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97" r:id="rId5"/>
    <p:sldId id="321" r:id="rId6"/>
    <p:sldId id="2188" r:id="rId7"/>
    <p:sldId id="320" r:id="rId8"/>
    <p:sldId id="2190" r:id="rId9"/>
    <p:sldId id="509" r:id="rId10"/>
    <p:sldId id="2186" r:id="rId11"/>
    <p:sldId id="2209" r:id="rId12"/>
    <p:sldId id="2196" r:id="rId13"/>
    <p:sldId id="2201" r:id="rId14"/>
    <p:sldId id="2208" r:id="rId15"/>
    <p:sldId id="2197" r:id="rId16"/>
    <p:sldId id="2202" r:id="rId17"/>
    <p:sldId id="2207" r:id="rId18"/>
    <p:sldId id="2198" r:id="rId19"/>
    <p:sldId id="2203" r:id="rId20"/>
    <p:sldId id="2206" r:id="rId21"/>
    <p:sldId id="2199" r:id="rId22"/>
    <p:sldId id="2204" r:id="rId23"/>
    <p:sldId id="284" r:id="rId24"/>
    <p:sldId id="2200" r:id="rId25"/>
    <p:sldId id="2205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74EA46-EDE6-1182-8FD7-38562A92EEBB}" name="Simon Steenson" initials="SS" userId="S::s.steenson@nutrition.org.uk::5d091211-0632-4e08-8ba7-b6c525d6f94c" providerId="AD"/>
  <p188:author id="{02195D9F-6869-295B-93F1-A89F5C8E513B}" name="Guest User" initials="GU" userId="S::urn:spo:anon#90ce5c5aaf9463e09a5c7fc573f54d493c3e99d72cfb7d0f860fb8c822b1e273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058"/>
    <a:srgbClr val="F6F6F6"/>
    <a:srgbClr val="F5F5F5"/>
    <a:srgbClr val="FDC92F"/>
    <a:srgbClr val="E53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6131E-8F07-4F28-9681-BE85A1436B9E}" v="31" dt="2022-06-10T12:07:56.362"/>
    <p1510:client id="{47B42CBC-E32E-4A1B-9F48-9A126CF0EAEE}" v="1" dt="2022-06-10T12:52:55.835"/>
    <p1510:client id="{683718B5-66A8-B7B8-D612-23FB8F72A6D0}" v="32" dt="2022-06-10T07:48:21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487" autoAdjust="0"/>
  </p:normalViewPr>
  <p:slideViewPr>
    <p:cSldViewPr snapToGrid="0">
      <p:cViewPr varScale="1">
        <p:scale>
          <a:sx n="89" d="100"/>
          <a:sy n="89" d="100"/>
        </p:scale>
        <p:origin x="13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D26FBC-82A4-41C1-D0DF-6FD1AEFB66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8971E-C6AA-2DDA-7FB8-6DC8D76D9B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9E067-9AF8-4F5B-88F1-82F57F23229A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322EB-9A5B-1B39-E844-2BA6B0609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D103A-F7AC-96E3-672E-EB3CBF3AA7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AD124-6BE4-45D9-88FA-44AD9BE97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65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682F-F51F-AB45-987C-E929843F021D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6FF4A-AB65-7D45-A481-EBCF32640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8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strike="sngStrike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05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77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1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</a:p>
          <a:p>
            <a:r>
              <a:rPr lang="en-GB" dirty="0"/>
              <a:t>Image 1: Quinoa</a:t>
            </a:r>
          </a:p>
          <a:p>
            <a:r>
              <a:rPr lang="en-GB" dirty="0"/>
              <a:t>Image 2: Wholewheat biscuits</a:t>
            </a:r>
          </a:p>
          <a:p>
            <a:r>
              <a:rPr lang="en-GB" dirty="0"/>
              <a:t>Image 3: Oats</a:t>
            </a:r>
          </a:p>
          <a:p>
            <a:r>
              <a:rPr lang="en-GB" dirty="0"/>
              <a:t>Image 4: Brown rice</a:t>
            </a:r>
          </a:p>
          <a:p>
            <a:r>
              <a:rPr lang="en-GB" dirty="0"/>
              <a:t>Image 5: Wholemeal pitta or chapati</a:t>
            </a:r>
          </a:p>
          <a:p>
            <a:r>
              <a:rPr lang="en-GB" dirty="0"/>
              <a:t>Image 6: Wholewheat pasta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0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Answers</a:t>
            </a:r>
          </a:p>
          <a:p>
            <a:r>
              <a:rPr lang="en-GB"/>
              <a:t>Image 1: Frozen mixed vegetables</a:t>
            </a:r>
          </a:p>
          <a:p>
            <a:r>
              <a:rPr lang="en-GB"/>
              <a:t>Image 2: Broccoli </a:t>
            </a:r>
          </a:p>
          <a:p>
            <a:r>
              <a:rPr lang="en-GB"/>
              <a:t>Image 3: Frozen mixed berries</a:t>
            </a:r>
          </a:p>
          <a:p>
            <a:r>
              <a:rPr lang="en-GB"/>
              <a:t>Image 4: Canned pineapple in natural juice with no added sugar or syrup</a:t>
            </a:r>
          </a:p>
          <a:p>
            <a:r>
              <a:rPr lang="en-GB"/>
              <a:t>Image 5: Apple</a:t>
            </a:r>
          </a:p>
          <a:p>
            <a:r>
              <a:rPr lang="en-GB"/>
              <a:t>Image 6: Cauliflower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89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</a:p>
          <a:p>
            <a:r>
              <a:rPr lang="en-GB" dirty="0"/>
              <a:t>Image 1: Canned red kidney beans in water with no added salt</a:t>
            </a:r>
          </a:p>
          <a:p>
            <a:r>
              <a:rPr lang="en-GB" dirty="0"/>
              <a:t>Image 2: 100% peanut butter</a:t>
            </a:r>
          </a:p>
          <a:p>
            <a:r>
              <a:rPr lang="en-GB" dirty="0"/>
              <a:t>Image 3: Red lentils</a:t>
            </a:r>
          </a:p>
          <a:p>
            <a:r>
              <a:rPr lang="en-GB" dirty="0"/>
              <a:t>Image 4: Unsalted mixed nuts</a:t>
            </a:r>
          </a:p>
          <a:p>
            <a:r>
              <a:rPr lang="en-GB" dirty="0"/>
              <a:t>Image 5: Vegetarian mince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 6: Canned chickpeas in water with no added salt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5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</a:p>
          <a:p>
            <a:r>
              <a:rPr lang="en-GB" dirty="0"/>
              <a:t>Image 1: Tap water (infused with cucumber and mint)</a:t>
            </a:r>
          </a:p>
          <a:p>
            <a:r>
              <a:rPr lang="en-GB" dirty="0"/>
              <a:t>Image 2: Tea</a:t>
            </a:r>
          </a:p>
          <a:p>
            <a:r>
              <a:rPr lang="en-GB" dirty="0"/>
              <a:t>Image 3: Unsweetened and calcium-fortified soya drink</a:t>
            </a:r>
          </a:p>
          <a:p>
            <a:r>
              <a:rPr lang="en-GB" dirty="0"/>
              <a:t>Image 4: Lower fat milk</a:t>
            </a:r>
          </a:p>
          <a:p>
            <a:r>
              <a:rPr lang="en-GB" dirty="0"/>
              <a:t>Image 5: Orange juice (150ml) </a:t>
            </a:r>
          </a:p>
          <a:p>
            <a:r>
              <a:rPr lang="en-GB" dirty="0"/>
              <a:t>Image 6: Mint tea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91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</a:p>
          <a:p>
            <a:r>
              <a:rPr lang="en-GB" dirty="0"/>
              <a:t>Image 1: Choose frozen</a:t>
            </a:r>
          </a:p>
          <a:p>
            <a:r>
              <a:rPr lang="en-GB" dirty="0"/>
              <a:t>Image 2: </a:t>
            </a:r>
            <a:r>
              <a:rPr lang="en-GB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Store food in </a:t>
            </a:r>
            <a:r>
              <a:rPr lang="en-GB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air-tight containers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Image 3: </a:t>
            </a:r>
            <a:r>
              <a:rPr lang="en-GB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Freeze leftovers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Image 4: </a:t>
            </a:r>
            <a:r>
              <a:rPr lang="en-GB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Set your fridge temperature to </a:t>
            </a:r>
            <a:r>
              <a:rPr lang="en-GB" sz="1200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0-5℃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Image 5: </a:t>
            </a:r>
            <a:r>
              <a:rPr lang="en-GB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 your meals - create a shopping list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Image 6: Know your “best before” and “use by” dates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9A7F-5ABE-5C48-ACCB-9C236D2232F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Application&#10;&#10;Description automatically generated">
            <a:extLst>
              <a:ext uri="{FF2B5EF4-FFF2-40B4-BE49-F238E27FC236}">
                <a16:creationId xmlns:a16="http://schemas.microsoft.com/office/drawing/2014/main" id="{CECD74EF-DA4A-9446-6978-EE4F7EB0C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136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9A7F-5ABE-5C48-ACCB-9C236D2232F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Application&#10;&#10;Description automatically generated">
            <a:extLst>
              <a:ext uri="{FF2B5EF4-FFF2-40B4-BE49-F238E27FC236}">
                <a16:creationId xmlns:a16="http://schemas.microsoft.com/office/drawing/2014/main" id="{F75C5016-4278-8664-B7EC-A4065B850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453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FA835BA-20C5-DA4B-8518-72E783AD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7A242-6236-0341-B7C7-7CE47CB8EF63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0" name="Picture 9" descr="Application&#10;&#10;Description automatically generated">
            <a:extLst>
              <a:ext uri="{FF2B5EF4-FFF2-40B4-BE49-F238E27FC236}">
                <a16:creationId xmlns:a16="http://schemas.microsoft.com/office/drawing/2014/main" id="{7066A3DB-B129-5297-AB77-4EC8577B74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631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23995-8BFF-E840-BA7D-570C8FF42DE8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0" name="Picture 9" descr="Application&#10;&#10;Description automatically generated">
            <a:extLst>
              <a:ext uri="{FF2B5EF4-FFF2-40B4-BE49-F238E27FC236}">
                <a16:creationId xmlns:a16="http://schemas.microsoft.com/office/drawing/2014/main" id="{3062F0B8-540A-36D1-4727-6E7BB2766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262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F710F-5606-7646-A322-512C2DF26FF5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Application&#10;&#10;Description automatically generated">
            <a:extLst>
              <a:ext uri="{FF2B5EF4-FFF2-40B4-BE49-F238E27FC236}">
                <a16:creationId xmlns:a16="http://schemas.microsoft.com/office/drawing/2014/main" id="{DA57C082-70B2-8F67-ED1B-9BF5D250E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267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7FCD96-9DEF-DE43-BA7E-C3EA2FA52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9" name="Picture 8" descr="Application&#10;&#10;Description automatically generated">
            <a:extLst>
              <a:ext uri="{FF2B5EF4-FFF2-40B4-BE49-F238E27FC236}">
                <a16:creationId xmlns:a16="http://schemas.microsoft.com/office/drawing/2014/main" id="{08155C08-5368-E5B0-ABD8-C1BB99C7F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070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9" name="Picture 8" descr="Application&#10;&#10;Description automatically generated">
            <a:extLst>
              <a:ext uri="{FF2B5EF4-FFF2-40B4-BE49-F238E27FC236}">
                <a16:creationId xmlns:a16="http://schemas.microsoft.com/office/drawing/2014/main" id="{6852F5BB-1911-9AC2-98B3-653DDD7D5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62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69670A-24AC-684F-A8D4-0038316B2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350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773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C76CB4F-648F-CD48-B7D2-4F2F7BF1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03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9" name="Picture 8" descr="Application&#10;&#10;Description automatically generated">
            <a:extLst>
              <a:ext uri="{FF2B5EF4-FFF2-40B4-BE49-F238E27FC236}">
                <a16:creationId xmlns:a16="http://schemas.microsoft.com/office/drawing/2014/main" id="{9B49D4CF-4531-95DC-11AB-B88C6630F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505" y="5190422"/>
            <a:ext cx="2154688" cy="1265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20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10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8" name="Picture 7" descr="Application&#10;&#10;Description automatically generated">
            <a:extLst>
              <a:ext uri="{FF2B5EF4-FFF2-40B4-BE49-F238E27FC236}">
                <a16:creationId xmlns:a16="http://schemas.microsoft.com/office/drawing/2014/main" id="{9E4BFFE4-BCEF-EF80-6C41-A7D31989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101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7" name="Picture 6" descr="Application&#10;&#10;Description automatically generated">
            <a:extLst>
              <a:ext uri="{FF2B5EF4-FFF2-40B4-BE49-F238E27FC236}">
                <a16:creationId xmlns:a16="http://schemas.microsoft.com/office/drawing/2014/main" id="{8194759D-C047-4584-9985-1F6CF97C1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391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6CB4C33-DED6-0041-ABA7-C2872615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" y="0"/>
            <a:ext cx="12192000" cy="68703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7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19DBBC8-A3C9-A74F-BB81-8A62310F9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9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Application&#10;&#10;Description automatically generated">
            <a:extLst>
              <a:ext uri="{FF2B5EF4-FFF2-40B4-BE49-F238E27FC236}">
                <a16:creationId xmlns:a16="http://schemas.microsoft.com/office/drawing/2014/main" id="{5D802721-F079-CDD6-D932-1515DA775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4650" y="134920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390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BA110A-BAEB-0141-973A-FEA95AAE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6A6321-CBAF-2A40-8801-01BE35D3A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010" y="-332154"/>
            <a:ext cx="12192000" cy="7190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9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AFA5309-0ABE-AB2F-E8DC-CADE041C1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1F1E5D-5E12-09D1-44B6-7A1A05B6DDA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4" name="Picture 3" descr="Application&#10;&#10;Description automatically generated">
            <a:extLst>
              <a:ext uri="{FF2B5EF4-FFF2-40B4-BE49-F238E27FC236}">
                <a16:creationId xmlns:a16="http://schemas.microsoft.com/office/drawing/2014/main" id="{407C1CE0-847F-6D5F-07BD-129D8D939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00" y="5706778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DA6DE9-E303-F331-5885-B6FD67F419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2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98D0707-8F8F-B146-8C52-B561FD091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12"/>
          <a:stretch/>
        </p:blipFill>
        <p:spPr>
          <a:xfrm>
            <a:off x="4053840" y="-40640"/>
            <a:ext cx="8138160" cy="6885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1552112-1EDA-1348-9A06-E85F69628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750F5-B00C-4841-AA7D-EE297926A599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7" name="Picture 6" descr="Application&#10;&#10;Description automatically generated">
            <a:extLst>
              <a:ext uri="{FF2B5EF4-FFF2-40B4-BE49-F238E27FC236}">
                <a16:creationId xmlns:a16="http://schemas.microsoft.com/office/drawing/2014/main" id="{1323AEA1-3D92-9586-6AB0-BF66DC1C9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36250" y="5839563"/>
            <a:ext cx="1555750" cy="91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474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B137F7-4470-674A-B763-E69F613E2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69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5951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74" r:id="rId6"/>
    <p:sldLayoutId id="2147483677" r:id="rId7"/>
    <p:sldLayoutId id="2147483675" r:id="rId8"/>
    <p:sldLayoutId id="2147483678" r:id="rId9"/>
    <p:sldLayoutId id="2147483679" r:id="rId10"/>
    <p:sldLayoutId id="2147483664" r:id="rId11"/>
    <p:sldLayoutId id="2147483687" r:id="rId12"/>
    <p:sldLayoutId id="2147483666" r:id="rId13"/>
    <p:sldLayoutId id="2147483670" r:id="rId14"/>
    <p:sldLayoutId id="2147483681" r:id="rId15"/>
    <p:sldLayoutId id="2147483682" r:id="rId16"/>
    <p:sldLayoutId id="2147483665" r:id="rId17"/>
    <p:sldLayoutId id="2147483683" r:id="rId18"/>
    <p:sldLayoutId id="2147483680" r:id="rId19"/>
    <p:sldLayoutId id="2147483684" r:id="rId20"/>
    <p:sldLayoutId id="2147483685" r:id="rId21"/>
    <p:sldLayoutId id="2147483686" r:id="rId22"/>
    <p:sldLayoutId id="2147483673" r:id="rId23"/>
    <p:sldLayoutId id="2147483667" r:id="rId24"/>
    <p:sldLayoutId id="2147483668" r:id="rId25"/>
    <p:sldLayoutId id="2147483669" r:id="rId26"/>
    <p:sldLayoutId id="2147483671" r:id="rId27"/>
    <p:sldLayoutId id="2147483655" r:id="rId28"/>
    <p:sldLayoutId id="214748368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jpe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image" Target="../media/image77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utrition.org.uk/healthy-eating-week/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C6508E-64EC-F921-D891-4D25C5E6A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282" y="1151619"/>
            <a:ext cx="9353320" cy="1739433"/>
          </a:xfrm>
        </p:spPr>
        <p:txBody>
          <a:bodyPr>
            <a:normAutofit/>
          </a:bodyPr>
          <a:lstStyle/>
          <a:p>
            <a:r>
              <a:rPr lang="en-US" sz="5400" dirty="0"/>
              <a:t>Healthy Eating Week 2022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52EFDA-B7E9-31A3-0815-54BAB0925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608" y="3164343"/>
            <a:ext cx="7632856" cy="1063140"/>
          </a:xfrm>
        </p:spPr>
        <p:txBody>
          <a:bodyPr/>
          <a:lstStyle/>
          <a:p>
            <a:r>
              <a:rPr lang="en-US" dirty="0"/>
              <a:t>13-17</a:t>
            </a:r>
            <a:r>
              <a:rPr lang="en-US" baseline="30000" dirty="0"/>
              <a:t> </a:t>
            </a:r>
            <a:r>
              <a:rPr lang="en-US" dirty="0"/>
              <a:t>June 2022</a:t>
            </a:r>
          </a:p>
        </p:txBody>
      </p:sp>
    </p:spTree>
    <p:extLst>
      <p:ext uri="{BB962C8B-B14F-4D97-AF65-F5344CB8AC3E}">
        <p14:creationId xmlns:p14="http://schemas.microsoft.com/office/powerpoint/2010/main" val="2812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0966E-80DE-9610-7C21-8A4D3101C0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339" y="1530823"/>
            <a:ext cx="2600497" cy="2192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B1F2D-221A-0C5D-9E3B-65A80AB896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720" y="3962463"/>
            <a:ext cx="2600496" cy="2192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148C3A-A93B-BEED-32B5-5AE45BA691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029" y="1530823"/>
            <a:ext cx="2600497" cy="219215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253746E3-08C7-169C-1221-8C142D6A2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</p:spPr>
        <p:txBody>
          <a:bodyPr anchor="b">
            <a:normAutofit/>
          </a:bodyPr>
          <a:lstStyle/>
          <a:p>
            <a:r>
              <a:rPr lang="en-GB" sz="3600">
                <a:latin typeface="Georgia"/>
              </a:rPr>
              <a:t>Here are some examples of wholegrain foods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68A368-58C3-173B-552F-B9F0B118BA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337" y="3962463"/>
            <a:ext cx="2600497" cy="21921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A7477F-05D9-A125-CE57-803043A3A1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720" y="1530823"/>
            <a:ext cx="2600496" cy="2192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12B943-AEB1-100E-83AB-48FB960F9F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030" y="3962462"/>
            <a:ext cx="2600496" cy="2192153"/>
          </a:xfrm>
          <a:prstGeom prst="rect">
            <a:avLst/>
          </a:prstGeom>
        </p:spPr>
      </p:pic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66F3B518-CA6D-8677-1DE0-E65D8939C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05" y="195380"/>
            <a:ext cx="1346742" cy="13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14F1-9038-5C5A-93FB-11A59C9F34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0" i="0">
                <a:effectLst/>
              </a:rPr>
              <a:t>Get at least 5 A DAY - put plenty on your plate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1E70A-C562-419A-E213-EB1990514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>
                <a:solidFill>
                  <a:srgbClr val="000000"/>
                </a:solidFill>
                <a:latin typeface="+mj-lt"/>
              </a:rPr>
              <a:t>Have at least 5 portions of a variety of fruit and vegetables every day.	</a:t>
            </a:r>
          </a:p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200" i="0" u="none" strike="noStrike" baseline="0">
              <a:latin typeface="+mj-lt"/>
            </a:endParaRP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>
                <a:latin typeface="+mj-lt"/>
              </a:rPr>
              <a:t>Fruit and vegetables provide us with vitamins, minerals and fibre.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200" i="0" u="none" strike="noStrike" baseline="0">
              <a:latin typeface="+mj-lt"/>
            </a:endParaRP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b="0" i="0">
                <a:effectLst/>
                <a:latin typeface="+mj-lt"/>
              </a:rPr>
              <a:t>Fruit and vegetables tend to have a low environmental impact.</a:t>
            </a:r>
            <a:endParaRPr lang="en-GB" sz="220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60AF4-7412-DDF7-5C54-9BA9B8FE95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756" y="1884485"/>
            <a:ext cx="4511081" cy="380272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A8A7CDA1-5585-1A68-58A4-B2FB97804E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3"/>
            <a:ext cx="1311711" cy="13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4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48C52F-7324-B9B1-F206-88E5D0A05A8D}"/>
              </a:ext>
            </a:extLst>
          </p:cNvPr>
          <p:cNvSpPr txBox="1">
            <a:spLocks/>
          </p:cNvSpPr>
          <p:nvPr/>
        </p:nvSpPr>
        <p:spPr>
          <a:xfrm>
            <a:off x="801103" y="2581479"/>
            <a:ext cx="10589793" cy="1207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How many portions of fruit and vegetables </a:t>
            </a:r>
          </a:p>
          <a:p>
            <a:pPr algn="ctr"/>
            <a:r>
              <a:rPr lang="en-GB"/>
              <a:t>do you eat each day?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D92A1B8-4CF7-D0F8-9F46-7F4E45ED10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3"/>
            <a:ext cx="1311711" cy="13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89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38F5A7-1DA8-E539-CFDF-4DC6CC440A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493" y="1631360"/>
            <a:ext cx="2671200" cy="2251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8CA69-3AE8-CD75-C42B-1146D0DA7B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493" y="4229579"/>
            <a:ext cx="2671200" cy="2126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DEE26D-A213-7EFA-D790-141FA8DC9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816" y="4229580"/>
            <a:ext cx="2671200" cy="212668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FADD09FB-845C-3292-5E87-750F55C71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</p:spPr>
        <p:txBody>
          <a:bodyPr anchor="b">
            <a:normAutofit/>
          </a:bodyPr>
          <a:lstStyle/>
          <a:p>
            <a:r>
              <a:rPr lang="en-GB" dirty="0"/>
              <a:t>Here are some examples of fruit and veg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EEAD7D-EB66-E5D2-2F7B-2EE2BF882B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816" y="1631359"/>
            <a:ext cx="2671200" cy="2251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E07FB0-CCC3-246E-D561-71E9EC52BB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06" y="4229580"/>
            <a:ext cx="2671200" cy="2126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20623C-D671-19D3-5118-A4CF3DC7B6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06" y="1631360"/>
            <a:ext cx="2671200" cy="2251755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450B171A-915E-787D-E02F-0D202F2579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3"/>
            <a:ext cx="1311711" cy="13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8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3031-2B77-299C-75DA-48BE22430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i="0">
                <a:solidFill>
                  <a:srgbClr val="263143"/>
                </a:solidFill>
                <a:effectLst/>
              </a:rPr>
              <a:t>Vary your protein - be more creative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CA156-7578-1546-B705-66A9B57A69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solidFill>
                  <a:srgbClr val="000000"/>
                </a:solidFill>
                <a:latin typeface="+mj-lt"/>
              </a:rPr>
              <a:t>Eat a wider variety of protein foods and choose plant-based protein more often.</a:t>
            </a:r>
          </a:p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+mj-lt"/>
              </a:rPr>
              <a:t>P</a:t>
            </a:r>
            <a:r>
              <a:rPr lang="en-GB" sz="2200" i="0" u="none" strike="noStrike" baseline="0" dirty="0">
                <a:solidFill>
                  <a:srgbClr val="000000"/>
                </a:solidFill>
                <a:latin typeface="+mj-lt"/>
              </a:rPr>
              <a:t>lant-based proteins can include pulses (peas, beans, lentils), nuts and seeds.</a:t>
            </a:r>
            <a:endParaRPr lang="en-GB" sz="2200" i="0" u="none" strike="noStrike" baseline="0" dirty="0">
              <a:latin typeface="+mj-lt"/>
            </a:endParaRP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Plant-based proteins can provide fibre, vitamins and minerals. 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G</a:t>
            </a:r>
            <a:r>
              <a:rPr lang="en-GB" sz="2200" i="0" u="none" strike="noStrike" baseline="0" dirty="0">
                <a:latin typeface="+mj-lt"/>
              </a:rPr>
              <a:t>rowing pulses can help the planet by improving soil health and reducing the need for fertilisers.</a:t>
            </a:r>
            <a:endParaRPr lang="en-GB" sz="2200" dirty="0">
              <a:latin typeface="+mj-lt"/>
            </a:endParaRPr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172CF-579F-9AFC-21E0-FA60B6CCDF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719" y="1832851"/>
            <a:ext cx="4582424" cy="3862869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CF18CB-B021-9545-1936-1EC471CF1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3"/>
            <a:ext cx="1311711" cy="13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1F73EA-365E-190B-1048-73E43DD3084E}"/>
              </a:ext>
            </a:extLst>
          </p:cNvPr>
          <p:cNvSpPr txBox="1">
            <a:spLocks/>
          </p:cNvSpPr>
          <p:nvPr/>
        </p:nvSpPr>
        <p:spPr>
          <a:xfrm>
            <a:off x="661778" y="2081748"/>
            <a:ext cx="10868443" cy="1207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GB" dirty="0"/>
              <a:t>Have you ever tried pulses like beans or lentils?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CD27FE-ABE8-718B-545B-0E7D66CEA2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3"/>
            <a:ext cx="1311711" cy="13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82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FAFCF-797B-FA6C-9115-5569E8A202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Here are some examples of plant protein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1EDAB-B02D-F30B-069B-EB2EB123AA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339" y="4162146"/>
            <a:ext cx="2615557" cy="2204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246A6-98D2-052E-0566-A7E90795A8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129" y="1650438"/>
            <a:ext cx="2615557" cy="2204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8E6FEF-9023-9459-12AA-7BE5917133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339" y="1650439"/>
            <a:ext cx="2615558" cy="2204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1F125-BC35-54B6-6B3A-750E4BCE85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548" y="4162146"/>
            <a:ext cx="2615557" cy="220484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6D538C-D2C0-B8C5-0964-33B3CC917B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3"/>
            <a:ext cx="1311711" cy="1311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D45110-D3D5-D6CE-CA0C-E23AB49A45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548" y="1650437"/>
            <a:ext cx="2615557" cy="2204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1D0A2-86F1-D3FB-5FE3-47AC3CA9EF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129" y="4162146"/>
            <a:ext cx="2615557" cy="22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9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40EC-55A5-1E17-8498-FE9CA7DD96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i="0">
                <a:solidFill>
                  <a:srgbClr val="263143"/>
                </a:solidFill>
                <a:effectLst/>
              </a:rPr>
              <a:t>Stay hydrated - fill up from the tap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6529B-8A69-FE97-054F-7EB05EF50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>
                <a:latin typeface="+mj-lt"/>
              </a:rPr>
              <a:t>Have about 6-8 drinks a day (</a:t>
            </a:r>
            <a:r>
              <a:rPr lang="en-GB" sz="2200">
                <a:effectLst/>
                <a:latin typeface="+mj-lt"/>
              </a:rPr>
              <a:t>about 1.2 litres)</a:t>
            </a:r>
            <a:r>
              <a:rPr lang="en-GB" sz="2200" i="0" u="none" strike="noStrike" baseline="0">
                <a:latin typeface="+mj-lt"/>
              </a:rPr>
              <a:t> and choose reusable or recyclable drinks containers.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>
                <a:latin typeface="+mj-lt"/>
              </a:rPr>
              <a:t>Drinking plenty can stop us from becoming dehydrated, </a:t>
            </a:r>
            <a:r>
              <a:rPr lang="en-GB" sz="2200">
                <a:effectLst/>
                <a:latin typeface="+mj-lt"/>
              </a:rPr>
              <a:t>especially if we are more active and during hot weather</a:t>
            </a:r>
            <a:r>
              <a:rPr lang="en-GB" sz="2200" i="0" u="none" strike="noStrike" baseline="0">
                <a:latin typeface="+mj-lt"/>
              </a:rPr>
              <a:t>.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>
                <a:latin typeface="+mj-lt"/>
              </a:rPr>
              <a:t>R</a:t>
            </a:r>
            <a:r>
              <a:rPr lang="en-GB" sz="2200" i="0" u="none" strike="noStrike" baseline="0">
                <a:latin typeface="+mj-lt"/>
              </a:rPr>
              <a:t>eusable drinks containers can reduce single-use packaging.</a:t>
            </a:r>
            <a:endParaRPr lang="en-GB" sz="2200">
              <a:latin typeface="+mj-lt"/>
            </a:endParaRPr>
          </a:p>
          <a:p>
            <a:pPr marL="296863" indent="-285750">
              <a:buFont typeface="Arial" panose="020B0604020202020204" pitchFamily="34" charset="0"/>
              <a:buChar char="•"/>
            </a:pPr>
            <a:endParaRPr lang="en-GB" sz="220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A5470-B29B-68C2-FC22-81805A4FC6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560" y="1935068"/>
            <a:ext cx="4081850" cy="3440898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4B57CBF7-54B0-55B5-954C-796383B92A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2"/>
            <a:ext cx="1311711" cy="131171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9948643-343F-6973-FE4C-9368847ED7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9586" y="4264822"/>
            <a:ext cx="776414" cy="1812882"/>
          </a:xfrm>
          <a:prstGeom prst="rect">
            <a:avLst/>
          </a:prstGeom>
        </p:spPr>
      </p:pic>
      <p:pic>
        <p:nvPicPr>
          <p:cNvPr id="9" name="Picture 8" descr="A picture containing tableware, bottle&#10;&#10;Description automatically generated">
            <a:extLst>
              <a:ext uri="{FF2B5EF4-FFF2-40B4-BE49-F238E27FC236}">
                <a16:creationId xmlns:a16="http://schemas.microsoft.com/office/drawing/2014/main" id="{9727130D-E0CC-84BA-512C-3D4B12A461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496" y="4432977"/>
            <a:ext cx="964149" cy="172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3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85A9D1-BB71-73E2-F58D-688A28935446}"/>
              </a:ext>
            </a:extLst>
          </p:cNvPr>
          <p:cNvSpPr txBox="1">
            <a:spLocks/>
          </p:cNvSpPr>
          <p:nvPr/>
        </p:nvSpPr>
        <p:spPr>
          <a:xfrm>
            <a:off x="801103" y="2852941"/>
            <a:ext cx="10589793" cy="847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Do you have 6-8 drinks each day?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C9F8AE6-0FEA-047B-CF57-EB2CFAB47E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2"/>
            <a:ext cx="1311711" cy="13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7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39744-047A-3E69-2FBD-92F6E5A5D1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Here are some examples of drinks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57C2C-4711-BC57-0CBD-6CE654B574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271" y="4161810"/>
            <a:ext cx="2583543" cy="2177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887E8-B69F-F32C-2EDA-9442DADE47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272" y="1694518"/>
            <a:ext cx="2583544" cy="2177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DA49C-F6AF-09AD-A5E3-268D8950B6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475" y="1692426"/>
            <a:ext cx="2583545" cy="2177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C9F279-603A-06B8-905C-A0960A6E16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686" y="1692426"/>
            <a:ext cx="2583544" cy="21778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551AB0-69C5-5288-0151-AF58308C207B}"/>
              </a:ext>
            </a:extLst>
          </p:cNvPr>
          <p:cNvSpPr txBox="1"/>
          <p:nvPr/>
        </p:nvSpPr>
        <p:spPr>
          <a:xfrm>
            <a:off x="10365077" y="2105544"/>
            <a:ext cx="1577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Remember to choose unsweetened milk alternatives, such as soya drinks, that are fortified with calcium and preferably other vitamins and minerals.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12B43D4-6640-F01D-ACC2-2AB1B8A0FAB9}"/>
              </a:ext>
            </a:extLst>
          </p:cNvPr>
          <p:cNvSpPr/>
          <p:nvPr/>
        </p:nvSpPr>
        <p:spPr>
          <a:xfrm>
            <a:off x="10365075" y="2087071"/>
            <a:ext cx="1566886" cy="2167158"/>
          </a:xfrm>
          <a:prstGeom prst="wedgeRoundRectCallout">
            <a:avLst>
              <a:gd name="adj1" fmla="val -41490"/>
              <a:gd name="adj2" fmla="val 59861"/>
              <a:gd name="adj3" fmla="val 16667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0A0EF1BE-1F91-BFB9-B0B0-10DF1B71F5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5" y="190222"/>
            <a:ext cx="1311711" cy="13117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46E631-80A0-10F9-DE7F-6B63D4B573A7}"/>
              </a:ext>
            </a:extLst>
          </p:cNvPr>
          <p:cNvGrpSpPr/>
          <p:nvPr/>
        </p:nvGrpSpPr>
        <p:grpSpPr>
          <a:xfrm>
            <a:off x="4587477" y="4161809"/>
            <a:ext cx="2583543" cy="2177863"/>
            <a:chOff x="4587477" y="4161810"/>
            <a:chExt cx="2583543" cy="21778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E92BBF-2567-9F0D-2070-4ED9845E9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7477" y="4161810"/>
              <a:ext cx="2583543" cy="2177863"/>
            </a:xfrm>
            <a:prstGeom prst="rect">
              <a:avLst/>
            </a:prstGeom>
          </p:spPr>
        </p:pic>
        <p:pic>
          <p:nvPicPr>
            <p:cNvPr id="10" name="Picture 9" descr="A glass of beer&#10;&#10;Description automatically generated with medium confidence">
              <a:extLst>
                <a:ext uri="{FF2B5EF4-FFF2-40B4-BE49-F238E27FC236}">
                  <a16:creationId xmlns:a16="http://schemas.microsoft.com/office/drawing/2014/main" id="{603E3ECC-ADE7-BA10-9350-AA8805BC1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9544" y="4254230"/>
              <a:ext cx="1679405" cy="19930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7E825E-3EE0-852C-19F2-612C64A27D1D}"/>
              </a:ext>
            </a:extLst>
          </p:cNvPr>
          <p:cNvGrpSpPr/>
          <p:nvPr/>
        </p:nvGrpSpPr>
        <p:grpSpPr>
          <a:xfrm>
            <a:off x="7681687" y="4167671"/>
            <a:ext cx="2583544" cy="2177863"/>
            <a:chOff x="7681687" y="4167671"/>
            <a:chExt cx="2583544" cy="21778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5F1BC4-B4A5-A029-5C07-238AA5D1E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1687" y="4167671"/>
              <a:ext cx="2583544" cy="2177863"/>
            </a:xfrm>
            <a:prstGeom prst="rect">
              <a:avLst/>
            </a:prstGeom>
          </p:spPr>
        </p:pic>
        <p:pic>
          <p:nvPicPr>
            <p:cNvPr id="17" name="Picture 16" descr="A picture containing cup, table, glass, indoor&#10;&#10;Description automatically generated">
              <a:extLst>
                <a:ext uri="{FF2B5EF4-FFF2-40B4-BE49-F238E27FC236}">
                  <a16:creationId xmlns:a16="http://schemas.microsoft.com/office/drawing/2014/main" id="{255BEBBF-B616-B232-2971-700A97F9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94" y="4381143"/>
              <a:ext cx="2198728" cy="1739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42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food, indoor&#10;&#10;Description automatically generated">
            <a:extLst>
              <a:ext uri="{FF2B5EF4-FFF2-40B4-BE49-F238E27FC236}">
                <a16:creationId xmlns:a16="http://schemas.microsoft.com/office/drawing/2014/main" id="{29956A97-99F2-7ED0-7A8A-ED211A98770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7219" y="1834018"/>
            <a:ext cx="3552103" cy="328590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92DAF1-7F4B-5064-B111-75F17C3853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it all about?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3D8A7-B8E2-EA1D-4ECE-3A7CD218F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261" y="1834018"/>
            <a:ext cx="5871986" cy="4320598"/>
          </a:xfrm>
        </p:spPr>
        <p:txBody>
          <a:bodyPr>
            <a:noAutofit/>
          </a:bodyPr>
          <a:lstStyle/>
          <a:p>
            <a:pPr marL="468313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+mj-lt"/>
              </a:rPr>
              <a:t>The British Nutrition Foundation’s Healthy Eating Week is taking place from 13-17 June 2022.</a:t>
            </a:r>
          </a:p>
          <a:p>
            <a:pPr marL="468313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The Week highlights what you can do to have a healthier and more sustainable diet and lifestyle.</a:t>
            </a:r>
            <a:endParaRPr lang="en-GB" sz="2400" b="0" i="0" dirty="0">
              <a:effectLst/>
              <a:latin typeface="+mj-lt"/>
            </a:endParaRPr>
          </a:p>
          <a:p>
            <a:pPr marL="468313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+mj-lt"/>
              </a:rPr>
              <a:t>The big message for the Week is: </a:t>
            </a:r>
          </a:p>
          <a:p>
            <a:pPr marL="457200" lvl="1" indent="0">
              <a:buNone/>
            </a:pPr>
            <a:r>
              <a:rPr lang="en-GB" b="1" i="1" dirty="0">
                <a:solidFill>
                  <a:schemeClr val="accent1"/>
                </a:solidFill>
                <a:effectLst/>
                <a:latin typeface="+mj-lt"/>
              </a:rPr>
              <a:t>Eat well for you and the planet! </a:t>
            </a:r>
          </a:p>
        </p:txBody>
      </p:sp>
    </p:spTree>
    <p:extLst>
      <p:ext uri="{BB962C8B-B14F-4D97-AF65-F5344CB8AC3E}">
        <p14:creationId xmlns:p14="http://schemas.microsoft.com/office/powerpoint/2010/main" val="4161811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1">
            <a:extLst>
              <a:ext uri="{FF2B5EF4-FFF2-40B4-BE49-F238E27FC236}">
                <a16:creationId xmlns:a16="http://schemas.microsoft.com/office/drawing/2014/main" id="{893F8E98-7B4F-DE93-E084-1EBEE916E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892" y="703384"/>
            <a:ext cx="10433208" cy="691661"/>
          </a:xfrm>
        </p:spPr>
        <p:txBody>
          <a:bodyPr/>
          <a:lstStyle/>
          <a:p>
            <a:r>
              <a:rPr lang="en-GB" b="0" i="0">
                <a:solidFill>
                  <a:srgbClr val="263143"/>
                </a:solidFill>
                <a:effectLst/>
              </a:rPr>
              <a:t>Reduce food waste - know your portions</a:t>
            </a:r>
            <a:endParaRPr lang="en-US"/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157E4EE1-D3EF-100C-BE7A-A3AC2B1019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4017"/>
            <a:ext cx="5910886" cy="4500681"/>
          </a:xfrm>
        </p:spPr>
        <p:txBody>
          <a:bodyPr>
            <a:noAutofit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Aim for the right amount when you shop, cook and eat to avoid throwing food away.	</a:t>
            </a:r>
            <a:endParaRPr lang="en-GB" sz="2200" dirty="0">
              <a:latin typeface="+mj-lt"/>
            </a:endParaRP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Reducing food waste is good for our pocket and the planet:</a:t>
            </a:r>
          </a:p>
          <a:p>
            <a:pPr marL="1143000" lvl="1" indent="-457200">
              <a:buClr>
                <a:schemeClr val="accent1"/>
              </a:buClr>
            </a:pP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Food waste costs the average UK household (with children) </a:t>
            </a:r>
            <a:r>
              <a:rPr lang="en-GB" sz="2200" b="1" i="0" u="none" strike="noStrike" dirty="0">
                <a:solidFill>
                  <a:schemeClr val="accent1"/>
                </a:solidFill>
                <a:effectLst/>
                <a:latin typeface="+mj-lt"/>
              </a:rPr>
              <a:t>£60 per month.</a:t>
            </a:r>
          </a:p>
          <a:p>
            <a:pPr marL="1143000" lvl="1" indent="-457200">
              <a:buClr>
                <a:schemeClr val="accent1"/>
              </a:buClr>
            </a:pPr>
            <a:r>
              <a:rPr lang="en-GB" sz="2200" dirty="0">
                <a:latin typeface="+mj-lt"/>
              </a:rPr>
              <a:t>F</a:t>
            </a:r>
            <a:r>
              <a:rPr lang="en-GB" sz="2200" b="0" i="0" dirty="0">
                <a:effectLst/>
                <a:latin typeface="+mj-lt"/>
              </a:rPr>
              <a:t>ood waste contributes to 8-10% of greenhouse gas emissions.</a:t>
            </a:r>
            <a:endParaRPr lang="en-GB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047FD-C07B-8900-391E-C35A43B38B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754" y="2017314"/>
            <a:ext cx="3840817" cy="3237713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372EF8A-9B01-3056-CEB7-9E45DFABC6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4" y="188004"/>
            <a:ext cx="1311711" cy="13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90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C6B65FA-BDF9-DB29-097E-52E32C3088BA}"/>
              </a:ext>
            </a:extLst>
          </p:cNvPr>
          <p:cNvSpPr txBox="1">
            <a:spLocks/>
          </p:cNvSpPr>
          <p:nvPr/>
        </p:nvSpPr>
        <p:spPr>
          <a:xfrm>
            <a:off x="414573" y="2221715"/>
            <a:ext cx="11254972" cy="1207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Do you and your family use up leftovers?</a:t>
            </a:r>
          </a:p>
        </p:txBody>
      </p:sp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9BC03D1-1C4F-314D-789E-2FDBB0DB80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4" y="188004"/>
            <a:ext cx="1311711" cy="13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35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77B7-A5A9-778F-FA6B-41888CE663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Here are some ways to reduce food waste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07CEA-4D16-FE7C-B769-5D4836404D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166" y="1648017"/>
            <a:ext cx="2610507" cy="2200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94558-BB3F-5C96-EED1-83DEE18F2B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173" y="4101584"/>
            <a:ext cx="2610505" cy="2200591"/>
          </a:xfrm>
          <a:prstGeom prst="rect">
            <a:avLst/>
          </a:prstGeom>
        </p:spPr>
      </p:pic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48AB176-B037-0EA6-4AF1-309F7B1A3C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4" y="188004"/>
            <a:ext cx="1311711" cy="1313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4207D6-96AF-5804-CBB6-C63F484130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930" y="1648017"/>
            <a:ext cx="2610505" cy="2200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1AB9E-055B-6208-9058-10FF11131A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398" y="4101583"/>
            <a:ext cx="2610507" cy="2200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FFA9F-47E7-686F-43CF-EF2730D3EF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930" y="4101580"/>
            <a:ext cx="2610505" cy="2200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1E103B-4A85-30AB-7A8C-18CEEC4C5E9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398" y="1648017"/>
            <a:ext cx="2671200" cy="22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9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C189-ADE1-9245-9053-9E690E565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610" y="1347155"/>
            <a:ext cx="11722779" cy="198262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 hope you enjoy Healthy Eating Week 2022!</a:t>
            </a:r>
            <a:br>
              <a:rPr lang="en-GB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Segoe UI" panose="020B0502040204020203" pitchFamily="34" charset="0"/>
              </a:rPr>
              <a:t>For more information, go to: </a:t>
            </a:r>
            <a:br>
              <a:rPr lang="en-GB" sz="1800" dirty="0">
                <a:effectLst/>
                <a:latin typeface="Segoe UI" panose="020B0502040204020203" pitchFamily="34" charset="0"/>
              </a:rPr>
            </a:br>
            <a:r>
              <a:rPr lang="en-GB" sz="1800" dirty="0">
                <a:effectLst/>
                <a:latin typeface="Segoe UI" panose="020B0502040204020203" pitchFamily="34" charset="0"/>
                <a:hlinkClick r:id="rId2"/>
              </a:rPr>
              <a:t>https://www.nutrition.org.uk/healthy-eating-week/</a:t>
            </a:r>
            <a:r>
              <a:rPr lang="en-GB" sz="1800" dirty="0">
                <a:effectLst/>
                <a:latin typeface="Segoe UI" panose="020B0502040204020203" pitchFamily="34" charset="0"/>
              </a:rPr>
              <a:t> </a:t>
            </a:r>
            <a:br>
              <a:rPr lang="en-GB" sz="1800" dirty="0">
                <a:effectLst/>
                <a:latin typeface="Arial" panose="020B0604020202020204" pitchFamily="34" charset="0"/>
              </a:rPr>
            </a:br>
            <a:r>
              <a:rPr lang="en-GB" sz="1800" dirty="0">
                <a:effectLst/>
                <a:latin typeface="Arial" panose="020B0604020202020204" pitchFamily="34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33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7950A7-6E78-8479-19AC-E6DEADCBD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470" y="703384"/>
            <a:ext cx="10615600" cy="691661"/>
          </a:xfrm>
        </p:spPr>
        <p:txBody>
          <a:bodyPr>
            <a:normAutofit/>
          </a:bodyPr>
          <a:lstStyle/>
          <a:p>
            <a:r>
              <a:rPr lang="en-GB"/>
              <a:t>What is a healthier and more sustainable diet?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CC93A-77B7-9746-DCAA-805092D6A9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484" y="1637118"/>
            <a:ext cx="6997365" cy="45227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96545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cs typeface="Arial"/>
              </a:rPr>
              <a:t>H</a:t>
            </a:r>
            <a:r>
              <a:rPr lang="en-GB" sz="2400" b="0" i="0" dirty="0">
                <a:effectLst/>
                <a:latin typeface="+mj-lt"/>
                <a:cs typeface="Arial"/>
              </a:rPr>
              <a:t>ealthier and more sustainable </a:t>
            </a:r>
            <a:r>
              <a:rPr lang="en-GB" sz="2400" dirty="0">
                <a:latin typeface="+mj-lt"/>
                <a:cs typeface="Arial"/>
              </a:rPr>
              <a:t>diets consider</a:t>
            </a:r>
            <a:r>
              <a:rPr lang="en-GB" sz="2400" b="0" i="0" dirty="0">
                <a:effectLst/>
                <a:latin typeface="+mj-lt"/>
                <a:cs typeface="Arial"/>
              </a:rPr>
              <a:t> and balance:</a:t>
            </a:r>
            <a:endParaRPr lang="en-US" dirty="0">
              <a:cs typeface="Arial"/>
            </a:endParaRPr>
          </a:p>
          <a:p>
            <a:pPr marL="11430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>
                <a:latin typeface="+mj-lt"/>
              </a:rPr>
              <a:t>H</a:t>
            </a:r>
            <a:r>
              <a:rPr lang="en-GB" b="0" i="0" dirty="0">
                <a:effectLst/>
                <a:latin typeface="+mj-lt"/>
              </a:rPr>
              <a:t>ealth</a:t>
            </a:r>
          </a:p>
          <a:p>
            <a:pPr marL="11430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>
                <a:latin typeface="+mj-lt"/>
              </a:rPr>
              <a:t>N</a:t>
            </a:r>
            <a:r>
              <a:rPr lang="en-GB" b="0" i="0" dirty="0">
                <a:effectLst/>
                <a:latin typeface="+mj-lt"/>
              </a:rPr>
              <a:t>utrition</a:t>
            </a:r>
          </a:p>
          <a:p>
            <a:pPr marL="11430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>
                <a:latin typeface="+mj-lt"/>
              </a:rPr>
              <a:t>E</a:t>
            </a:r>
            <a:r>
              <a:rPr lang="en-GB" b="0" i="0" dirty="0">
                <a:effectLst/>
                <a:latin typeface="+mj-lt"/>
              </a:rPr>
              <a:t>nvironment</a:t>
            </a:r>
          </a:p>
          <a:p>
            <a:pPr marL="11430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>
                <a:latin typeface="+mj-lt"/>
              </a:rPr>
              <a:t>Affordability</a:t>
            </a:r>
            <a:br>
              <a:rPr lang="en-GB" sz="1800" dirty="0">
                <a:latin typeface="+mj-lt"/>
              </a:rPr>
            </a:br>
            <a:endParaRPr lang="en-GB" sz="2400" dirty="0">
              <a:latin typeface="+mj-lt"/>
              <a:cs typeface="Helvetica" panose="020B0604020202020204" pitchFamily="34" charset="0"/>
            </a:endParaRPr>
          </a:p>
          <a:p>
            <a:pPr marL="296545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cs typeface="Helvetica"/>
              </a:rPr>
              <a:t>There is no one-size-fits-all approach, however there are </a:t>
            </a:r>
            <a:r>
              <a:rPr lang="en-GB" sz="2400" b="1" dirty="0">
                <a:solidFill>
                  <a:schemeClr val="accent1"/>
                </a:solidFill>
                <a:latin typeface="+mj-lt"/>
                <a:cs typeface="Helvetica"/>
              </a:rPr>
              <a:t>positive changes </a:t>
            </a:r>
            <a:r>
              <a:rPr lang="en-GB" sz="2400" dirty="0">
                <a:latin typeface="+mj-lt"/>
                <a:cs typeface="Helvetica"/>
              </a:rPr>
              <a:t>you can</a:t>
            </a:r>
            <a:r>
              <a:rPr lang="en-GB" sz="2400" b="1" dirty="0">
                <a:latin typeface="+mj-lt"/>
                <a:cs typeface="Helvetica"/>
              </a:rPr>
              <a:t> </a:t>
            </a:r>
            <a:r>
              <a:rPr lang="en-GB" sz="2400" dirty="0">
                <a:latin typeface="+mj-lt"/>
                <a:cs typeface="Helvetica"/>
              </a:rPr>
              <a:t>make.</a:t>
            </a:r>
            <a:endParaRPr lang="en-GB" sz="2400" b="0" i="0" dirty="0">
              <a:effectLst/>
              <a:latin typeface="+mj-lt"/>
              <a:cs typeface="Helvetica"/>
            </a:endParaRPr>
          </a:p>
          <a:p>
            <a:pPr marL="10795"/>
            <a:endParaRPr lang="en-GB" sz="2400" dirty="0"/>
          </a:p>
        </p:txBody>
      </p:sp>
      <p:pic>
        <p:nvPicPr>
          <p:cNvPr id="10" name="Picture Placeholder 9" descr="A picture containing food, plate, bowl, fruit&#10;&#10;Description automatically generated">
            <a:extLst>
              <a:ext uri="{FF2B5EF4-FFF2-40B4-BE49-F238E27FC236}">
                <a16:creationId xmlns:a16="http://schemas.microsoft.com/office/drawing/2014/main" id="{1A5F36AF-2DC1-FD5D-8502-60ED43AFE7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9721" y="2037823"/>
            <a:ext cx="2985086" cy="2761378"/>
          </a:xfrm>
        </p:spPr>
      </p:pic>
    </p:spTree>
    <p:extLst>
      <p:ext uri="{BB962C8B-B14F-4D97-AF65-F5344CB8AC3E}">
        <p14:creationId xmlns:p14="http://schemas.microsoft.com/office/powerpoint/2010/main" val="382351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grass, holding, person, outdoor&#10;&#10;Description automatically generated">
            <a:extLst>
              <a:ext uri="{FF2B5EF4-FFF2-40B4-BE49-F238E27FC236}">
                <a16:creationId xmlns:a16="http://schemas.microsoft.com/office/drawing/2014/main" id="{BFB64D72-CFE7-6435-BB86-5C9EE28A6A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9057" y="2198461"/>
            <a:ext cx="3447443" cy="318908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4248A4-099F-E616-02E9-B34DA0A2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995" y="703383"/>
            <a:ext cx="10721105" cy="1235585"/>
          </a:xfrm>
        </p:spPr>
        <p:txBody>
          <a:bodyPr>
            <a:normAutofit/>
          </a:bodyPr>
          <a:lstStyle/>
          <a:p>
            <a:r>
              <a:rPr lang="en-GB" dirty="0"/>
              <a:t>Why are healthier and more sustainable diets important?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653F0-E0AC-EDEC-237D-CB576D5817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219" y="2027104"/>
            <a:ext cx="6396489" cy="4127512"/>
          </a:xfrm>
        </p:spPr>
        <p:txBody>
          <a:bodyPr>
            <a:noAutofit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cs typeface="Helvetica" panose="020B0604020202020204" pitchFamily="34" charset="0"/>
              </a:rPr>
              <a:t>The balance of foods that we eat is important for our health and the planet.</a:t>
            </a:r>
          </a:p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cs typeface="Helvetica" panose="020B0604020202020204" pitchFamily="34" charset="0"/>
              </a:rPr>
              <a:t>So much goes into producing our food and drinks - water, energy, land, and transport!</a:t>
            </a:r>
          </a:p>
          <a:p>
            <a:pPr marL="296863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+mj-lt"/>
              </a:rPr>
              <a:t>The global food system is responsible for:</a:t>
            </a:r>
          </a:p>
          <a:p>
            <a:pPr lvl="1">
              <a:buClr>
                <a:schemeClr val="accent1"/>
              </a:buClr>
            </a:pPr>
            <a:r>
              <a:rPr lang="en-GB" i="0" dirty="0">
                <a:effectLst/>
                <a:latin typeface="+mj-lt"/>
              </a:rPr>
              <a:t>1/5 to 1/3 of all greenhouse gases</a:t>
            </a:r>
          </a:p>
          <a:p>
            <a:pPr lvl="1">
              <a:buClr>
                <a:schemeClr val="accent1"/>
              </a:buClr>
            </a:pPr>
            <a:r>
              <a:rPr lang="en-GB" dirty="0">
                <a:latin typeface="+mj-lt"/>
              </a:rPr>
              <a:t>O</a:t>
            </a:r>
            <a:r>
              <a:rPr lang="en-GB" i="0" dirty="0">
                <a:effectLst/>
                <a:latin typeface="+mj-lt"/>
              </a:rPr>
              <a:t>ver 2/3 of global freshwater use</a:t>
            </a:r>
          </a:p>
          <a:p>
            <a:pPr lvl="1">
              <a:buClr>
                <a:schemeClr val="accent1"/>
              </a:buClr>
            </a:pPr>
            <a:r>
              <a:rPr lang="en-GB" dirty="0">
                <a:latin typeface="+mj-lt"/>
              </a:rPr>
              <a:t>O</a:t>
            </a:r>
            <a:r>
              <a:rPr lang="en-GB" i="0" dirty="0">
                <a:effectLst/>
                <a:latin typeface="+mj-lt"/>
              </a:rPr>
              <a:t>ver 1/3 of global land area.</a:t>
            </a:r>
          </a:p>
          <a:p>
            <a:endParaRPr lang="en-GB" sz="2400" dirty="0">
              <a:latin typeface="+mj-lt"/>
              <a:cs typeface="Helvetica" panose="020B0604020202020204" pitchFamily="34" charset="0"/>
            </a:endParaRPr>
          </a:p>
          <a:p>
            <a:endParaRPr lang="en-GB" sz="2400" dirty="0">
              <a:latin typeface="+mj-lt"/>
              <a:cs typeface="Helvetica" panose="020B0604020202020204" pitchFamily="34" charset="0"/>
            </a:endParaRPr>
          </a:p>
          <a:p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949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A43920-6807-4D99-D814-7E11FEC62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Example: What goes into producing bread?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B3661-DA96-8242-B688-35872C953E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969" y="1508031"/>
            <a:ext cx="2294748" cy="1934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6757F-0C43-E356-C36B-14EDD42C5D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47" y="1494585"/>
            <a:ext cx="2294748" cy="1934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F8073-FDA2-2CFD-8056-45DC2AACE0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47" y="4033826"/>
            <a:ext cx="2294748" cy="1934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3CC9DC-AFBE-707C-27C9-4C40FD5CC4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585" y="4033825"/>
            <a:ext cx="2294748" cy="19344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1C3297-B925-626F-62BA-C7698E9177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969" y="4033826"/>
            <a:ext cx="2294748" cy="19344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D47421-75D3-1612-458D-27B496EFB216}"/>
              </a:ext>
            </a:extLst>
          </p:cNvPr>
          <p:cNvSpPr txBox="1"/>
          <p:nvPr/>
        </p:nvSpPr>
        <p:spPr>
          <a:xfrm>
            <a:off x="1096392" y="3455893"/>
            <a:ext cx="261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934C64-ED26-7089-068A-5D4AB1F8F203}"/>
              </a:ext>
            </a:extLst>
          </p:cNvPr>
          <p:cNvSpPr txBox="1"/>
          <p:nvPr/>
        </p:nvSpPr>
        <p:spPr>
          <a:xfrm>
            <a:off x="1218326" y="5960959"/>
            <a:ext cx="236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153FD2-BA37-028C-F6C1-FF9ADCB3F68F}"/>
              </a:ext>
            </a:extLst>
          </p:cNvPr>
          <p:cNvSpPr txBox="1"/>
          <p:nvPr/>
        </p:nvSpPr>
        <p:spPr>
          <a:xfrm>
            <a:off x="5516899" y="3429000"/>
            <a:ext cx="858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/>
              <a:t>Fuel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9FBAB0-B3C7-D99D-B093-2240F858E9BE}"/>
              </a:ext>
            </a:extLst>
          </p:cNvPr>
          <p:cNvSpPr txBox="1"/>
          <p:nvPr/>
        </p:nvSpPr>
        <p:spPr>
          <a:xfrm>
            <a:off x="8024943" y="3442448"/>
            <a:ext cx="236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B829E3-0975-1F51-AE7E-C3FD1EE1D893}"/>
              </a:ext>
            </a:extLst>
          </p:cNvPr>
          <p:cNvSpPr txBox="1"/>
          <p:nvPr/>
        </p:nvSpPr>
        <p:spPr>
          <a:xfrm>
            <a:off x="4840213" y="5978729"/>
            <a:ext cx="193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Oven (Energy)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4BB69-7178-9886-AB1A-23DB611A26C4}"/>
              </a:ext>
            </a:extLst>
          </p:cNvPr>
          <p:cNvSpPr txBox="1"/>
          <p:nvPr/>
        </p:nvSpPr>
        <p:spPr>
          <a:xfrm>
            <a:off x="8569000" y="5961438"/>
            <a:ext cx="129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Packaging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437ABF0-9C69-96B3-8C94-08E2301F87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085" y="1494585"/>
            <a:ext cx="2294751" cy="19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0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FBAF58-9E89-4E24-9E02-16DF1A407B5B}"/>
              </a:ext>
            </a:extLst>
          </p:cNvPr>
          <p:cNvSpPr txBox="1"/>
          <p:nvPr/>
        </p:nvSpPr>
        <p:spPr>
          <a:xfrm>
            <a:off x="4795285" y="1139048"/>
            <a:ext cx="668486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cs typeface="Calibri" panose="020F0502020204030204" pitchFamily="34" charset="0"/>
              </a:rPr>
              <a:t>The </a:t>
            </a:r>
            <a:r>
              <a:rPr lang="en-US" sz="2100" b="1" dirty="0">
                <a:solidFill>
                  <a:srgbClr val="00B050"/>
                </a:solidFill>
                <a:cs typeface="Calibri" panose="020F0502020204030204" pitchFamily="34" charset="0"/>
              </a:rPr>
              <a:t>Eatwell Guide </a:t>
            </a:r>
            <a:r>
              <a:rPr lang="en-US" sz="2100" dirty="0">
                <a:cs typeface="Calibri" panose="020F0502020204030204" pitchFamily="34" charset="0"/>
              </a:rPr>
              <a:t>is the UK’s healthy eating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This is a </a:t>
            </a:r>
            <a:r>
              <a:rPr lang="en-US" sz="2000" b="1" dirty="0">
                <a:solidFill>
                  <a:srgbClr val="00B050"/>
                </a:solidFill>
                <a:cs typeface="Calibri" panose="020F0502020204030204" pitchFamily="34" charset="0"/>
              </a:rPr>
              <a:t>plant-rich</a:t>
            </a:r>
            <a:r>
              <a:rPr lang="en-US" sz="2000" dirty="0">
                <a:cs typeface="Calibri" panose="020F0502020204030204" pitchFamily="34" charset="0"/>
              </a:rPr>
              <a:t> style of eating that can also include </a:t>
            </a:r>
            <a:r>
              <a:rPr lang="en-US" sz="2000" b="1" dirty="0">
                <a:solidFill>
                  <a:srgbClr val="00B050"/>
                </a:solidFill>
                <a:cs typeface="Calibri" panose="020F0502020204030204" pitchFamily="34" charset="0"/>
              </a:rPr>
              <a:t>some nutrient-rich animal-based foods </a:t>
            </a:r>
            <a:r>
              <a:rPr lang="en-US" sz="2000" dirty="0">
                <a:cs typeface="Calibri" panose="020F0502020204030204" pitchFamily="34" charset="0"/>
              </a:rPr>
              <a:t>(meat, milk, eggs, fish, and dairy)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Following the Eatwell Guide more closely can have </a:t>
            </a:r>
            <a:r>
              <a:rPr lang="en-US" sz="2000" b="1" dirty="0">
                <a:solidFill>
                  <a:srgbClr val="00B050"/>
                </a:solidFill>
                <a:cs typeface="Calibri" panose="020F0502020204030204" pitchFamily="34" charset="0"/>
              </a:rPr>
              <a:t>environmental and health benefits</a:t>
            </a:r>
            <a:r>
              <a:rPr lang="en-US" sz="2000" dirty="0"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1F7CD3-82B1-4D6E-9C43-C70C74112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87" y="1003965"/>
            <a:ext cx="3944793" cy="2816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7F5F1-DD55-4BF4-8653-362C9C1B17A2}"/>
              </a:ext>
            </a:extLst>
          </p:cNvPr>
          <p:cNvSpPr txBox="1"/>
          <p:nvPr/>
        </p:nvSpPr>
        <p:spPr>
          <a:xfrm>
            <a:off x="5647693" y="6503865"/>
            <a:ext cx="5599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Sources: </a:t>
            </a:r>
            <a:r>
              <a:rPr lang="nl-NL" sz="900" dirty="0"/>
              <a:t>Scheelbeek et al. (2020) </a:t>
            </a:r>
            <a:r>
              <a:rPr lang="nl-NL" sz="900" i="1" dirty="0"/>
              <a:t>BMJ Open</a:t>
            </a:r>
            <a:r>
              <a:rPr lang="nl-NL" sz="900" b="1" i="1" dirty="0"/>
              <a:t> </a:t>
            </a:r>
            <a:r>
              <a:rPr lang="nl-NL" sz="900" b="1" dirty="0"/>
              <a:t>10</a:t>
            </a:r>
            <a:r>
              <a:rPr lang="nl-NL" sz="900" dirty="0"/>
              <a:t>:e037554; Cobiac et al. (2016) </a:t>
            </a:r>
            <a:r>
              <a:rPr lang="nl-NL" sz="900" i="1" dirty="0"/>
              <a:t>PLOS ONE </a:t>
            </a:r>
            <a:r>
              <a:rPr lang="nl-NL" sz="900" b="1" dirty="0"/>
              <a:t>11</a:t>
            </a:r>
            <a:r>
              <a:rPr lang="nl-NL" sz="900" dirty="0"/>
              <a:t>: e0167859 </a:t>
            </a:r>
            <a:endParaRPr lang="en-US" sz="9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4AC15-0723-4260-87D0-7073C5BF01C5}"/>
              </a:ext>
            </a:extLst>
          </p:cNvPr>
          <p:cNvSpPr txBox="1">
            <a:spLocks/>
          </p:cNvSpPr>
          <p:nvPr/>
        </p:nvSpPr>
        <p:spPr>
          <a:xfrm>
            <a:off x="277967" y="155749"/>
            <a:ext cx="11636065" cy="6869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GB" sz="3600" dirty="0"/>
              <a:t>How can we eat a healthier and more sustainable diet?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16FC7E-E6AC-B58F-24FB-DCD49DC226C4}"/>
              </a:ext>
            </a:extLst>
          </p:cNvPr>
          <p:cNvSpPr/>
          <p:nvPr/>
        </p:nvSpPr>
        <p:spPr>
          <a:xfrm>
            <a:off x="3285960" y="4006030"/>
            <a:ext cx="5451712" cy="21784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buClr>
                <a:srgbClr val="00B050"/>
              </a:buClr>
            </a:pPr>
            <a:endParaRPr lang="en-GB" sz="1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F161F20D-CAE7-158D-2F2D-2FC8786E2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842" y="4052869"/>
            <a:ext cx="4303140" cy="24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30% lower</a:t>
            </a:r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greenhouse gases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4% lower</a:t>
            </a:r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water use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the number of new cases of </a:t>
            </a:r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 2 diabetes, heart disease, and stroke 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UK population </a:t>
            </a:r>
            <a:endParaRPr lang="en-GB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367294E-AF09-5282-23D0-B47C63C31A6C}"/>
              </a:ext>
            </a:extLst>
          </p:cNvPr>
          <p:cNvSpPr/>
          <p:nvPr/>
        </p:nvSpPr>
        <p:spPr>
          <a:xfrm>
            <a:off x="3580290" y="4190319"/>
            <a:ext cx="223520" cy="312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B24DBCCF-8925-0ED5-8EC6-EB86B7E93717}"/>
              </a:ext>
            </a:extLst>
          </p:cNvPr>
          <p:cNvSpPr/>
          <p:nvPr/>
        </p:nvSpPr>
        <p:spPr>
          <a:xfrm>
            <a:off x="3577546" y="4791653"/>
            <a:ext cx="223520" cy="312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49DEBB9-6CAE-1524-44C4-BC3495F1A9DF}"/>
              </a:ext>
            </a:extLst>
          </p:cNvPr>
          <p:cNvSpPr/>
          <p:nvPr/>
        </p:nvSpPr>
        <p:spPr>
          <a:xfrm>
            <a:off x="3580290" y="5427023"/>
            <a:ext cx="223520" cy="312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0" name="Graphic 31" descr="Earth Globe - Asia with solid fill">
            <a:extLst>
              <a:ext uri="{FF2B5EF4-FFF2-40B4-BE49-F238E27FC236}">
                <a16:creationId xmlns:a16="http://schemas.microsoft.com/office/drawing/2014/main" id="{DB00D5C6-28FF-FE4B-97F5-D1DB86E870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044303" y="4072285"/>
            <a:ext cx="562216" cy="562216"/>
          </a:xfrm>
          <a:prstGeom prst="rect">
            <a:avLst/>
          </a:prstGeom>
        </p:spPr>
      </p:pic>
      <p:pic>
        <p:nvPicPr>
          <p:cNvPr id="21" name="Graphic 34" descr="Water with solid fill">
            <a:extLst>
              <a:ext uri="{FF2B5EF4-FFF2-40B4-BE49-F238E27FC236}">
                <a16:creationId xmlns:a16="http://schemas.microsoft.com/office/drawing/2014/main" id="{3445E5FD-12FB-D4BE-1303-415F23DD2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044303" y="4649890"/>
            <a:ext cx="562214" cy="596264"/>
          </a:xfrm>
          <a:prstGeom prst="rect">
            <a:avLst/>
          </a:prstGeom>
        </p:spPr>
      </p:pic>
      <p:pic>
        <p:nvPicPr>
          <p:cNvPr id="3" name="Graphic 2" descr="Heart with pulse with solid fill">
            <a:extLst>
              <a:ext uri="{FF2B5EF4-FFF2-40B4-BE49-F238E27FC236}">
                <a16:creationId xmlns:a16="http://schemas.microsoft.com/office/drawing/2014/main" id="{FDDF95E5-8E26-9A93-898C-DFE11CACE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13032" y="5321277"/>
            <a:ext cx="623900" cy="6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>
            <a:extLst>
              <a:ext uri="{FF2B5EF4-FFF2-40B4-BE49-F238E27FC236}">
                <a16:creationId xmlns:a16="http://schemas.microsoft.com/office/drawing/2014/main" id="{8184F75C-79B3-4B9F-828D-F51F7DD1D5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6" imgH="403" progId="TCLayout.ActiveDocument.1">
                  <p:embed/>
                </p:oleObj>
              </mc:Choice>
              <mc:Fallback>
                <p:oleObj name="think-cell Slide" r:id="rId3" imgW="406" imgH="403" progId="TCLayout.ActiveDocument.1">
                  <p:embed/>
                  <p:pic>
                    <p:nvPicPr>
                      <p:cNvPr id="24" name="Object 23" hidden="1">
                        <a:extLst>
                          <a:ext uri="{FF2B5EF4-FFF2-40B4-BE49-F238E27FC236}">
                            <a16:creationId xmlns:a16="http://schemas.microsoft.com/office/drawing/2014/main" id="{8184F75C-79B3-4B9F-828D-F51F7DD1D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189CDA84-C540-4530-8D97-233E46A305A0}"/>
              </a:ext>
            </a:extLst>
          </p:cNvPr>
          <p:cNvSpPr txBox="1"/>
          <p:nvPr/>
        </p:nvSpPr>
        <p:spPr>
          <a:xfrm>
            <a:off x="453416" y="2145989"/>
            <a:ext cx="1855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</a:rPr>
              <a:t>Monday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C7832EA-E72D-4714-8103-B3D2FE5DC382}"/>
              </a:ext>
            </a:extLst>
          </p:cNvPr>
          <p:cNvSpPr txBox="1"/>
          <p:nvPr/>
        </p:nvSpPr>
        <p:spPr>
          <a:xfrm>
            <a:off x="2721477" y="2145989"/>
            <a:ext cx="1855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</a:rPr>
              <a:t>Tuesday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1F7C59-72BA-4918-B329-F66C63D92592}"/>
              </a:ext>
            </a:extLst>
          </p:cNvPr>
          <p:cNvSpPr txBox="1"/>
          <p:nvPr/>
        </p:nvSpPr>
        <p:spPr>
          <a:xfrm>
            <a:off x="5013559" y="2145989"/>
            <a:ext cx="233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</a:rPr>
              <a:t>Wednesday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1967E9-369F-4A0C-A873-E17D21A36549}"/>
              </a:ext>
            </a:extLst>
          </p:cNvPr>
          <p:cNvSpPr txBox="1"/>
          <p:nvPr/>
        </p:nvSpPr>
        <p:spPr>
          <a:xfrm>
            <a:off x="7767434" y="2145989"/>
            <a:ext cx="194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</a:rPr>
              <a:t>Thursday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BBBC3D4-1B77-4B8D-A7C5-36FF61F08C98}"/>
              </a:ext>
            </a:extLst>
          </p:cNvPr>
          <p:cNvSpPr txBox="1"/>
          <p:nvPr/>
        </p:nvSpPr>
        <p:spPr>
          <a:xfrm>
            <a:off x="9950331" y="2145989"/>
            <a:ext cx="1855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+mj-lt"/>
              </a:rPr>
              <a:t>Friday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84F21B-1983-4C48-BC7C-D51B162E8E44}"/>
              </a:ext>
            </a:extLst>
          </p:cNvPr>
          <p:cNvSpPr txBox="1"/>
          <p:nvPr/>
        </p:nvSpPr>
        <p:spPr>
          <a:xfrm>
            <a:off x="352932" y="5087494"/>
            <a:ext cx="2035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Focus on Fibre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531F3B-9B2A-480F-891F-16E1F0CEA610}"/>
              </a:ext>
            </a:extLst>
          </p:cNvPr>
          <p:cNvSpPr txBox="1"/>
          <p:nvPr/>
        </p:nvSpPr>
        <p:spPr>
          <a:xfrm>
            <a:off x="2626165" y="5079967"/>
            <a:ext cx="216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Get at least 5 A DAY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4610F58-AB30-4BE7-A003-BDF3D1A25D36}"/>
              </a:ext>
            </a:extLst>
          </p:cNvPr>
          <p:cNvSpPr txBox="1"/>
          <p:nvPr/>
        </p:nvSpPr>
        <p:spPr>
          <a:xfrm>
            <a:off x="4955558" y="5087494"/>
            <a:ext cx="233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Vary Your Protein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79AB48E-DBA6-441C-A914-EBD3B92103BB}"/>
              </a:ext>
            </a:extLst>
          </p:cNvPr>
          <p:cNvSpPr txBox="1"/>
          <p:nvPr/>
        </p:nvSpPr>
        <p:spPr>
          <a:xfrm>
            <a:off x="7454459" y="5079967"/>
            <a:ext cx="233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Stay Hydrated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7980-8D25-48E8-B1F8-D7595F406D7C}"/>
              </a:ext>
            </a:extLst>
          </p:cNvPr>
          <p:cNvSpPr txBox="1"/>
          <p:nvPr/>
        </p:nvSpPr>
        <p:spPr>
          <a:xfrm>
            <a:off x="9708160" y="5063465"/>
            <a:ext cx="233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Reduce Food Waste</a:t>
            </a: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AC0C34A3-3C83-EA41-0C2D-C00EFB0C2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841" y="568644"/>
            <a:ext cx="10433208" cy="691661"/>
          </a:xfrm>
        </p:spPr>
        <p:txBody>
          <a:bodyPr anchor="b">
            <a:normAutofit/>
          </a:bodyPr>
          <a:lstStyle/>
          <a:p>
            <a:r>
              <a:rPr lang="en-GB" dirty="0"/>
              <a:t>Themes of the Week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F81E81-DC92-BF51-59D1-948E22252525}"/>
              </a:ext>
            </a:extLst>
          </p:cNvPr>
          <p:cNvSpPr txBox="1"/>
          <p:nvPr/>
        </p:nvSpPr>
        <p:spPr>
          <a:xfrm>
            <a:off x="643116" y="1370996"/>
            <a:ext cx="10896858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200" b="0" i="0" dirty="0">
                <a:effectLst/>
                <a:latin typeface="+mj-lt"/>
              </a:rPr>
              <a:t>Each day of the </a:t>
            </a:r>
            <a:r>
              <a:rPr lang="en-GB" sz="2200" dirty="0">
                <a:latin typeface="+mj-lt"/>
              </a:rPr>
              <a:t>Week</a:t>
            </a:r>
            <a:r>
              <a:rPr lang="en-GB" sz="2200" b="0" i="0" dirty="0">
                <a:effectLst/>
                <a:latin typeface="+mj-lt"/>
              </a:rPr>
              <a:t> focuses on a theme to help you to make positive changes. </a:t>
            </a:r>
            <a:endParaRPr lang="en-GB" sz="2200" dirty="0"/>
          </a:p>
        </p:txBody>
      </p:sp>
      <p:pic>
        <p:nvPicPr>
          <p:cNvPr id="48" name="Picture 47" descr="A picture containing chart&#10;&#10;Description automatically generated">
            <a:extLst>
              <a:ext uri="{FF2B5EF4-FFF2-40B4-BE49-F238E27FC236}">
                <a16:creationId xmlns:a16="http://schemas.microsoft.com/office/drawing/2014/main" id="{FFF8A57C-61ED-59F2-03FF-8DD9638F27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283" y="2791911"/>
            <a:ext cx="1855118" cy="1855118"/>
          </a:xfrm>
          <a:prstGeom prst="rect">
            <a:avLst/>
          </a:prstGeom>
        </p:spPr>
      </p:pic>
      <p:pic>
        <p:nvPicPr>
          <p:cNvPr id="51" name="Picture 50" descr="Chart&#10;&#10;Description automatically generated">
            <a:extLst>
              <a:ext uri="{FF2B5EF4-FFF2-40B4-BE49-F238E27FC236}">
                <a16:creationId xmlns:a16="http://schemas.microsoft.com/office/drawing/2014/main" id="{8F15F5E8-3805-6BAB-E050-53DEC9C5DC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96" y="2805059"/>
            <a:ext cx="1858257" cy="1855118"/>
          </a:xfrm>
          <a:prstGeom prst="rect">
            <a:avLst/>
          </a:prstGeom>
        </p:spPr>
      </p:pic>
      <p:pic>
        <p:nvPicPr>
          <p:cNvPr id="53" name="Picture 52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7982C428-D9C9-B761-CCE1-8BD12E1189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2606" y="2799743"/>
            <a:ext cx="1855118" cy="1855118"/>
          </a:xfrm>
          <a:prstGeom prst="rect">
            <a:avLst/>
          </a:prstGeom>
        </p:spPr>
      </p:pic>
      <p:pic>
        <p:nvPicPr>
          <p:cNvPr id="55" name="Picture 5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9BC8EF9-1139-6803-DEE6-FC6BDFAF9E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203" y="2799743"/>
            <a:ext cx="1858257" cy="1855118"/>
          </a:xfrm>
          <a:prstGeom prst="rect">
            <a:avLst/>
          </a:prstGeom>
        </p:spPr>
      </p:pic>
      <p:pic>
        <p:nvPicPr>
          <p:cNvPr id="57" name="Picture 56" descr="A picture containing chart&#10;&#10;Description automatically generated">
            <a:extLst>
              <a:ext uri="{FF2B5EF4-FFF2-40B4-BE49-F238E27FC236}">
                <a16:creationId xmlns:a16="http://schemas.microsoft.com/office/drawing/2014/main" id="{AA11E5EC-D159-6AB5-B59A-F2BAD76D612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314" y="2799743"/>
            <a:ext cx="1858257" cy="185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2C69-E252-130B-800C-208DC79BC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Focus on fibre – for meals and snacks</a:t>
            </a:r>
          </a:p>
        </p:txBody>
      </p:sp>
      <p:pic>
        <p:nvPicPr>
          <p:cNvPr id="6" name="Picture Placeholder 5" descr="A picture containing meal, variety&#10;&#10;Description automatically generated">
            <a:extLst>
              <a:ext uri="{FF2B5EF4-FFF2-40B4-BE49-F238E27FC236}">
                <a16:creationId xmlns:a16="http://schemas.microsoft.com/office/drawing/2014/main" id="{F40A1077-B615-89BD-47A9-63D4846F2E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2154" y="2050126"/>
            <a:ext cx="4180286" cy="34714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FEDFB-19CC-742C-C8FE-D12018D4F9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2" y="1712832"/>
            <a:ext cx="5371571" cy="4676952"/>
          </a:xfrm>
        </p:spPr>
        <p:txBody>
          <a:bodyPr>
            <a:noAutofit/>
          </a:bodyPr>
          <a:lstStyle/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solidFill>
                  <a:srgbClr val="000000"/>
                </a:solidFill>
                <a:latin typeface="+mj-lt"/>
              </a:rPr>
              <a:t>Have more wholegrain foods, fruit and vegetables, beans, peas and lentils.</a:t>
            </a:r>
            <a:endParaRPr lang="en-GB" sz="2200" dirty="0">
              <a:solidFill>
                <a:srgbClr val="000000"/>
              </a:solidFill>
              <a:latin typeface="+mj-lt"/>
            </a:endParaRPr>
          </a:p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baseline="0" dirty="0">
                <a:latin typeface="+mj-lt"/>
              </a:rPr>
              <a:t>Eating plenty of fibre is associated with a lower risk of heart disease, stroke, type 2 diabetes and bowel cancer. </a:t>
            </a:r>
          </a:p>
          <a:p>
            <a:pPr marL="29686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A </a:t>
            </a:r>
            <a:r>
              <a:rPr lang="en-GB" sz="2200" b="0" i="0" u="none" strike="noStrike" baseline="0" dirty="0">
                <a:latin typeface="+mj-lt"/>
              </a:rPr>
              <a:t>plant-rich diet* can help us to increase fibre intake and also helps reduce the environmental impact of what we eat.</a:t>
            </a:r>
            <a:endParaRPr lang="en-GB" sz="2000" b="0" i="0" u="none" strike="noStrike" baseline="0" dirty="0">
              <a:latin typeface="+mj-lt"/>
            </a:endParaRPr>
          </a:p>
          <a:p>
            <a:pPr>
              <a:buClr>
                <a:schemeClr val="accent1"/>
              </a:buClr>
            </a:pPr>
            <a:r>
              <a:rPr lang="en-GB" sz="1500" dirty="0">
                <a:latin typeface="+mj-lt"/>
              </a:rPr>
              <a:t>* </a:t>
            </a:r>
            <a:r>
              <a:rPr lang="en-GB" sz="1600" dirty="0">
                <a:latin typeface="+mj-lt"/>
              </a:rPr>
              <a:t>A plant-rich diet </a:t>
            </a:r>
            <a:r>
              <a:rPr lang="en-GB" sz="1600" b="0" dirty="0">
                <a:effectLst/>
                <a:latin typeface="+mj-lt"/>
              </a:rPr>
              <a:t>can also include </a:t>
            </a:r>
            <a:r>
              <a:rPr lang="en-GB" sz="1600" dirty="0">
                <a:effectLst/>
                <a:latin typeface="+mj-lt"/>
              </a:rPr>
              <a:t>animal based foods such as </a:t>
            </a:r>
            <a:r>
              <a:rPr lang="en-GB" sz="1600" b="0" dirty="0">
                <a:effectLst/>
                <a:latin typeface="+mj-lt"/>
              </a:rPr>
              <a:t>some meat, dairy, fish and eggs</a:t>
            </a:r>
            <a:r>
              <a:rPr lang="en-GB" sz="1600" dirty="0">
                <a:effectLst/>
                <a:latin typeface="+mj-lt"/>
              </a:rPr>
              <a:t>. </a:t>
            </a:r>
            <a:endParaRPr lang="en-GB" sz="1300" dirty="0">
              <a:latin typeface="+mj-lt"/>
            </a:endParaRP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DDA72EAC-E7BC-90FC-6DCD-006C4384AE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05" y="195380"/>
            <a:ext cx="1346742" cy="13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5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8C136-3BE1-2457-C3D7-0F740906C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50" y="2139690"/>
            <a:ext cx="10884269" cy="1207285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What wholegrain foods do you eat?</a:t>
            </a: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E04C9519-EDCE-9E9E-FB7E-9ABDA6F80A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05" y="195380"/>
            <a:ext cx="1346742" cy="13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12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Core_Final" id="{AD3BEF57-7A73-47C5-B7D9-06433EB0FEA4}" vid="{F059A07C-06E5-44E5-B6A2-3BA7FD668F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73DF7B-E02E-4D4B-96F5-36ECDE90AC46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93F1269-12CB-4DC7-B489-454ED5B982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2607A0-CB04-499A-863B-3B807C1C2487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BNF-PPT-Core_Final</Template>
  <TotalTime>2</TotalTime>
  <Words>1039</Words>
  <Application>Microsoft Office PowerPoint</Application>
  <PresentationFormat>Widescreen</PresentationFormat>
  <Paragraphs>135</Paragraphs>
  <Slides>23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Georgia</vt:lpstr>
      <vt:lpstr>Helvetica</vt:lpstr>
      <vt:lpstr>Segoe UI</vt:lpstr>
      <vt:lpstr>Office Theme</vt:lpstr>
      <vt:lpstr>think-cell Slide</vt:lpstr>
      <vt:lpstr>Healthy Eating Week 2022</vt:lpstr>
      <vt:lpstr>What’s it all about?</vt:lpstr>
      <vt:lpstr>What is a healthier and more sustainable diet?</vt:lpstr>
      <vt:lpstr>Why are healthier and more sustainable diets important?</vt:lpstr>
      <vt:lpstr>Example: What goes into producing bread?</vt:lpstr>
      <vt:lpstr>PowerPoint Presentation</vt:lpstr>
      <vt:lpstr>Themes of the Week</vt:lpstr>
      <vt:lpstr>Focus on fibre – for meals and snacks</vt:lpstr>
      <vt:lpstr>What wholegrain foods do you eat?</vt:lpstr>
      <vt:lpstr>Here are some examples of wholegrain foods</vt:lpstr>
      <vt:lpstr>Get at least 5 A DAY - put plenty on your plate</vt:lpstr>
      <vt:lpstr>PowerPoint Presentation</vt:lpstr>
      <vt:lpstr>Here are some examples of fruit and veg</vt:lpstr>
      <vt:lpstr>Vary your protein - be more creative</vt:lpstr>
      <vt:lpstr>PowerPoint Presentation</vt:lpstr>
      <vt:lpstr>Here are some examples of plant protein</vt:lpstr>
      <vt:lpstr>Stay hydrated - fill up from the tap</vt:lpstr>
      <vt:lpstr>PowerPoint Presentation</vt:lpstr>
      <vt:lpstr>Here are some examples of drinks</vt:lpstr>
      <vt:lpstr>Reduce food waste - know your portions</vt:lpstr>
      <vt:lpstr>PowerPoint Presentation</vt:lpstr>
      <vt:lpstr>Here are some ways to reduce food waste</vt:lpstr>
      <vt:lpstr>We hope you enjoy Healthy Eating Week 2022!  For more information, go to:  https://www.nutrition.org.uk/healthy-eating-week/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Yelland</dc:creator>
  <cp:lastModifiedBy>Sarah Coe</cp:lastModifiedBy>
  <cp:revision>3</cp:revision>
  <dcterms:created xsi:type="dcterms:W3CDTF">2022-05-05T16:33:46Z</dcterms:created>
  <dcterms:modified xsi:type="dcterms:W3CDTF">2022-06-10T12:53:04Z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