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Lst>
  <p:notesMasterIdLst>
    <p:notesMasterId r:id="rId38"/>
  </p:notesMasterIdLst>
  <p:sldIdLst>
    <p:sldId id="256" r:id="rId6"/>
    <p:sldId id="258" r:id="rId7"/>
    <p:sldId id="275" r:id="rId8"/>
    <p:sldId id="273" r:id="rId9"/>
    <p:sldId id="274" r:id="rId10"/>
    <p:sldId id="263" r:id="rId11"/>
    <p:sldId id="276" r:id="rId12"/>
    <p:sldId id="259" r:id="rId13"/>
    <p:sldId id="271" r:id="rId14"/>
    <p:sldId id="19011" r:id="rId15"/>
    <p:sldId id="19020" r:id="rId16"/>
    <p:sldId id="19012" r:id="rId17"/>
    <p:sldId id="19013" r:id="rId18"/>
    <p:sldId id="411" r:id="rId19"/>
    <p:sldId id="264" r:id="rId20"/>
    <p:sldId id="261" r:id="rId21"/>
    <p:sldId id="266" r:id="rId22"/>
    <p:sldId id="19014" r:id="rId23"/>
    <p:sldId id="19015" r:id="rId24"/>
    <p:sldId id="19017" r:id="rId25"/>
    <p:sldId id="19018" r:id="rId26"/>
    <p:sldId id="19019" r:id="rId27"/>
    <p:sldId id="19021" r:id="rId28"/>
    <p:sldId id="267" r:id="rId29"/>
    <p:sldId id="284" r:id="rId30"/>
    <p:sldId id="298" r:id="rId31"/>
    <p:sldId id="305" r:id="rId32"/>
    <p:sldId id="301" r:id="rId33"/>
    <p:sldId id="302" r:id="rId34"/>
    <p:sldId id="303" r:id="rId35"/>
    <p:sldId id="304" r:id="rId36"/>
    <p:sldId id="278" r:id="rId37"/>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13B"/>
    <a:srgbClr val="7E9949"/>
    <a:srgbClr val="226E9D"/>
    <a:srgbClr val="FDC92F"/>
    <a:srgbClr val="EC6A6D"/>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Hindal" userId="53502510-832b-417a-8de9-54a78deb3970" providerId="ADAL" clId="{63BC1B3D-4A4C-4882-888C-D44D3401610C}"/>
    <pc:docChg chg="delSld">
      <pc:chgData name="Elaine Hindal" userId="53502510-832b-417a-8de9-54a78deb3970" providerId="ADAL" clId="{63BC1B3D-4A4C-4882-888C-D44D3401610C}" dt="2023-09-22T17:04:10.763" v="0" actId="47"/>
      <pc:docMkLst>
        <pc:docMk/>
      </pc:docMkLst>
      <pc:sldChg chg="del">
        <pc:chgData name="Elaine Hindal" userId="53502510-832b-417a-8de9-54a78deb3970" providerId="ADAL" clId="{63BC1B3D-4A4C-4882-888C-D44D3401610C}" dt="2023-09-22T17:04:10.763" v="0" actId="47"/>
        <pc:sldMkLst>
          <pc:docMk/>
          <pc:sldMk cId="3139055762" sldId="19016"/>
        </pc:sldMkLst>
      </pc:sldChg>
    </pc:docChg>
  </pc:docChgLst>
  <pc:docChgLst>
    <pc:chgData name="Elaine Hindal" userId="53502510-832b-417a-8de9-54a78deb3970" providerId="ADAL" clId="{FFDC4C3C-9724-4B65-90F4-AE6ACEADA3F0}"/>
    <pc:docChg chg="modSld sldOrd">
      <pc:chgData name="Elaine Hindal" userId="53502510-832b-417a-8de9-54a78deb3970" providerId="ADAL" clId="{FFDC4C3C-9724-4B65-90F4-AE6ACEADA3F0}" dt="2023-03-02T14:21:46.946" v="1"/>
      <pc:docMkLst>
        <pc:docMk/>
      </pc:docMkLst>
      <pc:sldChg chg="ord">
        <pc:chgData name="Elaine Hindal" userId="53502510-832b-417a-8de9-54a78deb3970" providerId="ADAL" clId="{FFDC4C3C-9724-4B65-90F4-AE6ACEADA3F0}" dt="2023-03-02T14:21:46.946" v="1"/>
        <pc:sldMkLst>
          <pc:docMk/>
          <pc:sldMk cId="776130344" sldId="274"/>
        </pc:sldMkLst>
      </pc:sldChg>
    </pc:docChg>
  </pc:docChgLst>
  <pc:docChgLst>
    <pc:chgData name="Alan Black" userId="daeb7174-6f15-4f1e-834c-18af04bfc133" providerId="ADAL" clId="{9F502D29-E0DC-46DF-A9DE-8D15B7792509}"/>
    <pc:docChg chg="modSld">
      <pc:chgData name="Alan Black" userId="daeb7174-6f15-4f1e-834c-18af04bfc133" providerId="ADAL" clId="{9F502D29-E0DC-46DF-A9DE-8D15B7792509}" dt="2023-10-30T09:27:21.507" v="1" actId="1076"/>
      <pc:docMkLst>
        <pc:docMk/>
      </pc:docMkLst>
      <pc:sldChg chg="modSp mod">
        <pc:chgData name="Alan Black" userId="daeb7174-6f15-4f1e-834c-18af04bfc133" providerId="ADAL" clId="{9F502D29-E0DC-46DF-A9DE-8D15B7792509}" dt="2023-10-25T08:25:58.717" v="0" actId="1076"/>
        <pc:sldMkLst>
          <pc:docMk/>
          <pc:sldMk cId="1919745208" sldId="271"/>
        </pc:sldMkLst>
        <pc:spChg chg="mod">
          <ac:chgData name="Alan Black" userId="daeb7174-6f15-4f1e-834c-18af04bfc133" providerId="ADAL" clId="{9F502D29-E0DC-46DF-A9DE-8D15B7792509}" dt="2023-10-25T08:25:58.717" v="0" actId="1076"/>
          <ac:spMkLst>
            <pc:docMk/>
            <pc:sldMk cId="1919745208" sldId="271"/>
            <ac:spMk id="4" creationId="{00000000-0000-0000-0000-000000000000}"/>
          </ac:spMkLst>
        </pc:spChg>
      </pc:sldChg>
      <pc:sldChg chg="modSp mod">
        <pc:chgData name="Alan Black" userId="daeb7174-6f15-4f1e-834c-18af04bfc133" providerId="ADAL" clId="{9F502D29-E0DC-46DF-A9DE-8D15B7792509}" dt="2023-10-30T09:27:21.507" v="1" actId="1076"/>
        <pc:sldMkLst>
          <pc:docMk/>
          <pc:sldMk cId="3382293628" sldId="19020"/>
        </pc:sldMkLst>
        <pc:spChg chg="mod">
          <ac:chgData name="Alan Black" userId="daeb7174-6f15-4f1e-834c-18af04bfc133" providerId="ADAL" clId="{9F502D29-E0DC-46DF-A9DE-8D15B7792509}" dt="2023-10-30T09:27:21.507" v="1" actId="1076"/>
          <ac:spMkLst>
            <pc:docMk/>
            <pc:sldMk cId="3382293628" sldId="19020"/>
            <ac:spMk id="3" creationId="{FCB7B87D-31C1-14D2-E08D-C1CDF717E44E}"/>
          </ac:spMkLst>
        </pc:spChg>
      </pc:sldChg>
    </pc:docChg>
  </pc:docChgLst>
  <pc:docChgLst>
    <pc:chgData name="Ayela Spiro" userId="21bb4a68-a2df-4465-b464-760ee5ec9d46" providerId="ADAL" clId="{C9F95D5E-4D3F-4B83-8830-969712BF99DC}"/>
    <pc:docChg chg="addSld delSld">
      <pc:chgData name="Ayela Spiro" userId="21bb4a68-a2df-4465-b464-760ee5ec9d46" providerId="ADAL" clId="{C9F95D5E-4D3F-4B83-8830-969712BF99DC}" dt="2023-02-21T09:34:33.843" v="3" actId="2696"/>
      <pc:docMkLst>
        <pc:docMk/>
      </pc:docMkLst>
      <pc:sldChg chg="add del">
        <pc:chgData name="Ayela Spiro" userId="21bb4a68-a2df-4465-b464-760ee5ec9d46" providerId="ADAL" clId="{C9F95D5E-4D3F-4B83-8830-969712BF99DC}" dt="2023-02-21T09:34:33.843" v="3" actId="2696"/>
        <pc:sldMkLst>
          <pc:docMk/>
          <pc:sldMk cId="745797721" sldId="19024"/>
        </pc:sldMkLst>
      </pc:sldChg>
      <pc:sldChg chg="add del">
        <pc:chgData name="Ayela Spiro" userId="21bb4a68-a2df-4465-b464-760ee5ec9d46" providerId="ADAL" clId="{C9F95D5E-4D3F-4B83-8830-969712BF99DC}" dt="2023-01-30T19:29:36.167" v="1" actId="2696"/>
        <pc:sldMkLst>
          <pc:docMk/>
          <pc:sldMk cId="3064678821" sldId="19024"/>
        </pc:sldMkLst>
      </pc:sldChg>
    </pc:docChg>
  </pc:docChgLst>
  <pc:docChgLst>
    <pc:chgData name="Elaine Hindal" userId="53502510-832b-417a-8de9-54a78deb3970" providerId="ADAL" clId="{D8A19D61-2AE0-4E9A-B588-60C97B4462E8}"/>
    <pc:docChg chg="custSel addSld delSld modSld sldOrd">
      <pc:chgData name="Elaine Hindal" userId="53502510-832b-417a-8de9-54a78deb3970" providerId="ADAL" clId="{D8A19D61-2AE0-4E9A-B588-60C97B4462E8}" dt="2023-01-17T12:21:27.245" v="769" actId="20577"/>
      <pc:docMkLst>
        <pc:docMk/>
      </pc:docMkLst>
      <pc:sldChg chg="modSp add mod">
        <pc:chgData name="Elaine Hindal" userId="53502510-832b-417a-8de9-54a78deb3970" providerId="ADAL" clId="{D8A19D61-2AE0-4E9A-B588-60C97B4462E8}" dt="2023-01-17T12:20:21.791" v="747" actId="20577"/>
        <pc:sldMkLst>
          <pc:docMk/>
          <pc:sldMk cId="2597172800" sldId="257"/>
        </pc:sldMkLst>
        <pc:spChg chg="mod">
          <ac:chgData name="Elaine Hindal" userId="53502510-832b-417a-8de9-54a78deb3970" providerId="ADAL" clId="{D8A19D61-2AE0-4E9A-B588-60C97B4462E8}" dt="2023-01-17T12:20:11.192" v="738" actId="1076"/>
          <ac:spMkLst>
            <pc:docMk/>
            <pc:sldMk cId="2597172800" sldId="257"/>
            <ac:spMk id="2" creationId="{49674DB2-35AE-433D-888F-78101F7D846A}"/>
          </ac:spMkLst>
        </pc:spChg>
        <pc:graphicFrameChg chg="modGraphic">
          <ac:chgData name="Elaine Hindal" userId="53502510-832b-417a-8de9-54a78deb3970" providerId="ADAL" clId="{D8A19D61-2AE0-4E9A-B588-60C97B4462E8}" dt="2023-01-17T12:20:21.791" v="747" actId="20577"/>
          <ac:graphicFrameMkLst>
            <pc:docMk/>
            <pc:sldMk cId="2597172800" sldId="257"/>
            <ac:graphicFrameMk id="4" creationId="{64A91D24-E0BF-3B3F-7A7E-4F1B89D7473D}"/>
          </ac:graphicFrameMkLst>
        </pc:graphicFrameChg>
      </pc:sldChg>
      <pc:sldChg chg="modSp mod">
        <pc:chgData name="Elaine Hindal" userId="53502510-832b-417a-8de9-54a78deb3970" providerId="ADAL" clId="{D8A19D61-2AE0-4E9A-B588-60C97B4462E8}" dt="2023-01-12T11:16:49.924" v="0" actId="948"/>
        <pc:sldMkLst>
          <pc:docMk/>
          <pc:sldMk cId="0" sldId="259"/>
        </pc:sldMkLst>
        <pc:spChg chg="mod">
          <ac:chgData name="Elaine Hindal" userId="53502510-832b-417a-8de9-54a78deb3970" providerId="ADAL" clId="{D8A19D61-2AE0-4E9A-B588-60C97B4462E8}" dt="2023-01-12T11:16:49.924" v="0" actId="948"/>
          <ac:spMkLst>
            <pc:docMk/>
            <pc:sldMk cId="0" sldId="259"/>
            <ac:spMk id="5" creationId="{00000000-0000-0000-0000-000000000000}"/>
          </ac:spMkLst>
        </pc:spChg>
      </pc:sldChg>
      <pc:sldChg chg="ord">
        <pc:chgData name="Elaine Hindal" userId="53502510-832b-417a-8de9-54a78deb3970" providerId="ADAL" clId="{D8A19D61-2AE0-4E9A-B588-60C97B4462E8}" dt="2023-01-12T11:22:43.196" v="88"/>
        <pc:sldMkLst>
          <pc:docMk/>
          <pc:sldMk cId="0" sldId="261"/>
        </pc:sldMkLst>
      </pc:sldChg>
      <pc:sldChg chg="mod modShow">
        <pc:chgData name="Elaine Hindal" userId="53502510-832b-417a-8de9-54a78deb3970" providerId="ADAL" clId="{D8A19D61-2AE0-4E9A-B588-60C97B4462E8}" dt="2023-01-16T10:08:13.509" v="732" actId="729"/>
        <pc:sldMkLst>
          <pc:docMk/>
          <pc:sldMk cId="14440982" sldId="263"/>
        </pc:sldMkLst>
      </pc:sldChg>
      <pc:sldChg chg="mod modShow">
        <pc:chgData name="Elaine Hindal" userId="53502510-832b-417a-8de9-54a78deb3970" providerId="ADAL" clId="{D8A19D61-2AE0-4E9A-B588-60C97B4462E8}" dt="2023-01-16T10:08:55.976" v="733" actId="729"/>
        <pc:sldMkLst>
          <pc:docMk/>
          <pc:sldMk cId="1919745208" sldId="271"/>
        </pc:sldMkLst>
      </pc:sldChg>
      <pc:sldChg chg="modSp mod">
        <pc:chgData name="Elaine Hindal" userId="53502510-832b-417a-8de9-54a78deb3970" providerId="ADAL" clId="{D8A19D61-2AE0-4E9A-B588-60C97B4462E8}" dt="2023-01-12T11:27:01.702" v="109" actId="255"/>
        <pc:sldMkLst>
          <pc:docMk/>
          <pc:sldMk cId="725686918" sldId="411"/>
        </pc:sldMkLst>
        <pc:spChg chg="mod">
          <ac:chgData name="Elaine Hindal" userId="53502510-832b-417a-8de9-54a78deb3970" providerId="ADAL" clId="{D8A19D61-2AE0-4E9A-B588-60C97B4462E8}" dt="2023-01-12T11:27:01.702" v="109" actId="255"/>
          <ac:spMkLst>
            <pc:docMk/>
            <pc:sldMk cId="725686918" sldId="411"/>
            <ac:spMk id="4" creationId="{9BE376DD-4F85-6091-FEEB-F59F606F3269}"/>
          </ac:spMkLst>
        </pc:spChg>
      </pc:sldChg>
      <pc:sldChg chg="modSp mod">
        <pc:chgData name="Elaine Hindal" userId="53502510-832b-417a-8de9-54a78deb3970" providerId="ADAL" clId="{D8A19D61-2AE0-4E9A-B588-60C97B4462E8}" dt="2023-01-12T11:17:34.492" v="39" actId="20577"/>
        <pc:sldMkLst>
          <pc:docMk/>
          <pc:sldMk cId="4174187282" sldId="19017"/>
        </pc:sldMkLst>
        <pc:spChg chg="mod">
          <ac:chgData name="Elaine Hindal" userId="53502510-832b-417a-8de9-54a78deb3970" providerId="ADAL" clId="{D8A19D61-2AE0-4E9A-B588-60C97B4462E8}" dt="2023-01-12T11:17:34.492" v="39" actId="20577"/>
          <ac:spMkLst>
            <pc:docMk/>
            <pc:sldMk cId="4174187282" sldId="19017"/>
            <ac:spMk id="6" creationId="{D45D2340-EE74-B763-E7D4-94CE47097267}"/>
          </ac:spMkLst>
        </pc:spChg>
      </pc:sldChg>
      <pc:sldChg chg="modSp mod">
        <pc:chgData name="Elaine Hindal" userId="53502510-832b-417a-8de9-54a78deb3970" providerId="ADAL" clId="{D8A19D61-2AE0-4E9A-B588-60C97B4462E8}" dt="2023-01-12T11:19:10.882" v="80" actId="1076"/>
        <pc:sldMkLst>
          <pc:docMk/>
          <pc:sldMk cId="2301518020" sldId="19018"/>
        </pc:sldMkLst>
        <pc:spChg chg="mod">
          <ac:chgData name="Elaine Hindal" userId="53502510-832b-417a-8de9-54a78deb3970" providerId="ADAL" clId="{D8A19D61-2AE0-4E9A-B588-60C97B4462E8}" dt="2023-01-12T11:19:10.882" v="80" actId="1076"/>
          <ac:spMkLst>
            <pc:docMk/>
            <pc:sldMk cId="2301518020" sldId="19018"/>
            <ac:spMk id="7" creationId="{00000000-0000-0000-0000-000000000000}"/>
          </ac:spMkLst>
        </pc:spChg>
      </pc:sldChg>
      <pc:sldChg chg="modSp del mod ord">
        <pc:chgData name="Elaine Hindal" userId="53502510-832b-417a-8de9-54a78deb3970" providerId="ADAL" clId="{D8A19D61-2AE0-4E9A-B588-60C97B4462E8}" dt="2023-01-12T11:24:39.783" v="95" actId="2696"/>
        <pc:sldMkLst>
          <pc:docMk/>
          <pc:sldMk cId="1121107653" sldId="19020"/>
        </pc:sldMkLst>
        <pc:spChg chg="mod">
          <ac:chgData name="Elaine Hindal" userId="53502510-832b-417a-8de9-54a78deb3970" providerId="ADAL" clId="{D8A19D61-2AE0-4E9A-B588-60C97B4462E8}" dt="2023-01-12T11:23:36.062" v="94" actId="113"/>
          <ac:spMkLst>
            <pc:docMk/>
            <pc:sldMk cId="1121107653" sldId="19020"/>
            <ac:spMk id="3" creationId="{FCB7B87D-31C1-14D2-E08D-C1CDF717E44E}"/>
          </ac:spMkLst>
        </pc:spChg>
      </pc:sldChg>
      <pc:sldChg chg="modSp add mod">
        <pc:chgData name="Elaine Hindal" userId="53502510-832b-417a-8de9-54a78deb3970" providerId="ADAL" clId="{D8A19D61-2AE0-4E9A-B588-60C97B4462E8}" dt="2023-01-12T11:36:42.758" v="731" actId="20577"/>
        <pc:sldMkLst>
          <pc:docMk/>
          <pc:sldMk cId="3382293628" sldId="19020"/>
        </pc:sldMkLst>
        <pc:spChg chg="mod">
          <ac:chgData name="Elaine Hindal" userId="53502510-832b-417a-8de9-54a78deb3970" providerId="ADAL" clId="{D8A19D61-2AE0-4E9A-B588-60C97B4462E8}" dt="2023-01-12T11:36:42.758" v="731" actId="20577"/>
          <ac:spMkLst>
            <pc:docMk/>
            <pc:sldMk cId="3382293628" sldId="19020"/>
            <ac:spMk id="2" creationId="{C100A837-82DC-0AD6-BC85-016873B7571B}"/>
          </ac:spMkLst>
        </pc:spChg>
        <pc:spChg chg="mod">
          <ac:chgData name="Elaine Hindal" userId="53502510-832b-417a-8de9-54a78deb3970" providerId="ADAL" clId="{D8A19D61-2AE0-4E9A-B588-60C97B4462E8}" dt="2023-01-12T11:26:01.162" v="107" actId="207"/>
          <ac:spMkLst>
            <pc:docMk/>
            <pc:sldMk cId="3382293628" sldId="19020"/>
            <ac:spMk id="3" creationId="{FCB7B87D-31C1-14D2-E08D-C1CDF717E44E}"/>
          </ac:spMkLst>
        </pc:spChg>
      </pc:sldChg>
      <pc:sldChg chg="addSp delSp modSp add mod">
        <pc:chgData name="Elaine Hindal" userId="53502510-832b-417a-8de9-54a78deb3970" providerId="ADAL" clId="{D8A19D61-2AE0-4E9A-B588-60C97B4462E8}" dt="2023-01-17T12:21:27.245" v="769" actId="20577"/>
        <pc:sldMkLst>
          <pc:docMk/>
          <pc:sldMk cId="1438848814" sldId="19021"/>
        </pc:sldMkLst>
        <pc:spChg chg="mod">
          <ac:chgData name="Elaine Hindal" userId="53502510-832b-417a-8de9-54a78deb3970" providerId="ADAL" clId="{D8A19D61-2AE0-4E9A-B588-60C97B4462E8}" dt="2023-01-17T12:21:27.245" v="769" actId="20577"/>
          <ac:spMkLst>
            <pc:docMk/>
            <pc:sldMk cId="1438848814" sldId="19021"/>
            <ac:spMk id="3" creationId="{00000000-0000-0000-0000-000000000000}"/>
          </ac:spMkLst>
        </pc:spChg>
        <pc:spChg chg="add mod">
          <ac:chgData name="Elaine Hindal" userId="53502510-832b-417a-8de9-54a78deb3970" providerId="ADAL" clId="{D8A19D61-2AE0-4E9A-B588-60C97B4462E8}" dt="2023-01-17T12:21:22.038" v="749" actId="1076"/>
          <ac:spMkLst>
            <pc:docMk/>
            <pc:sldMk cId="1438848814" sldId="19021"/>
            <ac:spMk id="5" creationId="{92131179-39F4-82E5-6635-2BEBDC6FE736}"/>
          </ac:spMkLst>
        </pc:spChg>
        <pc:spChg chg="del mod">
          <ac:chgData name="Elaine Hindal" userId="53502510-832b-417a-8de9-54a78deb3970" providerId="ADAL" clId="{D8A19D61-2AE0-4E9A-B588-60C97B4462E8}" dt="2023-01-12T11:28:48.053" v="148" actId="478"/>
          <ac:spMkLst>
            <pc:docMk/>
            <pc:sldMk cId="1438848814" sldId="19021"/>
            <ac:spMk id="6" creationId="{D45D2340-EE74-B763-E7D4-94CE47097267}"/>
          </ac:spMkLst>
        </pc:spChg>
      </pc:sldChg>
      <pc:sldChg chg="add">
        <pc:chgData name="Elaine Hindal" userId="53502510-832b-417a-8de9-54a78deb3970" providerId="ADAL" clId="{D8A19D61-2AE0-4E9A-B588-60C97B4462E8}" dt="2023-01-17T12:21:14.945" v="748"/>
        <pc:sldMkLst>
          <pc:docMk/>
          <pc:sldMk cId="848036363" sldId="19022"/>
        </pc:sldMkLst>
      </pc:sldChg>
      <pc:sldChg chg="add">
        <pc:chgData name="Elaine Hindal" userId="53502510-832b-417a-8de9-54a78deb3970" providerId="ADAL" clId="{D8A19D61-2AE0-4E9A-B588-60C97B4462E8}" dt="2023-01-17T12:21:14.945" v="748"/>
        <pc:sldMkLst>
          <pc:docMk/>
          <pc:sldMk cId="599220353" sldId="19023"/>
        </pc:sldMkLst>
      </pc:sldChg>
    </pc:docChg>
  </pc:docChgLst>
  <pc:docChgLst>
    <pc:chgData name="Elaine Hindal" userId="53502510-832b-417a-8de9-54a78deb3970" providerId="ADAL" clId="{E6D73F77-405E-455B-B00B-C239761DEB22}"/>
    <pc:docChg chg="delSld">
      <pc:chgData name="Elaine Hindal" userId="53502510-832b-417a-8de9-54a78deb3970" providerId="ADAL" clId="{E6D73F77-405E-455B-B00B-C239761DEB22}" dt="2023-03-24T19:43:00.454" v="2" actId="47"/>
      <pc:docMkLst>
        <pc:docMk/>
      </pc:docMkLst>
      <pc:sldChg chg="del">
        <pc:chgData name="Elaine Hindal" userId="53502510-832b-417a-8de9-54a78deb3970" providerId="ADAL" clId="{E6D73F77-405E-455B-B00B-C239761DEB22}" dt="2023-03-24T19:42:54.586" v="0" actId="47"/>
        <pc:sldMkLst>
          <pc:docMk/>
          <pc:sldMk cId="2597172800" sldId="257"/>
        </pc:sldMkLst>
      </pc:sldChg>
      <pc:sldChg chg="del">
        <pc:chgData name="Elaine Hindal" userId="53502510-832b-417a-8de9-54a78deb3970" providerId="ADAL" clId="{E6D73F77-405E-455B-B00B-C239761DEB22}" dt="2023-03-24T19:43:00.454" v="2" actId="47"/>
        <pc:sldMkLst>
          <pc:docMk/>
          <pc:sldMk cId="848036363" sldId="19022"/>
        </pc:sldMkLst>
      </pc:sldChg>
      <pc:sldChg chg="del">
        <pc:chgData name="Elaine Hindal" userId="53502510-832b-417a-8de9-54a78deb3970" providerId="ADAL" clId="{E6D73F77-405E-455B-B00B-C239761DEB22}" dt="2023-03-24T19:42:58.593" v="1" actId="47"/>
        <pc:sldMkLst>
          <pc:docMk/>
          <pc:sldMk cId="599220353" sldId="19023"/>
        </pc:sldMkLst>
      </pc:sldChg>
      <pc:sldMasterChg chg="delSldLayout">
        <pc:chgData name="Elaine Hindal" userId="53502510-832b-417a-8de9-54a78deb3970" providerId="ADAL" clId="{E6D73F77-405E-455B-B00B-C239761DEB22}" dt="2023-03-24T19:42:54.586" v="0" actId="47"/>
        <pc:sldMasterMkLst>
          <pc:docMk/>
          <pc:sldMasterMk cId="0" sldId="2147483648"/>
        </pc:sldMasterMkLst>
        <pc:sldLayoutChg chg="del">
          <pc:chgData name="Elaine Hindal" userId="53502510-832b-417a-8de9-54a78deb3970" providerId="ADAL" clId="{E6D73F77-405E-455B-B00B-C239761DEB22}" dt="2023-03-24T19:42:54.586" v="0" actId="47"/>
          <pc:sldLayoutMkLst>
            <pc:docMk/>
            <pc:sldMasterMk cId="0" sldId="2147483648"/>
            <pc:sldLayoutMk cId="4101477675" sldId="214748368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A1354-C4C8-4D39-B622-706F4AB6FC20}" type="doc">
      <dgm:prSet loTypeId="urn:microsoft.com/office/officeart/2005/8/layout/vProcess5" loCatId="process" qsTypeId="urn:microsoft.com/office/officeart/2005/8/quickstyle/simple1" qsCatId="simple" csTypeId="urn:microsoft.com/office/officeart/2005/8/colors/accent3_4" csCatId="accent3" phldr="1"/>
      <dgm:spPr/>
      <dgm:t>
        <a:bodyPr/>
        <a:lstStyle/>
        <a:p>
          <a:endParaRPr lang="en-GB"/>
        </a:p>
      </dgm:t>
    </dgm:pt>
    <dgm:pt modelId="{3BFA9272-1AEB-44BA-9DA6-8F55419176FB}">
      <dgm:prSet phldrT="[Text]" custT="1"/>
      <dgm:spPr/>
      <dgm:t>
        <a:bodyPr/>
        <a:lstStyle/>
        <a:p>
          <a:r>
            <a:rPr lang="en-GB" sz="1400">
              <a:latin typeface="Arial" panose="020B0604020202020204" pitchFamily="34" charset="0"/>
              <a:cs typeface="Arial" panose="020B0604020202020204" pitchFamily="34" charset="0"/>
            </a:rPr>
            <a:t>Strategic partner: critical assessment, gap analysis, strategic projects &amp; thought leadership. </a:t>
          </a:r>
        </a:p>
      </dgm:t>
    </dgm:pt>
    <dgm:pt modelId="{F1AF84F0-0AED-4942-89C5-3A342EC996CE}" type="parTrans" cxnId="{59CB2AD3-80B6-41DD-90E4-44EF56E992DA}">
      <dgm:prSet/>
      <dgm:spPr/>
      <dgm:t>
        <a:bodyPr/>
        <a:lstStyle/>
        <a:p>
          <a:endParaRPr lang="en-GB" sz="1400">
            <a:latin typeface="Arial" panose="020B0604020202020204" pitchFamily="34" charset="0"/>
            <a:cs typeface="Arial" panose="020B0604020202020204" pitchFamily="34" charset="0"/>
          </a:endParaRPr>
        </a:p>
      </dgm:t>
    </dgm:pt>
    <dgm:pt modelId="{DE450AC5-A52A-4F29-B3BB-AD69CC84881F}" type="sibTrans" cxnId="{59CB2AD3-80B6-41DD-90E4-44EF56E992DA}">
      <dgm:prSet custT="1"/>
      <dgm:spPr/>
      <dgm:t>
        <a:bodyPr/>
        <a:lstStyle/>
        <a:p>
          <a:endParaRPr lang="en-GB" sz="1400">
            <a:latin typeface="Arial" panose="020B0604020202020204" pitchFamily="34" charset="0"/>
            <a:cs typeface="Arial" panose="020B0604020202020204" pitchFamily="34" charset="0"/>
          </a:endParaRPr>
        </a:p>
      </dgm:t>
    </dgm:pt>
    <dgm:pt modelId="{FAC1378B-1C0C-425C-9E4A-5FFFB4C6BA79}">
      <dgm:prSet phldrT="[Text]" custT="1"/>
      <dgm:spPr/>
      <dgm:t>
        <a:bodyPr/>
        <a:lstStyle/>
        <a:p>
          <a:r>
            <a:rPr lang="en-GB" sz="1400">
              <a:latin typeface="Arial" panose="020B0604020202020204" pitchFamily="34" charset="0"/>
              <a:cs typeface="Arial" panose="020B0604020202020204" pitchFamily="34" charset="0"/>
            </a:rPr>
            <a:t>Corporate affairs: horizon scanning; risk assessment; research synthesis and consensus building. Global perspective. </a:t>
          </a:r>
        </a:p>
      </dgm:t>
    </dgm:pt>
    <dgm:pt modelId="{E4946D8D-E45D-4307-832D-D0B23E40E032}" type="parTrans" cxnId="{4F7A934E-2F5F-40A4-A79F-0B6CDE5D31CD}">
      <dgm:prSet/>
      <dgm:spPr/>
      <dgm:t>
        <a:bodyPr/>
        <a:lstStyle/>
        <a:p>
          <a:endParaRPr lang="en-GB" sz="1400">
            <a:latin typeface="Arial" panose="020B0604020202020204" pitchFamily="34" charset="0"/>
            <a:cs typeface="Arial" panose="020B0604020202020204" pitchFamily="34" charset="0"/>
          </a:endParaRPr>
        </a:p>
      </dgm:t>
    </dgm:pt>
    <dgm:pt modelId="{D01673B1-9291-4E66-A6FC-6E1995682CF2}" type="sibTrans" cxnId="{4F7A934E-2F5F-40A4-A79F-0B6CDE5D31CD}">
      <dgm:prSet custT="1"/>
      <dgm:spPr/>
      <dgm:t>
        <a:bodyPr/>
        <a:lstStyle/>
        <a:p>
          <a:endParaRPr lang="en-GB" sz="1400">
            <a:latin typeface="Arial" panose="020B0604020202020204" pitchFamily="34" charset="0"/>
            <a:cs typeface="Arial" panose="020B0604020202020204" pitchFamily="34" charset="0"/>
          </a:endParaRPr>
        </a:p>
      </dgm:t>
    </dgm:pt>
    <dgm:pt modelId="{DFA43337-BEE9-4B7B-94EB-A7ADE9705450}">
      <dgm:prSet phldrT="[Text]" custT="1"/>
      <dgm:spPr/>
      <dgm:t>
        <a:bodyPr/>
        <a:lstStyle/>
        <a:p>
          <a:r>
            <a:rPr lang="en-GB" sz="1400">
              <a:latin typeface="Arial" panose="020B0604020202020204" pitchFamily="34" charset="0"/>
              <a:cs typeface="Arial" panose="020B0604020202020204" pitchFamily="34" charset="0"/>
            </a:rPr>
            <a:t>Technical and regulatory support (includes placements/ internships % employee training) </a:t>
          </a:r>
        </a:p>
      </dgm:t>
    </dgm:pt>
    <dgm:pt modelId="{5BFAFFFF-AACA-4D81-ADBE-A5D52607E847}" type="parTrans" cxnId="{8D05F7ED-9FD8-4899-B8BB-D96BDC031EBE}">
      <dgm:prSet/>
      <dgm:spPr/>
      <dgm:t>
        <a:bodyPr/>
        <a:lstStyle/>
        <a:p>
          <a:endParaRPr lang="en-GB" sz="1400">
            <a:latin typeface="Arial" panose="020B0604020202020204" pitchFamily="34" charset="0"/>
            <a:cs typeface="Arial" panose="020B0604020202020204" pitchFamily="34" charset="0"/>
          </a:endParaRPr>
        </a:p>
      </dgm:t>
    </dgm:pt>
    <dgm:pt modelId="{734A127F-49E9-4E1D-BFBA-28791A0D479A}" type="sibTrans" cxnId="{8D05F7ED-9FD8-4899-B8BB-D96BDC031EBE}">
      <dgm:prSet/>
      <dgm:spPr/>
      <dgm:t>
        <a:bodyPr/>
        <a:lstStyle/>
        <a:p>
          <a:endParaRPr lang="en-GB" sz="1400">
            <a:latin typeface="Arial" panose="020B0604020202020204" pitchFamily="34" charset="0"/>
            <a:cs typeface="Arial" panose="020B0604020202020204" pitchFamily="34" charset="0"/>
          </a:endParaRPr>
        </a:p>
      </dgm:t>
    </dgm:pt>
    <dgm:pt modelId="{92A80F38-4A8E-4B84-AFD6-31BD69396ADF}">
      <dgm:prSet phldrT="[Text]" custT="1"/>
      <dgm:spPr/>
      <dgm:t>
        <a:bodyPr/>
        <a:lstStyle/>
        <a:p>
          <a:r>
            <a:rPr lang="en-GB" sz="1400">
              <a:latin typeface="Arial" panose="020B0604020202020204" pitchFamily="34" charset="0"/>
              <a:cs typeface="Arial" panose="020B0604020202020204" pitchFamily="34" charset="0"/>
            </a:rPr>
            <a:t>Communications (media, content, social &amp; internal comms)</a:t>
          </a:r>
        </a:p>
      </dgm:t>
    </dgm:pt>
    <dgm:pt modelId="{4BF8F233-4A30-4DAD-9701-14EB31DAE6C4}" type="parTrans" cxnId="{2B8B406D-0C2E-4810-ACE8-3FC8B6E4A5F7}">
      <dgm:prSet/>
      <dgm:spPr/>
      <dgm:t>
        <a:bodyPr/>
        <a:lstStyle/>
        <a:p>
          <a:endParaRPr lang="en-GB"/>
        </a:p>
      </dgm:t>
    </dgm:pt>
    <dgm:pt modelId="{AA93B4FF-86A5-4025-A5FA-37FFD8E84CFF}" type="sibTrans" cxnId="{2B8B406D-0C2E-4810-ACE8-3FC8B6E4A5F7}">
      <dgm:prSet/>
      <dgm:spPr/>
      <dgm:t>
        <a:bodyPr/>
        <a:lstStyle/>
        <a:p>
          <a:endParaRPr lang="en-GB"/>
        </a:p>
      </dgm:t>
    </dgm:pt>
    <dgm:pt modelId="{E1EC66CB-DD1E-4F43-B022-2ABABCA3992B}">
      <dgm:prSet phldrT="[Text]" custT="1"/>
      <dgm:spPr/>
      <dgm:t>
        <a:bodyPr/>
        <a:lstStyle/>
        <a:p>
          <a:r>
            <a:rPr lang="en-GB" sz="1400">
              <a:latin typeface="Arial" panose="020B0604020202020204" pitchFamily="34" charset="0"/>
              <a:cs typeface="Arial" panose="020B0604020202020204" pitchFamily="34" charset="0"/>
            </a:rPr>
            <a:t>Campaign partner (public facing) </a:t>
          </a:r>
        </a:p>
      </dgm:t>
    </dgm:pt>
    <dgm:pt modelId="{60A8D384-6FE5-450E-8F31-4614B641A46D}" type="parTrans" cxnId="{9D080740-5D03-4751-B060-23A2040D234C}">
      <dgm:prSet/>
      <dgm:spPr/>
      <dgm:t>
        <a:bodyPr/>
        <a:lstStyle/>
        <a:p>
          <a:endParaRPr lang="en-GB"/>
        </a:p>
      </dgm:t>
    </dgm:pt>
    <dgm:pt modelId="{24400618-391D-4FE8-94AC-2BC0C8C414C9}" type="sibTrans" cxnId="{9D080740-5D03-4751-B060-23A2040D234C}">
      <dgm:prSet/>
      <dgm:spPr/>
      <dgm:t>
        <a:bodyPr/>
        <a:lstStyle/>
        <a:p>
          <a:endParaRPr lang="en-GB"/>
        </a:p>
      </dgm:t>
    </dgm:pt>
    <dgm:pt modelId="{7AB5999A-F3F6-442A-B05D-AE6A9F695E1A}" type="pres">
      <dgm:prSet presAssocID="{A94A1354-C4C8-4D39-B622-706F4AB6FC20}" presName="outerComposite" presStyleCnt="0">
        <dgm:presLayoutVars>
          <dgm:chMax val="5"/>
          <dgm:dir/>
          <dgm:resizeHandles val="exact"/>
        </dgm:presLayoutVars>
      </dgm:prSet>
      <dgm:spPr/>
    </dgm:pt>
    <dgm:pt modelId="{49343696-6B99-4B50-9D75-387F6E1FECDC}" type="pres">
      <dgm:prSet presAssocID="{A94A1354-C4C8-4D39-B622-706F4AB6FC20}" presName="dummyMaxCanvas" presStyleCnt="0">
        <dgm:presLayoutVars/>
      </dgm:prSet>
      <dgm:spPr/>
    </dgm:pt>
    <dgm:pt modelId="{2F801121-DAD0-49B5-B8F5-6DB64A1946A1}" type="pres">
      <dgm:prSet presAssocID="{A94A1354-C4C8-4D39-B622-706F4AB6FC20}" presName="FiveNodes_1" presStyleLbl="node1" presStyleIdx="0" presStyleCnt="5">
        <dgm:presLayoutVars>
          <dgm:bulletEnabled val="1"/>
        </dgm:presLayoutVars>
      </dgm:prSet>
      <dgm:spPr/>
    </dgm:pt>
    <dgm:pt modelId="{977BC530-CBA1-4BE1-9656-619FC67D16B3}" type="pres">
      <dgm:prSet presAssocID="{A94A1354-C4C8-4D39-B622-706F4AB6FC20}" presName="FiveNodes_2" presStyleLbl="node1" presStyleIdx="1" presStyleCnt="5">
        <dgm:presLayoutVars>
          <dgm:bulletEnabled val="1"/>
        </dgm:presLayoutVars>
      </dgm:prSet>
      <dgm:spPr/>
    </dgm:pt>
    <dgm:pt modelId="{E02D515D-9532-4300-82C4-F7A80233541C}" type="pres">
      <dgm:prSet presAssocID="{A94A1354-C4C8-4D39-B622-706F4AB6FC20}" presName="FiveNodes_3" presStyleLbl="node1" presStyleIdx="2" presStyleCnt="5">
        <dgm:presLayoutVars>
          <dgm:bulletEnabled val="1"/>
        </dgm:presLayoutVars>
      </dgm:prSet>
      <dgm:spPr/>
    </dgm:pt>
    <dgm:pt modelId="{EC7EFEE4-DC70-4775-9F17-1529741DB0B6}" type="pres">
      <dgm:prSet presAssocID="{A94A1354-C4C8-4D39-B622-706F4AB6FC20}" presName="FiveNodes_4" presStyleLbl="node1" presStyleIdx="3" presStyleCnt="5">
        <dgm:presLayoutVars>
          <dgm:bulletEnabled val="1"/>
        </dgm:presLayoutVars>
      </dgm:prSet>
      <dgm:spPr/>
    </dgm:pt>
    <dgm:pt modelId="{7BA479E9-E844-4E61-8714-2EDAD288E849}" type="pres">
      <dgm:prSet presAssocID="{A94A1354-C4C8-4D39-B622-706F4AB6FC20}" presName="FiveNodes_5" presStyleLbl="node1" presStyleIdx="4" presStyleCnt="5">
        <dgm:presLayoutVars>
          <dgm:bulletEnabled val="1"/>
        </dgm:presLayoutVars>
      </dgm:prSet>
      <dgm:spPr/>
    </dgm:pt>
    <dgm:pt modelId="{30C67A52-6672-44FB-92CF-79D1A26984A7}" type="pres">
      <dgm:prSet presAssocID="{A94A1354-C4C8-4D39-B622-706F4AB6FC20}" presName="FiveConn_1-2" presStyleLbl="fgAccFollowNode1" presStyleIdx="0" presStyleCnt="4">
        <dgm:presLayoutVars>
          <dgm:bulletEnabled val="1"/>
        </dgm:presLayoutVars>
      </dgm:prSet>
      <dgm:spPr/>
    </dgm:pt>
    <dgm:pt modelId="{DB4821C1-50B9-42F1-BCC8-C8B773C44A35}" type="pres">
      <dgm:prSet presAssocID="{A94A1354-C4C8-4D39-B622-706F4AB6FC20}" presName="FiveConn_2-3" presStyleLbl="fgAccFollowNode1" presStyleIdx="1" presStyleCnt="4">
        <dgm:presLayoutVars>
          <dgm:bulletEnabled val="1"/>
        </dgm:presLayoutVars>
      </dgm:prSet>
      <dgm:spPr/>
    </dgm:pt>
    <dgm:pt modelId="{6112F073-C77F-428F-BC39-6126CBB60F28}" type="pres">
      <dgm:prSet presAssocID="{A94A1354-C4C8-4D39-B622-706F4AB6FC20}" presName="FiveConn_3-4" presStyleLbl="fgAccFollowNode1" presStyleIdx="2" presStyleCnt="4">
        <dgm:presLayoutVars>
          <dgm:bulletEnabled val="1"/>
        </dgm:presLayoutVars>
      </dgm:prSet>
      <dgm:spPr/>
    </dgm:pt>
    <dgm:pt modelId="{7839491C-6475-4B72-8157-52803BE8A994}" type="pres">
      <dgm:prSet presAssocID="{A94A1354-C4C8-4D39-B622-706F4AB6FC20}" presName="FiveConn_4-5" presStyleLbl="fgAccFollowNode1" presStyleIdx="3" presStyleCnt="4">
        <dgm:presLayoutVars>
          <dgm:bulletEnabled val="1"/>
        </dgm:presLayoutVars>
      </dgm:prSet>
      <dgm:spPr/>
    </dgm:pt>
    <dgm:pt modelId="{4EA2253E-9F34-4CFC-BC8C-34DF6C313CD5}" type="pres">
      <dgm:prSet presAssocID="{A94A1354-C4C8-4D39-B622-706F4AB6FC20}" presName="FiveNodes_1_text" presStyleLbl="node1" presStyleIdx="4" presStyleCnt="5">
        <dgm:presLayoutVars>
          <dgm:bulletEnabled val="1"/>
        </dgm:presLayoutVars>
      </dgm:prSet>
      <dgm:spPr/>
    </dgm:pt>
    <dgm:pt modelId="{C6B16102-BCBA-4921-ABE3-8B87601754FE}" type="pres">
      <dgm:prSet presAssocID="{A94A1354-C4C8-4D39-B622-706F4AB6FC20}" presName="FiveNodes_2_text" presStyleLbl="node1" presStyleIdx="4" presStyleCnt="5">
        <dgm:presLayoutVars>
          <dgm:bulletEnabled val="1"/>
        </dgm:presLayoutVars>
      </dgm:prSet>
      <dgm:spPr/>
    </dgm:pt>
    <dgm:pt modelId="{DE4B7678-5382-4118-9CB9-E669C12D0412}" type="pres">
      <dgm:prSet presAssocID="{A94A1354-C4C8-4D39-B622-706F4AB6FC20}" presName="FiveNodes_3_text" presStyleLbl="node1" presStyleIdx="4" presStyleCnt="5">
        <dgm:presLayoutVars>
          <dgm:bulletEnabled val="1"/>
        </dgm:presLayoutVars>
      </dgm:prSet>
      <dgm:spPr/>
    </dgm:pt>
    <dgm:pt modelId="{E7A7E428-7525-4FED-A8E5-748ADAC2311C}" type="pres">
      <dgm:prSet presAssocID="{A94A1354-C4C8-4D39-B622-706F4AB6FC20}" presName="FiveNodes_4_text" presStyleLbl="node1" presStyleIdx="4" presStyleCnt="5">
        <dgm:presLayoutVars>
          <dgm:bulletEnabled val="1"/>
        </dgm:presLayoutVars>
      </dgm:prSet>
      <dgm:spPr/>
    </dgm:pt>
    <dgm:pt modelId="{910C9C22-34F9-46BB-AD2F-64A9427306E5}" type="pres">
      <dgm:prSet presAssocID="{A94A1354-C4C8-4D39-B622-706F4AB6FC20}" presName="FiveNodes_5_text" presStyleLbl="node1" presStyleIdx="4" presStyleCnt="5">
        <dgm:presLayoutVars>
          <dgm:bulletEnabled val="1"/>
        </dgm:presLayoutVars>
      </dgm:prSet>
      <dgm:spPr/>
    </dgm:pt>
  </dgm:ptLst>
  <dgm:cxnLst>
    <dgm:cxn modelId="{B5FEA90C-6143-4881-92B4-722D063D3AA3}" type="presOf" srcId="{E1EC66CB-DD1E-4F43-B022-2ABABCA3992B}" destId="{C6B16102-BCBA-4921-ABE3-8B87601754FE}" srcOrd="1" destOrd="0" presId="urn:microsoft.com/office/officeart/2005/8/layout/vProcess5"/>
    <dgm:cxn modelId="{2960E422-69F8-4DCB-A4D1-C630833F870C}" type="presOf" srcId="{92A80F38-4A8E-4B84-AFD6-31BD69396ADF}" destId="{E7A7E428-7525-4FED-A8E5-748ADAC2311C}" srcOrd="1" destOrd="0" presId="urn:microsoft.com/office/officeart/2005/8/layout/vProcess5"/>
    <dgm:cxn modelId="{8F2C9523-09F7-43F2-B200-ABC612AE0A11}" type="presOf" srcId="{FAC1378B-1C0C-425C-9E4A-5FFFB4C6BA79}" destId="{E02D515D-9532-4300-82C4-F7A80233541C}" srcOrd="0" destOrd="0" presId="urn:microsoft.com/office/officeart/2005/8/layout/vProcess5"/>
    <dgm:cxn modelId="{4A5A0428-0F9C-47A4-9A89-9DA3AE68C6FD}" type="presOf" srcId="{24400618-391D-4FE8-94AC-2BC0C8C414C9}" destId="{DB4821C1-50B9-42F1-BCC8-C8B773C44A35}" srcOrd="0" destOrd="0" presId="urn:microsoft.com/office/officeart/2005/8/layout/vProcess5"/>
    <dgm:cxn modelId="{8D384E2C-81A6-4008-9671-1D1C36143A8B}" type="presOf" srcId="{92A80F38-4A8E-4B84-AFD6-31BD69396ADF}" destId="{EC7EFEE4-DC70-4775-9F17-1529741DB0B6}" srcOrd="0" destOrd="0" presId="urn:microsoft.com/office/officeart/2005/8/layout/vProcess5"/>
    <dgm:cxn modelId="{0FBC0730-02CC-4019-B393-C7EC27A9D67D}" type="presOf" srcId="{E1EC66CB-DD1E-4F43-B022-2ABABCA3992B}" destId="{977BC530-CBA1-4BE1-9656-619FC67D16B3}" srcOrd="0" destOrd="0" presId="urn:microsoft.com/office/officeart/2005/8/layout/vProcess5"/>
    <dgm:cxn modelId="{9D080740-5D03-4751-B060-23A2040D234C}" srcId="{A94A1354-C4C8-4D39-B622-706F4AB6FC20}" destId="{E1EC66CB-DD1E-4F43-B022-2ABABCA3992B}" srcOrd="1" destOrd="0" parTransId="{60A8D384-6FE5-450E-8F31-4614B641A46D}" sibTransId="{24400618-391D-4FE8-94AC-2BC0C8C414C9}"/>
    <dgm:cxn modelId="{0C53A66C-4ADA-4C46-B258-88E0CC4620E1}" type="presOf" srcId="{AA93B4FF-86A5-4025-A5FA-37FFD8E84CFF}" destId="{7839491C-6475-4B72-8157-52803BE8A994}" srcOrd="0" destOrd="0" presId="urn:microsoft.com/office/officeart/2005/8/layout/vProcess5"/>
    <dgm:cxn modelId="{2B8B406D-0C2E-4810-ACE8-3FC8B6E4A5F7}" srcId="{A94A1354-C4C8-4D39-B622-706F4AB6FC20}" destId="{92A80F38-4A8E-4B84-AFD6-31BD69396ADF}" srcOrd="3" destOrd="0" parTransId="{4BF8F233-4A30-4DAD-9701-14EB31DAE6C4}" sibTransId="{AA93B4FF-86A5-4025-A5FA-37FFD8E84CFF}"/>
    <dgm:cxn modelId="{4F7A934E-2F5F-40A4-A79F-0B6CDE5D31CD}" srcId="{A94A1354-C4C8-4D39-B622-706F4AB6FC20}" destId="{FAC1378B-1C0C-425C-9E4A-5FFFB4C6BA79}" srcOrd="2" destOrd="0" parTransId="{E4946D8D-E45D-4307-832D-D0B23E40E032}" sibTransId="{D01673B1-9291-4E66-A6FC-6E1995682CF2}"/>
    <dgm:cxn modelId="{1EFF6B78-B8F5-4469-BCE0-346F6CBA8920}" type="presOf" srcId="{3BFA9272-1AEB-44BA-9DA6-8F55419176FB}" destId="{2F801121-DAD0-49B5-B8F5-6DB64A1946A1}" srcOrd="0" destOrd="0" presId="urn:microsoft.com/office/officeart/2005/8/layout/vProcess5"/>
    <dgm:cxn modelId="{88ECA682-2EE8-43D5-AAF6-0AAFCD369DAA}" type="presOf" srcId="{DFA43337-BEE9-4B7B-94EB-A7ADE9705450}" destId="{7BA479E9-E844-4E61-8714-2EDAD288E849}" srcOrd="0" destOrd="0" presId="urn:microsoft.com/office/officeart/2005/8/layout/vProcess5"/>
    <dgm:cxn modelId="{D21CAA82-29C6-45F8-8099-54386022F2CB}" type="presOf" srcId="{A94A1354-C4C8-4D39-B622-706F4AB6FC20}" destId="{7AB5999A-F3F6-442A-B05D-AE6A9F695E1A}" srcOrd="0" destOrd="0" presId="urn:microsoft.com/office/officeart/2005/8/layout/vProcess5"/>
    <dgm:cxn modelId="{8D1F8183-3F6E-4CCE-B933-A473C034BAE8}" type="presOf" srcId="{D01673B1-9291-4E66-A6FC-6E1995682CF2}" destId="{6112F073-C77F-428F-BC39-6126CBB60F28}" srcOrd="0" destOrd="0" presId="urn:microsoft.com/office/officeart/2005/8/layout/vProcess5"/>
    <dgm:cxn modelId="{1432F7A5-BA28-4DCD-9A4C-D2007FADC5D0}" type="presOf" srcId="{DE450AC5-A52A-4F29-B3BB-AD69CC84881F}" destId="{30C67A52-6672-44FB-92CF-79D1A26984A7}" srcOrd="0" destOrd="0" presId="urn:microsoft.com/office/officeart/2005/8/layout/vProcess5"/>
    <dgm:cxn modelId="{6DEFADB7-2B47-432E-BC13-FF8CCC62400A}" type="presOf" srcId="{DFA43337-BEE9-4B7B-94EB-A7ADE9705450}" destId="{910C9C22-34F9-46BB-AD2F-64A9427306E5}" srcOrd="1" destOrd="0" presId="urn:microsoft.com/office/officeart/2005/8/layout/vProcess5"/>
    <dgm:cxn modelId="{2DF2A2B8-9F82-4038-A5A3-FF14F6A15CB0}" type="presOf" srcId="{3BFA9272-1AEB-44BA-9DA6-8F55419176FB}" destId="{4EA2253E-9F34-4CFC-BC8C-34DF6C313CD5}" srcOrd="1" destOrd="0" presId="urn:microsoft.com/office/officeart/2005/8/layout/vProcess5"/>
    <dgm:cxn modelId="{59CB2AD3-80B6-41DD-90E4-44EF56E992DA}" srcId="{A94A1354-C4C8-4D39-B622-706F4AB6FC20}" destId="{3BFA9272-1AEB-44BA-9DA6-8F55419176FB}" srcOrd="0" destOrd="0" parTransId="{F1AF84F0-0AED-4942-89C5-3A342EC996CE}" sibTransId="{DE450AC5-A52A-4F29-B3BB-AD69CC84881F}"/>
    <dgm:cxn modelId="{8D05F7ED-9FD8-4899-B8BB-D96BDC031EBE}" srcId="{A94A1354-C4C8-4D39-B622-706F4AB6FC20}" destId="{DFA43337-BEE9-4B7B-94EB-A7ADE9705450}" srcOrd="4" destOrd="0" parTransId="{5BFAFFFF-AACA-4D81-ADBE-A5D52607E847}" sibTransId="{734A127F-49E9-4E1D-BFBA-28791A0D479A}"/>
    <dgm:cxn modelId="{A8FEC7F6-E3BC-481C-AB3C-EF88469E3818}" type="presOf" srcId="{FAC1378B-1C0C-425C-9E4A-5FFFB4C6BA79}" destId="{DE4B7678-5382-4118-9CB9-E669C12D0412}" srcOrd="1" destOrd="0" presId="urn:microsoft.com/office/officeart/2005/8/layout/vProcess5"/>
    <dgm:cxn modelId="{27F7EA37-12ED-4A32-8EDF-5B62ACB95EBC}" type="presParOf" srcId="{7AB5999A-F3F6-442A-B05D-AE6A9F695E1A}" destId="{49343696-6B99-4B50-9D75-387F6E1FECDC}" srcOrd="0" destOrd="0" presId="urn:microsoft.com/office/officeart/2005/8/layout/vProcess5"/>
    <dgm:cxn modelId="{C27C0B6D-2AE2-4E21-835D-B6773C2F857F}" type="presParOf" srcId="{7AB5999A-F3F6-442A-B05D-AE6A9F695E1A}" destId="{2F801121-DAD0-49B5-B8F5-6DB64A1946A1}" srcOrd="1" destOrd="0" presId="urn:microsoft.com/office/officeart/2005/8/layout/vProcess5"/>
    <dgm:cxn modelId="{63E6D16B-375A-4CA6-ABA2-12FD87844902}" type="presParOf" srcId="{7AB5999A-F3F6-442A-B05D-AE6A9F695E1A}" destId="{977BC530-CBA1-4BE1-9656-619FC67D16B3}" srcOrd="2" destOrd="0" presId="urn:microsoft.com/office/officeart/2005/8/layout/vProcess5"/>
    <dgm:cxn modelId="{476C0D26-0E74-4207-8048-01E9EEFC58DA}" type="presParOf" srcId="{7AB5999A-F3F6-442A-B05D-AE6A9F695E1A}" destId="{E02D515D-9532-4300-82C4-F7A80233541C}" srcOrd="3" destOrd="0" presId="urn:microsoft.com/office/officeart/2005/8/layout/vProcess5"/>
    <dgm:cxn modelId="{3FA4FEC7-5172-408F-8895-AC231AA97CB8}" type="presParOf" srcId="{7AB5999A-F3F6-442A-B05D-AE6A9F695E1A}" destId="{EC7EFEE4-DC70-4775-9F17-1529741DB0B6}" srcOrd="4" destOrd="0" presId="urn:microsoft.com/office/officeart/2005/8/layout/vProcess5"/>
    <dgm:cxn modelId="{1E9EC56A-5DF8-4A76-8FF8-1362A183A6B9}" type="presParOf" srcId="{7AB5999A-F3F6-442A-B05D-AE6A9F695E1A}" destId="{7BA479E9-E844-4E61-8714-2EDAD288E849}" srcOrd="5" destOrd="0" presId="urn:microsoft.com/office/officeart/2005/8/layout/vProcess5"/>
    <dgm:cxn modelId="{4165017D-0803-43C4-943C-90078D009852}" type="presParOf" srcId="{7AB5999A-F3F6-442A-B05D-AE6A9F695E1A}" destId="{30C67A52-6672-44FB-92CF-79D1A26984A7}" srcOrd="6" destOrd="0" presId="urn:microsoft.com/office/officeart/2005/8/layout/vProcess5"/>
    <dgm:cxn modelId="{6306D2FB-D8F9-4B48-89C8-366D67B0B144}" type="presParOf" srcId="{7AB5999A-F3F6-442A-B05D-AE6A9F695E1A}" destId="{DB4821C1-50B9-42F1-BCC8-C8B773C44A35}" srcOrd="7" destOrd="0" presId="urn:microsoft.com/office/officeart/2005/8/layout/vProcess5"/>
    <dgm:cxn modelId="{841FA942-A4CF-466E-B546-16B28585D15E}" type="presParOf" srcId="{7AB5999A-F3F6-442A-B05D-AE6A9F695E1A}" destId="{6112F073-C77F-428F-BC39-6126CBB60F28}" srcOrd="8" destOrd="0" presId="urn:microsoft.com/office/officeart/2005/8/layout/vProcess5"/>
    <dgm:cxn modelId="{D6A9A255-A369-4765-8A8D-7165F8681E24}" type="presParOf" srcId="{7AB5999A-F3F6-442A-B05D-AE6A9F695E1A}" destId="{7839491C-6475-4B72-8157-52803BE8A994}" srcOrd="9" destOrd="0" presId="urn:microsoft.com/office/officeart/2005/8/layout/vProcess5"/>
    <dgm:cxn modelId="{8A1135F1-4828-4AF5-9B6F-2DE242ECBBDC}" type="presParOf" srcId="{7AB5999A-F3F6-442A-B05D-AE6A9F695E1A}" destId="{4EA2253E-9F34-4CFC-BC8C-34DF6C313CD5}" srcOrd="10" destOrd="0" presId="urn:microsoft.com/office/officeart/2005/8/layout/vProcess5"/>
    <dgm:cxn modelId="{2C9D8A78-07A8-4DF8-A25F-ECF4BE640226}" type="presParOf" srcId="{7AB5999A-F3F6-442A-B05D-AE6A9F695E1A}" destId="{C6B16102-BCBA-4921-ABE3-8B87601754FE}" srcOrd="11" destOrd="0" presId="urn:microsoft.com/office/officeart/2005/8/layout/vProcess5"/>
    <dgm:cxn modelId="{1C198057-C23A-429C-8860-B1185216E5C2}" type="presParOf" srcId="{7AB5999A-F3F6-442A-B05D-AE6A9F695E1A}" destId="{DE4B7678-5382-4118-9CB9-E669C12D0412}" srcOrd="12" destOrd="0" presId="urn:microsoft.com/office/officeart/2005/8/layout/vProcess5"/>
    <dgm:cxn modelId="{02783FF0-FF64-406C-A0F1-8C2EFA5BA17A}" type="presParOf" srcId="{7AB5999A-F3F6-442A-B05D-AE6A9F695E1A}" destId="{E7A7E428-7525-4FED-A8E5-748ADAC2311C}" srcOrd="13" destOrd="0" presId="urn:microsoft.com/office/officeart/2005/8/layout/vProcess5"/>
    <dgm:cxn modelId="{0B54BEC7-A4CF-4984-A758-08E89B1D69A2}" type="presParOf" srcId="{7AB5999A-F3F6-442A-B05D-AE6A9F695E1A}" destId="{910C9C22-34F9-46BB-AD2F-64A9427306E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1121-DAD0-49B5-B8F5-6DB64A1946A1}">
      <dsp:nvSpPr>
        <dsp:cNvPr id="0" name=""/>
        <dsp:cNvSpPr/>
      </dsp:nvSpPr>
      <dsp:spPr>
        <a:xfrm>
          <a:off x="0" y="0"/>
          <a:ext cx="5204591" cy="628650"/>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Strategic partner: critical assessment, gap analysis, strategic projects &amp; thought leadership. </a:t>
          </a:r>
        </a:p>
      </dsp:txBody>
      <dsp:txXfrm>
        <a:off x="18413" y="18413"/>
        <a:ext cx="4452676" cy="591824"/>
      </dsp:txXfrm>
    </dsp:sp>
    <dsp:sp modelId="{977BC530-CBA1-4BE1-9656-619FC67D16B3}">
      <dsp:nvSpPr>
        <dsp:cNvPr id="0" name=""/>
        <dsp:cNvSpPr/>
      </dsp:nvSpPr>
      <dsp:spPr>
        <a:xfrm>
          <a:off x="388654" y="715962"/>
          <a:ext cx="5204591" cy="628650"/>
        </a:xfrm>
        <a:prstGeom prst="roundRect">
          <a:avLst>
            <a:gd name="adj" fmla="val 10000"/>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Campaign partner (public facing) </a:t>
          </a:r>
        </a:p>
      </dsp:txBody>
      <dsp:txXfrm>
        <a:off x="407067" y="734375"/>
        <a:ext cx="4370488" cy="591823"/>
      </dsp:txXfrm>
    </dsp:sp>
    <dsp:sp modelId="{E02D515D-9532-4300-82C4-F7A80233541C}">
      <dsp:nvSpPr>
        <dsp:cNvPr id="0" name=""/>
        <dsp:cNvSpPr/>
      </dsp:nvSpPr>
      <dsp:spPr>
        <a:xfrm>
          <a:off x="777309" y="1431924"/>
          <a:ext cx="5204591" cy="628650"/>
        </a:xfrm>
        <a:prstGeom prst="roundRect">
          <a:avLst>
            <a:gd name="adj" fmla="val 10000"/>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Corporate affairs: horizon scanning; risk assessment; research synthesis and consensus building. Global perspective. </a:t>
          </a:r>
        </a:p>
      </dsp:txBody>
      <dsp:txXfrm>
        <a:off x="795722" y="1450337"/>
        <a:ext cx="4370488" cy="591824"/>
      </dsp:txXfrm>
    </dsp:sp>
    <dsp:sp modelId="{EC7EFEE4-DC70-4775-9F17-1529741DB0B6}">
      <dsp:nvSpPr>
        <dsp:cNvPr id="0" name=""/>
        <dsp:cNvSpPr/>
      </dsp:nvSpPr>
      <dsp:spPr>
        <a:xfrm>
          <a:off x="1165963" y="2147887"/>
          <a:ext cx="5204591" cy="628650"/>
        </a:xfrm>
        <a:prstGeom prst="roundRect">
          <a:avLst>
            <a:gd name="adj" fmla="val 10000"/>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Communications (media, content, social &amp; internal comms)</a:t>
          </a:r>
        </a:p>
      </dsp:txBody>
      <dsp:txXfrm>
        <a:off x="1184376" y="2166300"/>
        <a:ext cx="4370488" cy="591824"/>
      </dsp:txXfrm>
    </dsp:sp>
    <dsp:sp modelId="{7BA479E9-E844-4E61-8714-2EDAD288E849}">
      <dsp:nvSpPr>
        <dsp:cNvPr id="0" name=""/>
        <dsp:cNvSpPr/>
      </dsp:nvSpPr>
      <dsp:spPr>
        <a:xfrm>
          <a:off x="1554618" y="2863849"/>
          <a:ext cx="5204591" cy="628650"/>
        </a:xfrm>
        <a:prstGeom prst="roundRect">
          <a:avLst>
            <a:gd name="adj" fmla="val 10000"/>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Technical and regulatory support (includes placements/ internships % employee training) </a:t>
          </a:r>
        </a:p>
      </dsp:txBody>
      <dsp:txXfrm>
        <a:off x="1573031" y="2882262"/>
        <a:ext cx="4370488" cy="591824"/>
      </dsp:txXfrm>
    </dsp:sp>
    <dsp:sp modelId="{30C67A52-6672-44FB-92CF-79D1A26984A7}">
      <dsp:nvSpPr>
        <dsp:cNvPr id="0" name=""/>
        <dsp:cNvSpPr/>
      </dsp:nvSpPr>
      <dsp:spPr>
        <a:xfrm>
          <a:off x="4795969" y="459263"/>
          <a:ext cx="408622" cy="408622"/>
        </a:xfrm>
        <a:prstGeom prst="downArrow">
          <a:avLst>
            <a:gd name="adj1" fmla="val 55000"/>
            <a:gd name="adj2" fmla="val 45000"/>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4887909" y="459263"/>
        <a:ext cx="224742" cy="307488"/>
      </dsp:txXfrm>
    </dsp:sp>
    <dsp:sp modelId="{DB4821C1-50B9-42F1-BCC8-C8B773C44A35}">
      <dsp:nvSpPr>
        <dsp:cNvPr id="0" name=""/>
        <dsp:cNvSpPr/>
      </dsp:nvSpPr>
      <dsp:spPr>
        <a:xfrm>
          <a:off x="5184623" y="1175226"/>
          <a:ext cx="408622" cy="408622"/>
        </a:xfrm>
        <a:prstGeom prst="downArrow">
          <a:avLst>
            <a:gd name="adj1" fmla="val 55000"/>
            <a:gd name="adj2" fmla="val 45000"/>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276563" y="1175226"/>
        <a:ext cx="224742" cy="307488"/>
      </dsp:txXfrm>
    </dsp:sp>
    <dsp:sp modelId="{6112F073-C77F-428F-BC39-6126CBB60F28}">
      <dsp:nvSpPr>
        <dsp:cNvPr id="0" name=""/>
        <dsp:cNvSpPr/>
      </dsp:nvSpPr>
      <dsp:spPr>
        <a:xfrm>
          <a:off x="5573278" y="1880711"/>
          <a:ext cx="408622" cy="408622"/>
        </a:xfrm>
        <a:prstGeom prst="downArrow">
          <a:avLst>
            <a:gd name="adj1" fmla="val 55000"/>
            <a:gd name="adj2" fmla="val 45000"/>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5665218" y="1880711"/>
        <a:ext cx="224742" cy="307488"/>
      </dsp:txXfrm>
    </dsp:sp>
    <dsp:sp modelId="{7839491C-6475-4B72-8157-52803BE8A994}">
      <dsp:nvSpPr>
        <dsp:cNvPr id="0" name=""/>
        <dsp:cNvSpPr/>
      </dsp:nvSpPr>
      <dsp:spPr>
        <a:xfrm>
          <a:off x="5961932" y="2603658"/>
          <a:ext cx="408622" cy="408622"/>
        </a:xfrm>
        <a:prstGeom prst="downArrow">
          <a:avLst>
            <a:gd name="adj1" fmla="val 55000"/>
            <a:gd name="adj2" fmla="val 45000"/>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053872" y="2603658"/>
        <a:ext cx="224742" cy="3074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224694A8-ECA0-441B-9F52-A48403A3E83C}" type="datetimeFigureOut">
              <a:rPr lang="en-GB" smtClean="0"/>
              <a:t>30/10/2023</a:t>
            </a:fld>
            <a:endParaRPr lang="en-GB"/>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38736C66-D7B6-4B70-944F-ACFE30DF5C9F}" type="slidenum">
              <a:rPr lang="en-GB" smtClean="0"/>
              <a:t>‹#›</a:t>
            </a:fld>
            <a:endParaRPr lang="en-GB"/>
          </a:p>
        </p:txBody>
      </p:sp>
    </p:spTree>
    <p:extLst>
      <p:ext uri="{BB962C8B-B14F-4D97-AF65-F5344CB8AC3E}">
        <p14:creationId xmlns:p14="http://schemas.microsoft.com/office/powerpoint/2010/main" val="93123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736C66-D7B6-4B70-944F-ACFE30DF5C9F}" type="slidenum">
              <a:rPr lang="en-GB" smtClean="0"/>
              <a:t>5</a:t>
            </a:fld>
            <a:endParaRPr lang="en-GB"/>
          </a:p>
        </p:txBody>
      </p:sp>
    </p:spTree>
    <p:extLst>
      <p:ext uri="{BB962C8B-B14F-4D97-AF65-F5344CB8AC3E}">
        <p14:creationId xmlns:p14="http://schemas.microsoft.com/office/powerpoint/2010/main" val="83992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25</a:t>
            </a:fld>
            <a:endParaRPr lang="en-US"/>
          </a:p>
        </p:txBody>
      </p:sp>
    </p:spTree>
    <p:extLst>
      <p:ext uri="{BB962C8B-B14F-4D97-AF65-F5344CB8AC3E}">
        <p14:creationId xmlns:p14="http://schemas.microsoft.com/office/powerpoint/2010/main" val="164074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F5790-D759-46C8-8CD2-60B5E620B346}" type="slidenum">
              <a:rPr lang="en-GB" smtClean="0"/>
              <a:t>26</a:t>
            </a:fld>
            <a:endParaRPr lang="en-GB"/>
          </a:p>
        </p:txBody>
      </p:sp>
    </p:spTree>
    <p:extLst>
      <p:ext uri="{BB962C8B-B14F-4D97-AF65-F5344CB8AC3E}">
        <p14:creationId xmlns:p14="http://schemas.microsoft.com/office/powerpoint/2010/main" val="380517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28</a:t>
            </a:fld>
            <a:endParaRPr lang="en-US"/>
          </a:p>
        </p:txBody>
      </p:sp>
    </p:spTree>
    <p:extLst>
      <p:ext uri="{BB962C8B-B14F-4D97-AF65-F5344CB8AC3E}">
        <p14:creationId xmlns:p14="http://schemas.microsoft.com/office/powerpoint/2010/main" val="380218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29</a:t>
            </a:fld>
            <a:endParaRPr lang="en-US"/>
          </a:p>
        </p:txBody>
      </p:sp>
    </p:spTree>
    <p:extLst>
      <p:ext uri="{BB962C8B-B14F-4D97-AF65-F5344CB8AC3E}">
        <p14:creationId xmlns:p14="http://schemas.microsoft.com/office/powerpoint/2010/main" val="26917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30</a:t>
            </a:fld>
            <a:endParaRPr lang="en-US"/>
          </a:p>
        </p:txBody>
      </p:sp>
    </p:spTree>
    <p:extLst>
      <p:ext uri="{BB962C8B-B14F-4D97-AF65-F5344CB8AC3E}">
        <p14:creationId xmlns:p14="http://schemas.microsoft.com/office/powerpoint/2010/main" val="116490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31</a:t>
            </a:fld>
            <a:endParaRPr lang="en-US"/>
          </a:p>
        </p:txBody>
      </p:sp>
    </p:spTree>
    <p:extLst>
      <p:ext uri="{BB962C8B-B14F-4D97-AF65-F5344CB8AC3E}">
        <p14:creationId xmlns:p14="http://schemas.microsoft.com/office/powerpoint/2010/main" val="392097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D09F-1EE8-E289-9B85-40E4EDC3C993}"/>
              </a:ext>
            </a:extLst>
          </p:cNvPr>
          <p:cNvSpPr>
            <a:spLocks noGrp="1"/>
          </p:cNvSpPr>
          <p:nvPr>
            <p:ph type="ctrTitle"/>
          </p:nvPr>
        </p:nvSpPr>
        <p:spPr>
          <a:xfrm>
            <a:off x="1143000" y="842811"/>
            <a:ext cx="6858000" cy="1792911"/>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BE72065-28C4-CADC-12B9-CD48F2EAB0D0}"/>
              </a:ext>
            </a:extLst>
          </p:cNvPr>
          <p:cNvSpPr>
            <a:spLocks noGrp="1"/>
          </p:cNvSpPr>
          <p:nvPr>
            <p:ph type="subTitle" idx="1"/>
          </p:nvPr>
        </p:nvSpPr>
        <p:spPr>
          <a:xfrm>
            <a:off x="1143000" y="2704864"/>
            <a:ext cx="6858000" cy="124335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D135AE-4313-DB1A-4352-BE3FA3B05534}"/>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5" name="Footer Placeholder 4">
            <a:extLst>
              <a:ext uri="{FF2B5EF4-FFF2-40B4-BE49-F238E27FC236}">
                <a16:creationId xmlns:a16="http://schemas.microsoft.com/office/drawing/2014/main" id="{94DECE7E-4912-FCE9-8070-AD9850B970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8F830-FF3F-16A2-5B14-D5659F82751E}"/>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37005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2D0F-6144-1ED6-E43B-8B98C1997A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3A61CE-4AF8-93E9-9083-7EFC54351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21140-1142-C822-6498-9DDFDF284CFF}"/>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5" name="Footer Placeholder 4">
            <a:extLst>
              <a:ext uri="{FF2B5EF4-FFF2-40B4-BE49-F238E27FC236}">
                <a16:creationId xmlns:a16="http://schemas.microsoft.com/office/drawing/2014/main" id="{F44140B1-A206-EB05-4249-6EAA6643C1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0A462F-D804-ADF6-0CB4-D260A4FFECA9}"/>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248920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1A70-7CE7-1FC8-126B-394460B9DA80}"/>
              </a:ext>
            </a:extLst>
          </p:cNvPr>
          <p:cNvSpPr>
            <a:spLocks noGrp="1"/>
          </p:cNvSpPr>
          <p:nvPr>
            <p:ph type="title"/>
          </p:nvPr>
        </p:nvSpPr>
        <p:spPr>
          <a:xfrm>
            <a:off x="623888" y="1283887"/>
            <a:ext cx="7886700" cy="2142194"/>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A5ABD3-C8C7-B50C-B140-CE50C35325C4}"/>
              </a:ext>
            </a:extLst>
          </p:cNvPr>
          <p:cNvSpPr>
            <a:spLocks noGrp="1"/>
          </p:cNvSpPr>
          <p:nvPr>
            <p:ph type="body" idx="1"/>
          </p:nvPr>
        </p:nvSpPr>
        <p:spPr>
          <a:xfrm>
            <a:off x="623888" y="3446347"/>
            <a:ext cx="7886700" cy="11265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67032B-6E53-4ADF-EF66-1F8966E92AD9}"/>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5" name="Footer Placeholder 4">
            <a:extLst>
              <a:ext uri="{FF2B5EF4-FFF2-40B4-BE49-F238E27FC236}">
                <a16:creationId xmlns:a16="http://schemas.microsoft.com/office/drawing/2014/main" id="{8C509E46-65E6-AB9E-531E-453FB4C4E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2FF597-6471-E5F2-0B4F-98F487F001EF}"/>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395333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94B3-F076-5154-E89A-53DEF7C98D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D5E1EB-3F0F-4DC8-2DFD-5BC94124B583}"/>
              </a:ext>
            </a:extLst>
          </p:cNvPr>
          <p:cNvSpPr>
            <a:spLocks noGrp="1"/>
          </p:cNvSpPr>
          <p:nvPr>
            <p:ph sz="half" idx="1"/>
          </p:nvPr>
        </p:nvSpPr>
        <p:spPr>
          <a:xfrm>
            <a:off x="6286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CCB2E2-4EBF-0F68-3AEF-303FDCCB241C}"/>
              </a:ext>
            </a:extLst>
          </p:cNvPr>
          <p:cNvSpPr>
            <a:spLocks noGrp="1"/>
          </p:cNvSpPr>
          <p:nvPr>
            <p:ph sz="half" idx="2"/>
          </p:nvPr>
        </p:nvSpPr>
        <p:spPr>
          <a:xfrm>
            <a:off x="46291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A7546F-C0F4-185A-D60E-4926FFDEF6AE}"/>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6" name="Footer Placeholder 5">
            <a:extLst>
              <a:ext uri="{FF2B5EF4-FFF2-40B4-BE49-F238E27FC236}">
                <a16:creationId xmlns:a16="http://schemas.microsoft.com/office/drawing/2014/main" id="{1439B11F-2A80-2052-53A1-81CA4D604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CDD1BD-C7B9-89E2-C958-DE29F7719EB8}"/>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233696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877F-2511-50F6-1795-2402103788B0}"/>
              </a:ext>
            </a:extLst>
          </p:cNvPr>
          <p:cNvSpPr>
            <a:spLocks noGrp="1"/>
          </p:cNvSpPr>
          <p:nvPr>
            <p:ph type="title"/>
          </p:nvPr>
        </p:nvSpPr>
        <p:spPr>
          <a:xfrm>
            <a:off x="629841" y="274182"/>
            <a:ext cx="7886700" cy="9954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09369B-466D-0ECE-9FAF-B81719330549}"/>
              </a:ext>
            </a:extLst>
          </p:cNvPr>
          <p:cNvSpPr>
            <a:spLocks noGrp="1"/>
          </p:cNvSpPr>
          <p:nvPr>
            <p:ph type="body" idx="1"/>
          </p:nvPr>
        </p:nvSpPr>
        <p:spPr>
          <a:xfrm>
            <a:off x="629842" y="1262429"/>
            <a:ext cx="3868340"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95D6E-4740-656F-BFE0-B0426E43A421}"/>
              </a:ext>
            </a:extLst>
          </p:cNvPr>
          <p:cNvSpPr>
            <a:spLocks noGrp="1"/>
          </p:cNvSpPr>
          <p:nvPr>
            <p:ph sz="half" idx="2"/>
          </p:nvPr>
        </p:nvSpPr>
        <p:spPr>
          <a:xfrm>
            <a:off x="629842" y="1881126"/>
            <a:ext cx="3868340"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9DBF0B-7C41-967B-BEB4-8FD915C61836}"/>
              </a:ext>
            </a:extLst>
          </p:cNvPr>
          <p:cNvSpPr>
            <a:spLocks noGrp="1"/>
          </p:cNvSpPr>
          <p:nvPr>
            <p:ph type="body" sz="quarter" idx="3"/>
          </p:nvPr>
        </p:nvSpPr>
        <p:spPr>
          <a:xfrm>
            <a:off x="4629150" y="1262429"/>
            <a:ext cx="3887391"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10EA2B-10D5-BA33-074D-7BF9B0DA5190}"/>
              </a:ext>
            </a:extLst>
          </p:cNvPr>
          <p:cNvSpPr>
            <a:spLocks noGrp="1"/>
          </p:cNvSpPr>
          <p:nvPr>
            <p:ph sz="quarter" idx="4"/>
          </p:nvPr>
        </p:nvSpPr>
        <p:spPr>
          <a:xfrm>
            <a:off x="4629150" y="1881126"/>
            <a:ext cx="3887391"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8E7CF8-C7F4-1B5D-6B2A-1E8520AADE71}"/>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8" name="Footer Placeholder 7">
            <a:extLst>
              <a:ext uri="{FF2B5EF4-FFF2-40B4-BE49-F238E27FC236}">
                <a16:creationId xmlns:a16="http://schemas.microsoft.com/office/drawing/2014/main" id="{40E9FA39-DBA2-A067-149A-4B111CC5C4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61C6E7-7995-C493-032E-AAA0D7818FE5}"/>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31631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D6FE-2B7C-6519-670A-D93CDB68D0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D74146-49C3-4328-5D65-D9AE527EFC93}"/>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4" name="Footer Placeholder 3">
            <a:extLst>
              <a:ext uri="{FF2B5EF4-FFF2-40B4-BE49-F238E27FC236}">
                <a16:creationId xmlns:a16="http://schemas.microsoft.com/office/drawing/2014/main" id="{FB4DF574-783B-62CC-A3EE-1D93978F2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59432D-475A-8478-34C5-646AD878B6B1}"/>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131925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16469-0513-E57A-E32F-06A2E98410CD}"/>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3" name="Footer Placeholder 2">
            <a:extLst>
              <a:ext uri="{FF2B5EF4-FFF2-40B4-BE49-F238E27FC236}">
                <a16:creationId xmlns:a16="http://schemas.microsoft.com/office/drawing/2014/main" id="{4F64844F-2561-D0F8-BFFE-69FE44ED31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50AF-A94B-9BD9-9548-EFFD778AC02D}"/>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282058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C56D-1C2C-5E72-C517-8861150414A7}"/>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264BE6-C5A6-2F25-BD22-E6C9999A039C}"/>
              </a:ext>
            </a:extLst>
          </p:cNvPr>
          <p:cNvSpPr>
            <a:spLocks noGrp="1"/>
          </p:cNvSpPr>
          <p:nvPr>
            <p:ph idx="1"/>
          </p:nvPr>
        </p:nvSpPr>
        <p:spPr>
          <a:xfrm>
            <a:off x="3887391" y="741484"/>
            <a:ext cx="4629150" cy="36597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A0C520-39A5-A6BD-424C-9B5C52F659CA}"/>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D96869-D695-A496-55E1-2ADFD7380129}"/>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6" name="Footer Placeholder 5">
            <a:extLst>
              <a:ext uri="{FF2B5EF4-FFF2-40B4-BE49-F238E27FC236}">
                <a16:creationId xmlns:a16="http://schemas.microsoft.com/office/drawing/2014/main" id="{F2CF5ABD-43BA-6078-2AB1-B18DF950D0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4CEB6-BE48-EBDD-43F0-C778702ED3F3}"/>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1598235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DD8E-7703-2CB5-E4D6-ACB662877EFC}"/>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A83D37-A89E-6C79-6531-DFBC7E576FDA}"/>
              </a:ext>
            </a:extLst>
          </p:cNvPr>
          <p:cNvSpPr>
            <a:spLocks noGrp="1"/>
          </p:cNvSpPr>
          <p:nvPr>
            <p:ph type="pic" idx="1"/>
          </p:nvPr>
        </p:nvSpPr>
        <p:spPr>
          <a:xfrm>
            <a:off x="3887391" y="741484"/>
            <a:ext cx="4629150" cy="36597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B48A6A7-7F7B-93A2-F89C-0C5570E0E485}"/>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7C8116-284E-E801-5952-8522420080A0}"/>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6" name="Footer Placeholder 5">
            <a:extLst>
              <a:ext uri="{FF2B5EF4-FFF2-40B4-BE49-F238E27FC236}">
                <a16:creationId xmlns:a16="http://schemas.microsoft.com/office/drawing/2014/main" id="{892ADE85-09BA-98C6-B2F2-32C4F68B8F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4DD2F-EB9E-31A3-F655-F7BA2DC76C3C}"/>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417757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EF79-E416-B386-794C-CAFECB2F4B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964AE-7D16-EC83-14F7-402BFED2DC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8471F2-5AD7-9340-4889-0845858EC396}"/>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5" name="Footer Placeholder 4">
            <a:extLst>
              <a:ext uri="{FF2B5EF4-FFF2-40B4-BE49-F238E27FC236}">
                <a16:creationId xmlns:a16="http://schemas.microsoft.com/office/drawing/2014/main" id="{6B558A88-115C-7B47-37DA-6612F8275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DCBF9-6B0D-FCC4-AB3D-5EF81C90240E}"/>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421122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231F20"/>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Icon&#10;&#10;Description automatically generated">
            <a:extLst>
              <a:ext uri="{FF2B5EF4-FFF2-40B4-BE49-F238E27FC236}">
                <a16:creationId xmlns:a16="http://schemas.microsoft.com/office/drawing/2014/main" id="{3BEFA31A-0353-7DD9-B556-25DD8CC6752A}"/>
              </a:ext>
            </a:extLst>
          </p:cNvPr>
          <p:cNvPicPr>
            <a:picLocks noChangeAspect="1"/>
          </p:cNvPicPr>
          <p:nvPr userDrawn="1"/>
        </p:nvPicPr>
        <p:blipFill>
          <a:blip r:embed="rId2"/>
          <a:stretch>
            <a:fillRect/>
          </a:stretch>
        </p:blipFill>
        <p:spPr>
          <a:xfrm>
            <a:off x="8410942" y="4496674"/>
            <a:ext cx="550178" cy="55017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A7EA0-0842-98F6-7B13-984ED0B5ED8F}"/>
              </a:ext>
            </a:extLst>
          </p:cNvPr>
          <p:cNvSpPr>
            <a:spLocks noGrp="1"/>
          </p:cNvSpPr>
          <p:nvPr>
            <p:ph type="title" orient="vert"/>
          </p:nvPr>
        </p:nvSpPr>
        <p:spPr>
          <a:xfrm>
            <a:off x="6543675" y="274182"/>
            <a:ext cx="1971675" cy="436426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174FBD-610D-9DA6-749D-79FE8657E82B}"/>
              </a:ext>
            </a:extLst>
          </p:cNvPr>
          <p:cNvSpPr>
            <a:spLocks noGrp="1"/>
          </p:cNvSpPr>
          <p:nvPr>
            <p:ph type="body" orient="vert" idx="1"/>
          </p:nvPr>
        </p:nvSpPr>
        <p:spPr>
          <a:xfrm>
            <a:off x="628650" y="274182"/>
            <a:ext cx="5800725" cy="43642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00B8E-2A9D-AFE1-3449-90089F8D1516}"/>
              </a:ext>
            </a:extLst>
          </p:cNvPr>
          <p:cNvSpPr>
            <a:spLocks noGrp="1"/>
          </p:cNvSpPr>
          <p:nvPr>
            <p:ph type="dt" sz="half" idx="10"/>
          </p:nvPr>
        </p:nvSpPr>
        <p:spPr/>
        <p:txBody>
          <a:bodyPr/>
          <a:lstStyle/>
          <a:p>
            <a:fld id="{90AF7825-B64A-44DE-9D51-8C22A6863449}" type="datetimeFigureOut">
              <a:rPr lang="en-GB" smtClean="0"/>
              <a:t>30/10/2023</a:t>
            </a:fld>
            <a:endParaRPr lang="en-GB"/>
          </a:p>
        </p:txBody>
      </p:sp>
      <p:sp>
        <p:nvSpPr>
          <p:cNvPr id="5" name="Footer Placeholder 4">
            <a:extLst>
              <a:ext uri="{FF2B5EF4-FFF2-40B4-BE49-F238E27FC236}">
                <a16:creationId xmlns:a16="http://schemas.microsoft.com/office/drawing/2014/main" id="{BBB441AE-614E-0291-B459-E2A56C3E7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8BD74B-999E-6D1E-63F8-F43AD2EB0143}"/>
              </a:ext>
            </a:extLst>
          </p:cNvPr>
          <p:cNvSpPr>
            <a:spLocks noGrp="1"/>
          </p:cNvSpPr>
          <p:nvPr>
            <p:ph type="sldNum" sz="quarter" idx="12"/>
          </p:nvPr>
        </p:nvSpPr>
        <p:spPr/>
        <p:txBody>
          <a:bodyPr/>
          <a:lstStyle/>
          <a:p>
            <a:fld id="{44943654-CFAD-40B1-B12B-9C279ABAA5C3}" type="slidenum">
              <a:rPr lang="en-GB" smtClean="0"/>
              <a:t>‹#›</a:t>
            </a:fld>
            <a:endParaRPr lang="en-GB"/>
          </a:p>
        </p:txBody>
      </p:sp>
    </p:spTree>
    <p:extLst>
      <p:ext uri="{BB962C8B-B14F-4D97-AF65-F5344CB8AC3E}">
        <p14:creationId xmlns:p14="http://schemas.microsoft.com/office/powerpoint/2010/main" val="124685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231F20"/>
                </a:solidFill>
                <a:latin typeface="Palatino Linotype"/>
                <a:cs typeface="Palatino Linotype"/>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231F20"/>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667000" cy="5144770"/>
          </a:xfrm>
          <a:custGeom>
            <a:avLst/>
            <a:gdLst/>
            <a:ahLst/>
            <a:cxnLst/>
            <a:rect l="l" t="t" r="r" b="b"/>
            <a:pathLst>
              <a:path w="2667000" h="5144770">
                <a:moveTo>
                  <a:pt x="2667000" y="0"/>
                </a:moveTo>
                <a:lnTo>
                  <a:pt x="0" y="0"/>
                </a:lnTo>
                <a:lnTo>
                  <a:pt x="0" y="5144401"/>
                </a:lnTo>
                <a:lnTo>
                  <a:pt x="2667000" y="5144401"/>
                </a:lnTo>
                <a:lnTo>
                  <a:pt x="2667000" y="0"/>
                </a:lnTo>
                <a:close/>
              </a:path>
            </a:pathLst>
          </a:custGeom>
          <a:solidFill>
            <a:srgbClr val="F5F5F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a:alphaModFix amt="40000"/>
          </a:blip>
          <a:srcRect t="4447"/>
          <a:stretch/>
        </p:blipFill>
        <p:spPr>
          <a:xfrm>
            <a:off x="0" y="0"/>
            <a:ext cx="9144000" cy="5159129"/>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606669" y="585911"/>
            <a:ext cx="7824906" cy="461665"/>
          </a:xfrm>
        </p:spPr>
        <p:txBody>
          <a:bodyPr anchor="b"/>
          <a:lstStyle>
            <a:lvl1pPr algn="l">
              <a:defRPr sz="3000">
                <a:solidFill>
                  <a:schemeClr val="tx1"/>
                </a:solidFill>
              </a:defRPr>
            </a:lvl1pPr>
          </a:lstStyle>
          <a:p>
            <a:r>
              <a:rPr lang="en-GB"/>
              <a:t>Title </a:t>
            </a:r>
            <a:endParaRPr lang="en-US"/>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6669" y="1377212"/>
            <a:ext cx="3835472" cy="3244449"/>
          </a:xfrm>
        </p:spPr>
        <p:txBody>
          <a:bodyPr>
            <a:normAutofit/>
          </a:bodyPr>
          <a:lstStyle>
            <a:lvl1pPr marL="8335"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5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8335"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34688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a:alphaModFix amt="40000"/>
          </a:blip>
          <a:srcRect t="4447"/>
          <a:stretch/>
        </p:blipFill>
        <p:spPr>
          <a:xfrm>
            <a:off x="-7619" y="0"/>
            <a:ext cx="9144000" cy="5159129"/>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606669" y="585911"/>
            <a:ext cx="7942345" cy="461665"/>
          </a:xfrm>
        </p:spPr>
        <p:txBody>
          <a:bodyPr anchor="b"/>
          <a:lstStyle>
            <a:lvl1pPr algn="l">
              <a:defRPr sz="3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606668" y="1698948"/>
            <a:ext cx="7942346" cy="2922713"/>
          </a:xfrm>
        </p:spPr>
        <p:txBody>
          <a:bodyPr>
            <a:normAutofit/>
          </a:bodyPr>
          <a:lstStyle>
            <a:lvl1pPr marL="0" marR="0" indent="-8335"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5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8335"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8335"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606669" y="1232219"/>
            <a:ext cx="7942345" cy="230832"/>
          </a:xfrm>
        </p:spPr>
        <p:txBody>
          <a:bodyPr/>
          <a:lstStyle>
            <a:lvl1pPr marL="8335" indent="-8335">
              <a:buNone/>
              <a:tabLst/>
              <a:defRPr sz="1500" b="1"/>
            </a:lvl1pPr>
          </a:lstStyle>
          <a:p>
            <a:pPr lvl="0"/>
            <a:r>
              <a:rPr lang="en-GB"/>
              <a:t>Subhead</a:t>
            </a:r>
            <a:endParaRPr lang="en-US"/>
          </a:p>
        </p:txBody>
      </p:sp>
    </p:spTree>
    <p:extLst>
      <p:ext uri="{BB962C8B-B14F-4D97-AF65-F5344CB8AC3E}">
        <p14:creationId xmlns:p14="http://schemas.microsoft.com/office/powerpoint/2010/main" val="291201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130385"/>
            <a:ext cx="9160152" cy="692497"/>
          </a:xfrm>
        </p:spPr>
        <p:txBody>
          <a:bodyPr anchor="b"/>
          <a:lstStyle>
            <a:lvl1pPr algn="ctr">
              <a:defRPr sz="4500"/>
            </a:lvl1pPr>
          </a:lstStyle>
          <a:p>
            <a:r>
              <a:rPr lang="en-GB"/>
              <a:t>Thank you</a:t>
            </a:r>
            <a:endParaRPr lang="en-US"/>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27032" y="2442553"/>
            <a:ext cx="9160152" cy="2707297"/>
          </a:xfrm>
          <a:prstGeom prst="rect">
            <a:avLst/>
          </a:prstGeom>
        </p:spPr>
      </p:pic>
    </p:spTree>
    <p:extLst>
      <p:ext uri="{BB962C8B-B14F-4D97-AF65-F5344CB8AC3E}">
        <p14:creationId xmlns:p14="http://schemas.microsoft.com/office/powerpoint/2010/main" val="277957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a:alphaModFix amt="40000"/>
          </a:blip>
          <a:srcRect t="4447"/>
          <a:stretch/>
        </p:blipFill>
        <p:spPr>
          <a:xfrm>
            <a:off x="0" y="0"/>
            <a:ext cx="9144000" cy="5159129"/>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606669" y="585911"/>
            <a:ext cx="7942345" cy="461665"/>
          </a:xfrm>
        </p:spPr>
        <p:txBody>
          <a:bodyPr anchor="b"/>
          <a:lstStyle>
            <a:lvl1pPr algn="l">
              <a:defRPr sz="3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606668" y="1376658"/>
            <a:ext cx="7942346" cy="2922713"/>
          </a:xfrm>
        </p:spPr>
        <p:txBody>
          <a:bodyPr>
            <a:normAutofit/>
          </a:bodyPr>
          <a:lstStyle>
            <a:lvl1pPr marL="0" marR="0" indent="-8335"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5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8335"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8335"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Tree>
    <p:extLst>
      <p:ext uri="{BB962C8B-B14F-4D97-AF65-F5344CB8AC3E}">
        <p14:creationId xmlns:p14="http://schemas.microsoft.com/office/powerpoint/2010/main" val="1467109705"/>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72715" y="891923"/>
            <a:ext cx="3798570" cy="604519"/>
          </a:xfrm>
          <a:prstGeom prst="rect">
            <a:avLst/>
          </a:prstGeom>
        </p:spPr>
        <p:txBody>
          <a:bodyPr wrap="square" lIns="0" tIns="0" rIns="0" bIns="0">
            <a:spAutoFit/>
          </a:bodyPr>
          <a:lstStyle>
            <a:lvl1pPr>
              <a:defRPr sz="3800" b="1" i="0">
                <a:solidFill>
                  <a:srgbClr val="231F20"/>
                </a:solidFill>
                <a:latin typeface="Palatino Linotype"/>
                <a:cs typeface="Palatino Linotype"/>
              </a:defRPr>
            </a:lvl1pPr>
          </a:lstStyle>
          <a:p>
            <a:endParaRPr/>
          </a:p>
        </p:txBody>
      </p:sp>
      <p:sp>
        <p:nvSpPr>
          <p:cNvPr id="3" name="Holder 3"/>
          <p:cNvSpPr>
            <a:spLocks noGrp="1"/>
          </p:cNvSpPr>
          <p:nvPr>
            <p:ph type="body" idx="1"/>
          </p:nvPr>
        </p:nvSpPr>
        <p:spPr>
          <a:xfrm>
            <a:off x="457200" y="1184465"/>
            <a:ext cx="822960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82"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B9021-8FB3-2CB8-AFF6-07F2FEA23852}"/>
              </a:ext>
            </a:extLst>
          </p:cNvPr>
          <p:cNvSpPr>
            <a:spLocks noGrp="1"/>
          </p:cNvSpPr>
          <p:nvPr>
            <p:ph type="title"/>
          </p:nvPr>
        </p:nvSpPr>
        <p:spPr>
          <a:xfrm>
            <a:off x="628650" y="274182"/>
            <a:ext cx="7886700" cy="9954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423580-EF58-986F-E4DD-F1FEFDA337AE}"/>
              </a:ext>
            </a:extLst>
          </p:cNvPr>
          <p:cNvSpPr>
            <a:spLocks noGrp="1"/>
          </p:cNvSpPr>
          <p:nvPr>
            <p:ph type="body" idx="1"/>
          </p:nvPr>
        </p:nvSpPr>
        <p:spPr>
          <a:xfrm>
            <a:off x="628650" y="1370909"/>
            <a:ext cx="7886700" cy="3267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A98BB-5415-0071-C103-7D79045DA83E}"/>
              </a:ext>
            </a:extLst>
          </p:cNvPr>
          <p:cNvSpPr>
            <a:spLocks noGrp="1"/>
          </p:cNvSpPr>
          <p:nvPr>
            <p:ph type="dt" sz="half" idx="2"/>
          </p:nvPr>
        </p:nvSpPr>
        <p:spPr>
          <a:xfrm>
            <a:off x="628650" y="4773148"/>
            <a:ext cx="2057400" cy="274182"/>
          </a:xfrm>
          <a:prstGeom prst="rect">
            <a:avLst/>
          </a:prstGeom>
        </p:spPr>
        <p:txBody>
          <a:bodyPr vert="horz" lIns="91440" tIns="45720" rIns="91440" bIns="45720" rtlCol="0" anchor="ctr"/>
          <a:lstStyle>
            <a:lvl1pPr algn="l">
              <a:defRPr sz="900">
                <a:solidFill>
                  <a:schemeClr val="tx1">
                    <a:tint val="75000"/>
                  </a:schemeClr>
                </a:solidFill>
              </a:defRPr>
            </a:lvl1pPr>
          </a:lstStyle>
          <a:p>
            <a:fld id="{90AF7825-B64A-44DE-9D51-8C22A6863449}" type="datetimeFigureOut">
              <a:rPr lang="en-GB" smtClean="0"/>
              <a:t>30/10/2023</a:t>
            </a:fld>
            <a:endParaRPr lang="en-GB"/>
          </a:p>
        </p:txBody>
      </p:sp>
      <p:sp>
        <p:nvSpPr>
          <p:cNvPr id="5" name="Footer Placeholder 4">
            <a:extLst>
              <a:ext uri="{FF2B5EF4-FFF2-40B4-BE49-F238E27FC236}">
                <a16:creationId xmlns:a16="http://schemas.microsoft.com/office/drawing/2014/main" id="{7B073DE4-6DFA-B60A-523F-53263D8D8249}"/>
              </a:ext>
            </a:extLst>
          </p:cNvPr>
          <p:cNvSpPr>
            <a:spLocks noGrp="1"/>
          </p:cNvSpPr>
          <p:nvPr>
            <p:ph type="ftr" sz="quarter" idx="3"/>
          </p:nvPr>
        </p:nvSpPr>
        <p:spPr>
          <a:xfrm>
            <a:off x="3028950" y="4773148"/>
            <a:ext cx="3086100" cy="27418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B956C8-99DD-A204-A3CE-D1178DCA5287}"/>
              </a:ext>
            </a:extLst>
          </p:cNvPr>
          <p:cNvSpPr>
            <a:spLocks noGrp="1"/>
          </p:cNvSpPr>
          <p:nvPr>
            <p:ph type="sldNum" sz="quarter" idx="4"/>
          </p:nvPr>
        </p:nvSpPr>
        <p:spPr>
          <a:xfrm>
            <a:off x="6457950" y="4773148"/>
            <a:ext cx="2057400" cy="274182"/>
          </a:xfrm>
          <a:prstGeom prst="rect">
            <a:avLst/>
          </a:prstGeom>
        </p:spPr>
        <p:txBody>
          <a:bodyPr vert="horz" lIns="91440" tIns="45720" rIns="91440" bIns="45720" rtlCol="0" anchor="ctr"/>
          <a:lstStyle>
            <a:lvl1pPr algn="r">
              <a:defRPr sz="900">
                <a:solidFill>
                  <a:schemeClr val="tx1">
                    <a:tint val="75000"/>
                  </a:schemeClr>
                </a:solidFill>
              </a:defRPr>
            </a:lvl1pPr>
          </a:lstStyle>
          <a:p>
            <a:fld id="{44943654-CFAD-40B1-B12B-9C279ABAA5C3}" type="slidenum">
              <a:rPr lang="en-GB" smtClean="0"/>
              <a:t>‹#›</a:t>
            </a:fld>
            <a:endParaRPr lang="en-GB"/>
          </a:p>
        </p:txBody>
      </p:sp>
    </p:spTree>
    <p:extLst>
      <p:ext uri="{BB962C8B-B14F-4D97-AF65-F5344CB8AC3E}">
        <p14:creationId xmlns:p14="http://schemas.microsoft.com/office/powerpoint/2010/main" val="18189647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052409" y="428701"/>
            <a:ext cx="355772" cy="355941"/>
          </a:xfrm>
          <a:prstGeom prst="rect">
            <a:avLst/>
          </a:prstGeom>
        </p:spPr>
      </p:pic>
      <p:pic>
        <p:nvPicPr>
          <p:cNvPr id="3" name="object 3"/>
          <p:cNvPicPr/>
          <p:nvPr/>
        </p:nvPicPr>
        <p:blipFill>
          <a:blip r:embed="rId3" cstate="print"/>
          <a:stretch>
            <a:fillRect/>
          </a:stretch>
        </p:blipFill>
        <p:spPr>
          <a:xfrm>
            <a:off x="7474643" y="429138"/>
            <a:ext cx="1288362" cy="478750"/>
          </a:xfrm>
          <a:prstGeom prst="rect">
            <a:avLst/>
          </a:prstGeom>
        </p:spPr>
      </p:pic>
      <p:sp>
        <p:nvSpPr>
          <p:cNvPr id="4" name="object 4"/>
          <p:cNvSpPr/>
          <p:nvPr/>
        </p:nvSpPr>
        <p:spPr>
          <a:xfrm>
            <a:off x="0" y="2953717"/>
            <a:ext cx="793115" cy="1822450"/>
          </a:xfrm>
          <a:custGeom>
            <a:avLst/>
            <a:gdLst/>
            <a:ahLst/>
            <a:cxnLst/>
            <a:rect l="l" t="t" r="r" b="b"/>
            <a:pathLst>
              <a:path w="793115" h="1822450">
                <a:moveTo>
                  <a:pt x="0" y="0"/>
                </a:moveTo>
                <a:lnTo>
                  <a:pt x="0" y="1822259"/>
                </a:lnTo>
                <a:lnTo>
                  <a:pt x="16974" y="1820031"/>
                </a:lnTo>
                <a:lnTo>
                  <a:pt x="63661" y="1811421"/>
                </a:lnTo>
                <a:lnTo>
                  <a:pt x="109493" y="1800492"/>
                </a:lnTo>
                <a:lnTo>
                  <a:pt x="154406" y="1787309"/>
                </a:lnTo>
                <a:lnTo>
                  <a:pt x="198336" y="1771936"/>
                </a:lnTo>
                <a:lnTo>
                  <a:pt x="241221" y="1754435"/>
                </a:lnTo>
                <a:lnTo>
                  <a:pt x="282996" y="1734872"/>
                </a:lnTo>
                <a:lnTo>
                  <a:pt x="323597" y="1713308"/>
                </a:lnTo>
                <a:lnTo>
                  <a:pt x="362962" y="1689808"/>
                </a:lnTo>
                <a:lnTo>
                  <a:pt x="401027" y="1664435"/>
                </a:lnTo>
                <a:lnTo>
                  <a:pt x="437728" y="1637253"/>
                </a:lnTo>
                <a:lnTo>
                  <a:pt x="473001" y="1608326"/>
                </a:lnTo>
                <a:lnTo>
                  <a:pt x="506782" y="1577716"/>
                </a:lnTo>
                <a:lnTo>
                  <a:pt x="539010" y="1545489"/>
                </a:lnTo>
                <a:lnTo>
                  <a:pt x="569619" y="1511707"/>
                </a:lnTo>
                <a:lnTo>
                  <a:pt x="598546" y="1476433"/>
                </a:lnTo>
                <a:lnTo>
                  <a:pt x="625727" y="1439733"/>
                </a:lnTo>
                <a:lnTo>
                  <a:pt x="651099" y="1401668"/>
                </a:lnTo>
                <a:lnTo>
                  <a:pt x="674599" y="1362303"/>
                </a:lnTo>
                <a:lnTo>
                  <a:pt x="696162" y="1321701"/>
                </a:lnTo>
                <a:lnTo>
                  <a:pt x="715726" y="1279927"/>
                </a:lnTo>
                <a:lnTo>
                  <a:pt x="733226" y="1237043"/>
                </a:lnTo>
                <a:lnTo>
                  <a:pt x="748599" y="1193112"/>
                </a:lnTo>
                <a:lnTo>
                  <a:pt x="761782" y="1148200"/>
                </a:lnTo>
                <a:lnTo>
                  <a:pt x="772710" y="1102369"/>
                </a:lnTo>
                <a:lnTo>
                  <a:pt x="781320" y="1055683"/>
                </a:lnTo>
                <a:lnTo>
                  <a:pt x="787549" y="1008205"/>
                </a:lnTo>
                <a:lnTo>
                  <a:pt x="791334" y="959999"/>
                </a:lnTo>
                <a:lnTo>
                  <a:pt x="792609" y="911129"/>
                </a:lnTo>
                <a:lnTo>
                  <a:pt x="791334" y="862258"/>
                </a:lnTo>
                <a:lnTo>
                  <a:pt x="787549" y="814051"/>
                </a:lnTo>
                <a:lnTo>
                  <a:pt x="781320" y="766573"/>
                </a:lnTo>
                <a:lnTo>
                  <a:pt x="772710" y="719886"/>
                </a:lnTo>
                <a:lnTo>
                  <a:pt x="761782" y="674054"/>
                </a:lnTo>
                <a:lnTo>
                  <a:pt x="748599" y="629141"/>
                </a:lnTo>
                <a:lnTo>
                  <a:pt x="733226" y="585211"/>
                </a:lnTo>
                <a:lnTo>
                  <a:pt x="715726" y="542326"/>
                </a:lnTo>
                <a:lnTo>
                  <a:pt x="696162" y="500551"/>
                </a:lnTo>
                <a:lnTo>
                  <a:pt x="674599" y="459950"/>
                </a:lnTo>
                <a:lnTo>
                  <a:pt x="651099" y="420585"/>
                </a:lnTo>
                <a:lnTo>
                  <a:pt x="625727" y="382520"/>
                </a:lnTo>
                <a:lnTo>
                  <a:pt x="598546" y="345819"/>
                </a:lnTo>
                <a:lnTo>
                  <a:pt x="569619" y="310546"/>
                </a:lnTo>
                <a:lnTo>
                  <a:pt x="539010" y="276764"/>
                </a:lnTo>
                <a:lnTo>
                  <a:pt x="506782" y="244537"/>
                </a:lnTo>
                <a:lnTo>
                  <a:pt x="473001" y="213928"/>
                </a:lnTo>
                <a:lnTo>
                  <a:pt x="437728" y="185001"/>
                </a:lnTo>
                <a:lnTo>
                  <a:pt x="401027" y="157820"/>
                </a:lnTo>
                <a:lnTo>
                  <a:pt x="362962" y="132448"/>
                </a:lnTo>
                <a:lnTo>
                  <a:pt x="323597" y="108948"/>
                </a:lnTo>
                <a:lnTo>
                  <a:pt x="282996" y="87385"/>
                </a:lnTo>
                <a:lnTo>
                  <a:pt x="241221" y="67821"/>
                </a:lnTo>
                <a:lnTo>
                  <a:pt x="198336" y="50321"/>
                </a:lnTo>
                <a:lnTo>
                  <a:pt x="154406" y="34948"/>
                </a:lnTo>
                <a:lnTo>
                  <a:pt x="109493" y="21765"/>
                </a:lnTo>
                <a:lnTo>
                  <a:pt x="63661" y="10837"/>
                </a:lnTo>
                <a:lnTo>
                  <a:pt x="16974" y="2227"/>
                </a:lnTo>
                <a:lnTo>
                  <a:pt x="0" y="0"/>
                </a:lnTo>
                <a:close/>
              </a:path>
            </a:pathLst>
          </a:custGeom>
          <a:solidFill>
            <a:srgbClr val="EC6A6D"/>
          </a:solidFill>
        </p:spPr>
        <p:txBody>
          <a:bodyPr wrap="square" lIns="0" tIns="0" rIns="0" bIns="0" rtlCol="0"/>
          <a:lstStyle/>
          <a:p>
            <a:endParaRPr/>
          </a:p>
        </p:txBody>
      </p:sp>
      <p:grpSp>
        <p:nvGrpSpPr>
          <p:cNvPr id="5" name="object 5"/>
          <p:cNvGrpSpPr/>
          <p:nvPr/>
        </p:nvGrpSpPr>
        <p:grpSpPr>
          <a:xfrm>
            <a:off x="3848479" y="3864852"/>
            <a:ext cx="1165225" cy="1280160"/>
            <a:chOff x="3848479" y="3864852"/>
            <a:chExt cx="1165225" cy="1280160"/>
          </a:xfrm>
        </p:grpSpPr>
        <p:sp>
          <p:nvSpPr>
            <p:cNvPr id="6" name="object 6"/>
            <p:cNvSpPr/>
            <p:nvPr/>
          </p:nvSpPr>
          <p:spPr>
            <a:xfrm>
              <a:off x="3848481" y="4813564"/>
              <a:ext cx="718185" cy="330835"/>
            </a:xfrm>
            <a:custGeom>
              <a:avLst/>
              <a:gdLst/>
              <a:ahLst/>
              <a:cxnLst/>
              <a:rect l="l" t="t" r="r" b="b"/>
              <a:pathLst>
                <a:path w="718185" h="330835">
                  <a:moveTo>
                    <a:pt x="377139" y="0"/>
                  </a:moveTo>
                  <a:lnTo>
                    <a:pt x="0" y="94602"/>
                  </a:lnTo>
                  <a:lnTo>
                    <a:pt x="0" y="330835"/>
                  </a:lnTo>
                  <a:lnTo>
                    <a:pt x="647255" y="330835"/>
                  </a:lnTo>
                  <a:lnTo>
                    <a:pt x="717931" y="248119"/>
                  </a:lnTo>
                  <a:lnTo>
                    <a:pt x="624674" y="94602"/>
                  </a:lnTo>
                  <a:lnTo>
                    <a:pt x="377139" y="0"/>
                  </a:lnTo>
                  <a:close/>
                </a:path>
              </a:pathLst>
            </a:custGeom>
            <a:solidFill>
              <a:srgbClr val="EC6A6D"/>
            </a:solidFill>
          </p:spPr>
          <p:txBody>
            <a:bodyPr wrap="square" lIns="0" tIns="0" rIns="0" bIns="0" rtlCol="0"/>
            <a:lstStyle/>
            <a:p>
              <a:endParaRPr/>
            </a:p>
          </p:txBody>
        </p:sp>
        <p:sp>
          <p:nvSpPr>
            <p:cNvPr id="7" name="object 7"/>
            <p:cNvSpPr/>
            <p:nvPr/>
          </p:nvSpPr>
          <p:spPr>
            <a:xfrm>
              <a:off x="3848483" y="4444719"/>
              <a:ext cx="1165225" cy="699770"/>
            </a:xfrm>
            <a:custGeom>
              <a:avLst/>
              <a:gdLst/>
              <a:ahLst/>
              <a:cxnLst/>
              <a:rect l="l" t="t" r="r" b="b"/>
              <a:pathLst>
                <a:path w="1165225" h="699770">
                  <a:moveTo>
                    <a:pt x="0" y="0"/>
                  </a:moveTo>
                  <a:lnTo>
                    <a:pt x="0" y="463435"/>
                  </a:lnTo>
                  <a:lnTo>
                    <a:pt x="20421" y="463181"/>
                  </a:lnTo>
                  <a:lnTo>
                    <a:pt x="71180" y="464768"/>
                  </a:lnTo>
                  <a:lnTo>
                    <a:pt x="121117" y="469466"/>
                  </a:lnTo>
                  <a:lnTo>
                    <a:pt x="170146" y="477182"/>
                  </a:lnTo>
                  <a:lnTo>
                    <a:pt x="218183" y="487821"/>
                  </a:lnTo>
                  <a:lnTo>
                    <a:pt x="265143" y="501290"/>
                  </a:lnTo>
                  <a:lnTo>
                    <a:pt x="310941" y="517496"/>
                  </a:lnTo>
                  <a:lnTo>
                    <a:pt x="355492" y="536344"/>
                  </a:lnTo>
                  <a:lnTo>
                    <a:pt x="398712" y="557741"/>
                  </a:lnTo>
                  <a:lnTo>
                    <a:pt x="440516" y="581594"/>
                  </a:lnTo>
                  <a:lnTo>
                    <a:pt x="480818" y="607807"/>
                  </a:lnTo>
                  <a:lnTo>
                    <a:pt x="519535" y="636289"/>
                  </a:lnTo>
                  <a:lnTo>
                    <a:pt x="556580" y="666945"/>
                  </a:lnTo>
                  <a:lnTo>
                    <a:pt x="591870" y="699681"/>
                  </a:lnTo>
                  <a:lnTo>
                    <a:pt x="1164678" y="699681"/>
                  </a:lnTo>
                  <a:lnTo>
                    <a:pt x="1140917" y="657091"/>
                  </a:lnTo>
                  <a:lnTo>
                    <a:pt x="1115653" y="615488"/>
                  </a:lnTo>
                  <a:lnTo>
                    <a:pt x="1088923" y="574907"/>
                  </a:lnTo>
                  <a:lnTo>
                    <a:pt x="1060764" y="535386"/>
                  </a:lnTo>
                  <a:lnTo>
                    <a:pt x="1031213" y="496962"/>
                  </a:lnTo>
                  <a:lnTo>
                    <a:pt x="1000306" y="459672"/>
                  </a:lnTo>
                  <a:lnTo>
                    <a:pt x="968081" y="423553"/>
                  </a:lnTo>
                  <a:lnTo>
                    <a:pt x="934574" y="388641"/>
                  </a:lnTo>
                  <a:lnTo>
                    <a:pt x="899822" y="354975"/>
                  </a:lnTo>
                  <a:lnTo>
                    <a:pt x="863862" y="322590"/>
                  </a:lnTo>
                  <a:lnTo>
                    <a:pt x="826730" y="291524"/>
                  </a:lnTo>
                  <a:lnTo>
                    <a:pt x="788464" y="261813"/>
                  </a:lnTo>
                  <a:lnTo>
                    <a:pt x="749100" y="233495"/>
                  </a:lnTo>
                  <a:lnTo>
                    <a:pt x="708675" y="206607"/>
                  </a:lnTo>
                  <a:lnTo>
                    <a:pt x="667226" y="181186"/>
                  </a:lnTo>
                  <a:lnTo>
                    <a:pt x="624789" y="157268"/>
                  </a:lnTo>
                  <a:lnTo>
                    <a:pt x="581402" y="134891"/>
                  </a:lnTo>
                  <a:lnTo>
                    <a:pt x="537100" y="114092"/>
                  </a:lnTo>
                  <a:lnTo>
                    <a:pt x="491922" y="94907"/>
                  </a:lnTo>
                  <a:lnTo>
                    <a:pt x="445904" y="77374"/>
                  </a:lnTo>
                  <a:lnTo>
                    <a:pt x="399082" y="61529"/>
                  </a:lnTo>
                  <a:lnTo>
                    <a:pt x="351493" y="47410"/>
                  </a:lnTo>
                  <a:lnTo>
                    <a:pt x="303175" y="35054"/>
                  </a:lnTo>
                  <a:lnTo>
                    <a:pt x="254164" y="24497"/>
                  </a:lnTo>
                  <a:lnTo>
                    <a:pt x="204496" y="15776"/>
                  </a:lnTo>
                  <a:lnTo>
                    <a:pt x="154209" y="8930"/>
                  </a:lnTo>
                  <a:lnTo>
                    <a:pt x="103340" y="3993"/>
                  </a:lnTo>
                  <a:lnTo>
                    <a:pt x="51924" y="1004"/>
                  </a:lnTo>
                  <a:lnTo>
                    <a:pt x="0" y="0"/>
                  </a:lnTo>
                  <a:close/>
                </a:path>
              </a:pathLst>
            </a:custGeom>
            <a:solidFill>
              <a:srgbClr val="34713B"/>
            </a:solidFill>
          </p:spPr>
          <p:txBody>
            <a:bodyPr wrap="square" lIns="0" tIns="0" rIns="0" bIns="0" rtlCol="0"/>
            <a:lstStyle/>
            <a:p>
              <a:endParaRPr/>
            </a:p>
          </p:txBody>
        </p:sp>
        <p:sp>
          <p:nvSpPr>
            <p:cNvPr id="8" name="object 8"/>
            <p:cNvSpPr/>
            <p:nvPr/>
          </p:nvSpPr>
          <p:spPr>
            <a:xfrm>
              <a:off x="3848479" y="3864852"/>
              <a:ext cx="580390" cy="580390"/>
            </a:xfrm>
            <a:custGeom>
              <a:avLst/>
              <a:gdLst/>
              <a:ahLst/>
              <a:cxnLst/>
              <a:rect l="l" t="t" r="r" b="b"/>
              <a:pathLst>
                <a:path w="580389" h="580389">
                  <a:moveTo>
                    <a:pt x="289953" y="0"/>
                  </a:moveTo>
                  <a:lnTo>
                    <a:pt x="242919" y="3794"/>
                  </a:lnTo>
                  <a:lnTo>
                    <a:pt x="198302" y="14780"/>
                  </a:lnTo>
                  <a:lnTo>
                    <a:pt x="156698" y="32361"/>
                  </a:lnTo>
                  <a:lnTo>
                    <a:pt x="118706" y="55939"/>
                  </a:lnTo>
                  <a:lnTo>
                    <a:pt x="84921" y="84918"/>
                  </a:lnTo>
                  <a:lnTo>
                    <a:pt x="55941" y="118701"/>
                  </a:lnTo>
                  <a:lnTo>
                    <a:pt x="32362" y="156690"/>
                  </a:lnTo>
                  <a:lnTo>
                    <a:pt x="14781" y="198289"/>
                  </a:lnTo>
                  <a:lnTo>
                    <a:pt x="3794" y="242900"/>
                  </a:lnTo>
                  <a:lnTo>
                    <a:pt x="0" y="289928"/>
                  </a:lnTo>
                  <a:lnTo>
                    <a:pt x="3794" y="336959"/>
                  </a:lnTo>
                  <a:lnTo>
                    <a:pt x="14781" y="381573"/>
                  </a:lnTo>
                  <a:lnTo>
                    <a:pt x="32362" y="423174"/>
                  </a:lnTo>
                  <a:lnTo>
                    <a:pt x="55941" y="461165"/>
                  </a:lnTo>
                  <a:lnTo>
                    <a:pt x="84921" y="494949"/>
                  </a:lnTo>
                  <a:lnTo>
                    <a:pt x="118706" y="523928"/>
                  </a:lnTo>
                  <a:lnTo>
                    <a:pt x="156698" y="547507"/>
                  </a:lnTo>
                  <a:lnTo>
                    <a:pt x="198302" y="565088"/>
                  </a:lnTo>
                  <a:lnTo>
                    <a:pt x="242919" y="576074"/>
                  </a:lnTo>
                  <a:lnTo>
                    <a:pt x="289953" y="579869"/>
                  </a:lnTo>
                  <a:lnTo>
                    <a:pt x="336981" y="576074"/>
                  </a:lnTo>
                  <a:lnTo>
                    <a:pt x="381592" y="565088"/>
                  </a:lnTo>
                  <a:lnTo>
                    <a:pt x="423191" y="547507"/>
                  </a:lnTo>
                  <a:lnTo>
                    <a:pt x="461180" y="523928"/>
                  </a:lnTo>
                  <a:lnTo>
                    <a:pt x="494963" y="494949"/>
                  </a:lnTo>
                  <a:lnTo>
                    <a:pt x="523942" y="461165"/>
                  </a:lnTo>
                  <a:lnTo>
                    <a:pt x="547520" y="423174"/>
                  </a:lnTo>
                  <a:lnTo>
                    <a:pt x="565101" y="381573"/>
                  </a:lnTo>
                  <a:lnTo>
                    <a:pt x="576087" y="336959"/>
                  </a:lnTo>
                  <a:lnTo>
                    <a:pt x="579882" y="289928"/>
                  </a:lnTo>
                  <a:lnTo>
                    <a:pt x="576087" y="242900"/>
                  </a:lnTo>
                  <a:lnTo>
                    <a:pt x="565101" y="198289"/>
                  </a:lnTo>
                  <a:lnTo>
                    <a:pt x="547520" y="156690"/>
                  </a:lnTo>
                  <a:lnTo>
                    <a:pt x="523942" y="118701"/>
                  </a:lnTo>
                  <a:lnTo>
                    <a:pt x="494963" y="84918"/>
                  </a:lnTo>
                  <a:lnTo>
                    <a:pt x="461180" y="55939"/>
                  </a:lnTo>
                  <a:lnTo>
                    <a:pt x="423191" y="32361"/>
                  </a:lnTo>
                  <a:lnTo>
                    <a:pt x="381592" y="14780"/>
                  </a:lnTo>
                  <a:lnTo>
                    <a:pt x="336981" y="3794"/>
                  </a:lnTo>
                  <a:lnTo>
                    <a:pt x="289953" y="0"/>
                  </a:lnTo>
                  <a:close/>
                </a:path>
              </a:pathLst>
            </a:custGeom>
            <a:solidFill>
              <a:srgbClr val="FDC92F"/>
            </a:solidFill>
          </p:spPr>
          <p:txBody>
            <a:bodyPr wrap="square" lIns="0" tIns="0" rIns="0" bIns="0" rtlCol="0"/>
            <a:lstStyle/>
            <a:p>
              <a:endParaRPr/>
            </a:p>
          </p:txBody>
        </p:sp>
      </p:grpSp>
      <p:sp>
        <p:nvSpPr>
          <p:cNvPr id="9" name="object 9"/>
          <p:cNvSpPr/>
          <p:nvPr/>
        </p:nvSpPr>
        <p:spPr>
          <a:xfrm>
            <a:off x="5192144" y="2571691"/>
            <a:ext cx="1290955" cy="1290955"/>
          </a:xfrm>
          <a:custGeom>
            <a:avLst/>
            <a:gdLst/>
            <a:ahLst/>
            <a:cxnLst/>
            <a:rect l="l" t="t" r="r" b="b"/>
            <a:pathLst>
              <a:path w="1290954" h="1290954">
                <a:moveTo>
                  <a:pt x="645337" y="0"/>
                </a:moveTo>
                <a:lnTo>
                  <a:pt x="597175" y="1770"/>
                </a:lnTo>
                <a:lnTo>
                  <a:pt x="549973" y="6997"/>
                </a:lnTo>
                <a:lnTo>
                  <a:pt x="503858" y="15556"/>
                </a:lnTo>
                <a:lnTo>
                  <a:pt x="458954" y="27322"/>
                </a:lnTo>
                <a:lnTo>
                  <a:pt x="415386" y="42171"/>
                </a:lnTo>
                <a:lnTo>
                  <a:pt x="373278" y="59978"/>
                </a:lnTo>
                <a:lnTo>
                  <a:pt x="332755" y="80618"/>
                </a:lnTo>
                <a:lnTo>
                  <a:pt x="293943" y="103967"/>
                </a:lnTo>
                <a:lnTo>
                  <a:pt x="256965" y="129899"/>
                </a:lnTo>
                <a:lnTo>
                  <a:pt x="221947" y="158289"/>
                </a:lnTo>
                <a:lnTo>
                  <a:pt x="189014" y="189014"/>
                </a:lnTo>
                <a:lnTo>
                  <a:pt x="158289" y="221947"/>
                </a:lnTo>
                <a:lnTo>
                  <a:pt x="129899" y="256965"/>
                </a:lnTo>
                <a:lnTo>
                  <a:pt x="103967" y="293943"/>
                </a:lnTo>
                <a:lnTo>
                  <a:pt x="80618" y="332755"/>
                </a:lnTo>
                <a:lnTo>
                  <a:pt x="59978" y="373278"/>
                </a:lnTo>
                <a:lnTo>
                  <a:pt x="42171" y="415386"/>
                </a:lnTo>
                <a:lnTo>
                  <a:pt x="27322" y="458954"/>
                </a:lnTo>
                <a:lnTo>
                  <a:pt x="15556" y="503858"/>
                </a:lnTo>
                <a:lnTo>
                  <a:pt x="6997" y="549973"/>
                </a:lnTo>
                <a:lnTo>
                  <a:pt x="1770" y="597175"/>
                </a:lnTo>
                <a:lnTo>
                  <a:pt x="0" y="645337"/>
                </a:lnTo>
                <a:lnTo>
                  <a:pt x="1770" y="693500"/>
                </a:lnTo>
                <a:lnTo>
                  <a:pt x="6997" y="740701"/>
                </a:lnTo>
                <a:lnTo>
                  <a:pt x="15556" y="786816"/>
                </a:lnTo>
                <a:lnTo>
                  <a:pt x="27322" y="831720"/>
                </a:lnTo>
                <a:lnTo>
                  <a:pt x="42171" y="875289"/>
                </a:lnTo>
                <a:lnTo>
                  <a:pt x="59978" y="917397"/>
                </a:lnTo>
                <a:lnTo>
                  <a:pt x="80618" y="957919"/>
                </a:lnTo>
                <a:lnTo>
                  <a:pt x="103967" y="996732"/>
                </a:lnTo>
                <a:lnTo>
                  <a:pt x="129899" y="1033709"/>
                </a:lnTo>
                <a:lnTo>
                  <a:pt x="158289" y="1068727"/>
                </a:lnTo>
                <a:lnTo>
                  <a:pt x="189014" y="1101661"/>
                </a:lnTo>
                <a:lnTo>
                  <a:pt x="221947" y="1132385"/>
                </a:lnTo>
                <a:lnTo>
                  <a:pt x="256965" y="1160776"/>
                </a:lnTo>
                <a:lnTo>
                  <a:pt x="293943" y="1186708"/>
                </a:lnTo>
                <a:lnTo>
                  <a:pt x="332755" y="1210056"/>
                </a:lnTo>
                <a:lnTo>
                  <a:pt x="373278" y="1230696"/>
                </a:lnTo>
                <a:lnTo>
                  <a:pt x="415386" y="1248503"/>
                </a:lnTo>
                <a:lnTo>
                  <a:pt x="458954" y="1263352"/>
                </a:lnTo>
                <a:lnTo>
                  <a:pt x="503858" y="1275119"/>
                </a:lnTo>
                <a:lnTo>
                  <a:pt x="549973" y="1283678"/>
                </a:lnTo>
                <a:lnTo>
                  <a:pt x="597175" y="1288905"/>
                </a:lnTo>
                <a:lnTo>
                  <a:pt x="645337" y="1290675"/>
                </a:lnTo>
                <a:lnTo>
                  <a:pt x="693498" y="1288905"/>
                </a:lnTo>
                <a:lnTo>
                  <a:pt x="740698" y="1283678"/>
                </a:lnTo>
                <a:lnTo>
                  <a:pt x="786812" y="1275119"/>
                </a:lnTo>
                <a:lnTo>
                  <a:pt x="831716" y="1263352"/>
                </a:lnTo>
                <a:lnTo>
                  <a:pt x="875284" y="1248503"/>
                </a:lnTo>
                <a:lnTo>
                  <a:pt x="917391" y="1230696"/>
                </a:lnTo>
                <a:lnTo>
                  <a:pt x="957913" y="1210056"/>
                </a:lnTo>
                <a:lnTo>
                  <a:pt x="996726" y="1186708"/>
                </a:lnTo>
                <a:lnTo>
                  <a:pt x="1033704" y="1160776"/>
                </a:lnTo>
                <a:lnTo>
                  <a:pt x="1068722" y="1132385"/>
                </a:lnTo>
                <a:lnTo>
                  <a:pt x="1101656" y="1101661"/>
                </a:lnTo>
                <a:lnTo>
                  <a:pt x="1132381" y="1068727"/>
                </a:lnTo>
                <a:lnTo>
                  <a:pt x="1160772" y="1033709"/>
                </a:lnTo>
                <a:lnTo>
                  <a:pt x="1186705" y="996732"/>
                </a:lnTo>
                <a:lnTo>
                  <a:pt x="1210054" y="957919"/>
                </a:lnTo>
                <a:lnTo>
                  <a:pt x="1230694" y="917397"/>
                </a:lnTo>
                <a:lnTo>
                  <a:pt x="1248502" y="875289"/>
                </a:lnTo>
                <a:lnTo>
                  <a:pt x="1263351" y="831720"/>
                </a:lnTo>
                <a:lnTo>
                  <a:pt x="1275118" y="786816"/>
                </a:lnTo>
                <a:lnTo>
                  <a:pt x="1283678" y="740701"/>
                </a:lnTo>
                <a:lnTo>
                  <a:pt x="1288905" y="693500"/>
                </a:lnTo>
                <a:lnTo>
                  <a:pt x="1290675" y="645337"/>
                </a:lnTo>
                <a:lnTo>
                  <a:pt x="1288905" y="597175"/>
                </a:lnTo>
                <a:lnTo>
                  <a:pt x="1283678" y="549973"/>
                </a:lnTo>
                <a:lnTo>
                  <a:pt x="1275118" y="503858"/>
                </a:lnTo>
                <a:lnTo>
                  <a:pt x="1263351" y="458954"/>
                </a:lnTo>
                <a:lnTo>
                  <a:pt x="1248502" y="415386"/>
                </a:lnTo>
                <a:lnTo>
                  <a:pt x="1230694" y="373278"/>
                </a:lnTo>
                <a:lnTo>
                  <a:pt x="1210054" y="332755"/>
                </a:lnTo>
                <a:lnTo>
                  <a:pt x="1186705" y="293943"/>
                </a:lnTo>
                <a:lnTo>
                  <a:pt x="1160772" y="256965"/>
                </a:lnTo>
                <a:lnTo>
                  <a:pt x="1132381" y="221947"/>
                </a:lnTo>
                <a:lnTo>
                  <a:pt x="1101656" y="189014"/>
                </a:lnTo>
                <a:lnTo>
                  <a:pt x="1068722" y="158289"/>
                </a:lnTo>
                <a:lnTo>
                  <a:pt x="1033704" y="129899"/>
                </a:lnTo>
                <a:lnTo>
                  <a:pt x="996726" y="103967"/>
                </a:lnTo>
                <a:lnTo>
                  <a:pt x="957913" y="80618"/>
                </a:lnTo>
                <a:lnTo>
                  <a:pt x="917391" y="59978"/>
                </a:lnTo>
                <a:lnTo>
                  <a:pt x="875284" y="42171"/>
                </a:lnTo>
                <a:lnTo>
                  <a:pt x="831716" y="27322"/>
                </a:lnTo>
                <a:lnTo>
                  <a:pt x="786812" y="15556"/>
                </a:lnTo>
                <a:lnTo>
                  <a:pt x="740698" y="6997"/>
                </a:lnTo>
                <a:lnTo>
                  <a:pt x="693498" y="1770"/>
                </a:lnTo>
                <a:lnTo>
                  <a:pt x="645337" y="0"/>
                </a:lnTo>
                <a:close/>
              </a:path>
            </a:pathLst>
          </a:custGeom>
          <a:solidFill>
            <a:srgbClr val="F5F5F5"/>
          </a:solidFill>
        </p:spPr>
        <p:txBody>
          <a:bodyPr wrap="square" lIns="0" tIns="0" rIns="0" bIns="0" rtlCol="0"/>
          <a:lstStyle/>
          <a:p>
            <a:endParaRPr/>
          </a:p>
        </p:txBody>
      </p:sp>
      <p:sp>
        <p:nvSpPr>
          <p:cNvPr id="10" name="object 10"/>
          <p:cNvSpPr/>
          <p:nvPr/>
        </p:nvSpPr>
        <p:spPr>
          <a:xfrm>
            <a:off x="2537726" y="3863832"/>
            <a:ext cx="1276985" cy="1276985"/>
          </a:xfrm>
          <a:custGeom>
            <a:avLst/>
            <a:gdLst/>
            <a:ahLst/>
            <a:cxnLst/>
            <a:rect l="l" t="t" r="r" b="b"/>
            <a:pathLst>
              <a:path w="1276985" h="1276985">
                <a:moveTo>
                  <a:pt x="638251" y="0"/>
                </a:moveTo>
                <a:lnTo>
                  <a:pt x="590617" y="1750"/>
                </a:lnTo>
                <a:lnTo>
                  <a:pt x="543934" y="6920"/>
                </a:lnTo>
                <a:lnTo>
                  <a:pt x="498325" y="15385"/>
                </a:lnTo>
                <a:lnTo>
                  <a:pt x="453914" y="27023"/>
                </a:lnTo>
                <a:lnTo>
                  <a:pt x="410824" y="41710"/>
                </a:lnTo>
                <a:lnTo>
                  <a:pt x="369178" y="59322"/>
                </a:lnTo>
                <a:lnTo>
                  <a:pt x="329100" y="79736"/>
                </a:lnTo>
                <a:lnTo>
                  <a:pt x="290714" y="102829"/>
                </a:lnTo>
                <a:lnTo>
                  <a:pt x="254143" y="128477"/>
                </a:lnTo>
                <a:lnTo>
                  <a:pt x="219509" y="156557"/>
                </a:lnTo>
                <a:lnTo>
                  <a:pt x="186937" y="186945"/>
                </a:lnTo>
                <a:lnTo>
                  <a:pt x="156550" y="219518"/>
                </a:lnTo>
                <a:lnTo>
                  <a:pt x="128471" y="254153"/>
                </a:lnTo>
                <a:lnTo>
                  <a:pt x="102825" y="290726"/>
                </a:lnTo>
                <a:lnTo>
                  <a:pt x="79733" y="329114"/>
                </a:lnTo>
                <a:lnTo>
                  <a:pt x="59319" y="369193"/>
                </a:lnTo>
                <a:lnTo>
                  <a:pt x="41708" y="410840"/>
                </a:lnTo>
                <a:lnTo>
                  <a:pt x="27022" y="453932"/>
                </a:lnTo>
                <a:lnTo>
                  <a:pt x="15385" y="498345"/>
                </a:lnTo>
                <a:lnTo>
                  <a:pt x="6920" y="543955"/>
                </a:lnTo>
                <a:lnTo>
                  <a:pt x="1750" y="590640"/>
                </a:lnTo>
                <a:lnTo>
                  <a:pt x="0" y="638276"/>
                </a:lnTo>
                <a:lnTo>
                  <a:pt x="1750" y="685912"/>
                </a:lnTo>
                <a:lnTo>
                  <a:pt x="6920" y="732597"/>
                </a:lnTo>
                <a:lnTo>
                  <a:pt x="15385" y="778207"/>
                </a:lnTo>
                <a:lnTo>
                  <a:pt x="27022" y="822620"/>
                </a:lnTo>
                <a:lnTo>
                  <a:pt x="41708" y="865712"/>
                </a:lnTo>
                <a:lnTo>
                  <a:pt x="59319" y="907359"/>
                </a:lnTo>
                <a:lnTo>
                  <a:pt x="79733" y="947438"/>
                </a:lnTo>
                <a:lnTo>
                  <a:pt x="102825" y="985826"/>
                </a:lnTo>
                <a:lnTo>
                  <a:pt x="128471" y="1022399"/>
                </a:lnTo>
                <a:lnTo>
                  <a:pt x="156550" y="1057034"/>
                </a:lnTo>
                <a:lnTo>
                  <a:pt x="186937" y="1089607"/>
                </a:lnTo>
                <a:lnTo>
                  <a:pt x="219509" y="1119995"/>
                </a:lnTo>
                <a:lnTo>
                  <a:pt x="254143" y="1148075"/>
                </a:lnTo>
                <a:lnTo>
                  <a:pt x="290714" y="1173723"/>
                </a:lnTo>
                <a:lnTo>
                  <a:pt x="329100" y="1196816"/>
                </a:lnTo>
                <a:lnTo>
                  <a:pt x="369178" y="1217230"/>
                </a:lnTo>
                <a:lnTo>
                  <a:pt x="410824" y="1234842"/>
                </a:lnTo>
                <a:lnTo>
                  <a:pt x="453914" y="1249529"/>
                </a:lnTo>
                <a:lnTo>
                  <a:pt x="498325" y="1261167"/>
                </a:lnTo>
                <a:lnTo>
                  <a:pt x="543934" y="1269632"/>
                </a:lnTo>
                <a:lnTo>
                  <a:pt x="590617" y="1274802"/>
                </a:lnTo>
                <a:lnTo>
                  <a:pt x="638251" y="1276553"/>
                </a:lnTo>
                <a:lnTo>
                  <a:pt x="685886" y="1274802"/>
                </a:lnTo>
                <a:lnTo>
                  <a:pt x="732571" y="1269632"/>
                </a:lnTo>
                <a:lnTo>
                  <a:pt x="778182" y="1261167"/>
                </a:lnTo>
                <a:lnTo>
                  <a:pt x="822595" y="1249529"/>
                </a:lnTo>
                <a:lnTo>
                  <a:pt x="865686" y="1234842"/>
                </a:lnTo>
                <a:lnTo>
                  <a:pt x="907334" y="1217230"/>
                </a:lnTo>
                <a:lnTo>
                  <a:pt x="947413" y="1196816"/>
                </a:lnTo>
                <a:lnTo>
                  <a:pt x="985801" y="1173723"/>
                </a:lnTo>
                <a:lnTo>
                  <a:pt x="1022374" y="1148075"/>
                </a:lnTo>
                <a:lnTo>
                  <a:pt x="1057008" y="1119995"/>
                </a:lnTo>
                <a:lnTo>
                  <a:pt x="1089582" y="1089607"/>
                </a:lnTo>
                <a:lnTo>
                  <a:pt x="1119970" y="1057034"/>
                </a:lnTo>
                <a:lnTo>
                  <a:pt x="1148050" y="1022399"/>
                </a:lnTo>
                <a:lnTo>
                  <a:pt x="1173698" y="985826"/>
                </a:lnTo>
                <a:lnTo>
                  <a:pt x="1196791" y="947438"/>
                </a:lnTo>
                <a:lnTo>
                  <a:pt x="1217205" y="907359"/>
                </a:lnTo>
                <a:lnTo>
                  <a:pt x="1234817" y="865712"/>
                </a:lnTo>
                <a:lnTo>
                  <a:pt x="1249504" y="822620"/>
                </a:lnTo>
                <a:lnTo>
                  <a:pt x="1261141" y="778207"/>
                </a:lnTo>
                <a:lnTo>
                  <a:pt x="1269607" y="732597"/>
                </a:lnTo>
                <a:lnTo>
                  <a:pt x="1274777" y="685912"/>
                </a:lnTo>
                <a:lnTo>
                  <a:pt x="1276527" y="638276"/>
                </a:lnTo>
                <a:lnTo>
                  <a:pt x="1274777" y="590640"/>
                </a:lnTo>
                <a:lnTo>
                  <a:pt x="1269607" y="543955"/>
                </a:lnTo>
                <a:lnTo>
                  <a:pt x="1261141" y="498345"/>
                </a:lnTo>
                <a:lnTo>
                  <a:pt x="1249504" y="453932"/>
                </a:lnTo>
                <a:lnTo>
                  <a:pt x="1234817" y="410840"/>
                </a:lnTo>
                <a:lnTo>
                  <a:pt x="1217205" y="369193"/>
                </a:lnTo>
                <a:lnTo>
                  <a:pt x="1196791" y="329114"/>
                </a:lnTo>
                <a:lnTo>
                  <a:pt x="1173698" y="290726"/>
                </a:lnTo>
                <a:lnTo>
                  <a:pt x="1148050" y="254153"/>
                </a:lnTo>
                <a:lnTo>
                  <a:pt x="1119970" y="219518"/>
                </a:lnTo>
                <a:lnTo>
                  <a:pt x="1089582" y="186945"/>
                </a:lnTo>
                <a:lnTo>
                  <a:pt x="1057008" y="156557"/>
                </a:lnTo>
                <a:lnTo>
                  <a:pt x="1022374" y="128477"/>
                </a:lnTo>
                <a:lnTo>
                  <a:pt x="985801" y="102829"/>
                </a:lnTo>
                <a:lnTo>
                  <a:pt x="947413" y="79736"/>
                </a:lnTo>
                <a:lnTo>
                  <a:pt x="907334" y="59322"/>
                </a:lnTo>
                <a:lnTo>
                  <a:pt x="865686" y="41710"/>
                </a:lnTo>
                <a:lnTo>
                  <a:pt x="822595" y="27023"/>
                </a:lnTo>
                <a:lnTo>
                  <a:pt x="778182" y="15385"/>
                </a:lnTo>
                <a:lnTo>
                  <a:pt x="732571" y="6920"/>
                </a:lnTo>
                <a:lnTo>
                  <a:pt x="685886" y="1750"/>
                </a:lnTo>
                <a:lnTo>
                  <a:pt x="638251" y="0"/>
                </a:lnTo>
                <a:close/>
              </a:path>
            </a:pathLst>
          </a:custGeom>
          <a:solidFill>
            <a:srgbClr val="E53812"/>
          </a:solidFill>
        </p:spPr>
        <p:txBody>
          <a:bodyPr wrap="square" lIns="0" tIns="0" rIns="0" bIns="0" rtlCol="0"/>
          <a:lstStyle/>
          <a:p>
            <a:endParaRPr/>
          </a:p>
        </p:txBody>
      </p:sp>
      <p:grpSp>
        <p:nvGrpSpPr>
          <p:cNvPr id="11" name="object 11"/>
          <p:cNvGrpSpPr/>
          <p:nvPr/>
        </p:nvGrpSpPr>
        <p:grpSpPr>
          <a:xfrm>
            <a:off x="1204990" y="2575369"/>
            <a:ext cx="1282065" cy="1282065"/>
            <a:chOff x="1204990" y="2575369"/>
            <a:chExt cx="1282065" cy="1282065"/>
          </a:xfrm>
        </p:grpSpPr>
        <p:sp>
          <p:nvSpPr>
            <p:cNvPr id="12" name="object 12"/>
            <p:cNvSpPr/>
            <p:nvPr/>
          </p:nvSpPr>
          <p:spPr>
            <a:xfrm>
              <a:off x="1204990" y="2575369"/>
              <a:ext cx="1282065" cy="1282065"/>
            </a:xfrm>
            <a:custGeom>
              <a:avLst/>
              <a:gdLst/>
              <a:ahLst/>
              <a:cxnLst/>
              <a:rect l="l" t="t" r="r" b="b"/>
              <a:pathLst>
                <a:path w="1282064" h="1282064">
                  <a:moveTo>
                    <a:pt x="640880" y="0"/>
                  </a:moveTo>
                  <a:lnTo>
                    <a:pt x="593051" y="1757"/>
                  </a:lnTo>
                  <a:lnTo>
                    <a:pt x="546178" y="6949"/>
                  </a:lnTo>
                  <a:lnTo>
                    <a:pt x="500382" y="15450"/>
                  </a:lnTo>
                  <a:lnTo>
                    <a:pt x="455789" y="27136"/>
                  </a:lnTo>
                  <a:lnTo>
                    <a:pt x="412523" y="41884"/>
                  </a:lnTo>
                  <a:lnTo>
                    <a:pt x="370706" y="59569"/>
                  </a:lnTo>
                  <a:lnTo>
                    <a:pt x="330463" y="80068"/>
                  </a:lnTo>
                  <a:lnTo>
                    <a:pt x="291919" y="103257"/>
                  </a:lnTo>
                  <a:lnTo>
                    <a:pt x="255197" y="129011"/>
                  </a:lnTo>
                  <a:lnTo>
                    <a:pt x="220420" y="157207"/>
                  </a:lnTo>
                  <a:lnTo>
                    <a:pt x="187713" y="187721"/>
                  </a:lnTo>
                  <a:lnTo>
                    <a:pt x="157201" y="220429"/>
                  </a:lnTo>
                  <a:lnTo>
                    <a:pt x="129006" y="255207"/>
                  </a:lnTo>
                  <a:lnTo>
                    <a:pt x="103252" y="291931"/>
                  </a:lnTo>
                  <a:lnTo>
                    <a:pt x="80065" y="330477"/>
                  </a:lnTo>
                  <a:lnTo>
                    <a:pt x="59566" y="370721"/>
                  </a:lnTo>
                  <a:lnTo>
                    <a:pt x="41882" y="412539"/>
                  </a:lnTo>
                  <a:lnTo>
                    <a:pt x="27135" y="455808"/>
                  </a:lnTo>
                  <a:lnTo>
                    <a:pt x="15449" y="500403"/>
                  </a:lnTo>
                  <a:lnTo>
                    <a:pt x="6949" y="546200"/>
                  </a:lnTo>
                  <a:lnTo>
                    <a:pt x="1757" y="593075"/>
                  </a:lnTo>
                  <a:lnTo>
                    <a:pt x="0" y="640905"/>
                  </a:lnTo>
                  <a:lnTo>
                    <a:pt x="1757" y="688736"/>
                  </a:lnTo>
                  <a:lnTo>
                    <a:pt x="6949" y="735613"/>
                  </a:lnTo>
                  <a:lnTo>
                    <a:pt x="15449" y="781411"/>
                  </a:lnTo>
                  <a:lnTo>
                    <a:pt x="27135" y="826007"/>
                  </a:lnTo>
                  <a:lnTo>
                    <a:pt x="41882" y="869276"/>
                  </a:lnTo>
                  <a:lnTo>
                    <a:pt x="59566" y="911094"/>
                  </a:lnTo>
                  <a:lnTo>
                    <a:pt x="80065" y="951339"/>
                  </a:lnTo>
                  <a:lnTo>
                    <a:pt x="103252" y="989884"/>
                  </a:lnTo>
                  <a:lnTo>
                    <a:pt x="129006" y="1026608"/>
                  </a:lnTo>
                  <a:lnTo>
                    <a:pt x="157201" y="1061386"/>
                  </a:lnTo>
                  <a:lnTo>
                    <a:pt x="187713" y="1094093"/>
                  </a:lnTo>
                  <a:lnTo>
                    <a:pt x="220420" y="1124607"/>
                  </a:lnTo>
                  <a:lnTo>
                    <a:pt x="255197" y="1152803"/>
                  </a:lnTo>
                  <a:lnTo>
                    <a:pt x="291919" y="1178557"/>
                  </a:lnTo>
                  <a:lnTo>
                    <a:pt x="330463" y="1201745"/>
                  </a:lnTo>
                  <a:lnTo>
                    <a:pt x="370706" y="1222243"/>
                  </a:lnTo>
                  <a:lnTo>
                    <a:pt x="412523" y="1239928"/>
                  </a:lnTo>
                  <a:lnTo>
                    <a:pt x="455789" y="1254675"/>
                  </a:lnTo>
                  <a:lnTo>
                    <a:pt x="500382" y="1266361"/>
                  </a:lnTo>
                  <a:lnTo>
                    <a:pt x="546178" y="1274861"/>
                  </a:lnTo>
                  <a:lnTo>
                    <a:pt x="593051" y="1280053"/>
                  </a:lnTo>
                  <a:lnTo>
                    <a:pt x="640880" y="1281811"/>
                  </a:lnTo>
                  <a:lnTo>
                    <a:pt x="688711" y="1280053"/>
                  </a:lnTo>
                  <a:lnTo>
                    <a:pt x="735588" y="1274861"/>
                  </a:lnTo>
                  <a:lnTo>
                    <a:pt x="781386" y="1266361"/>
                  </a:lnTo>
                  <a:lnTo>
                    <a:pt x="825981" y="1254675"/>
                  </a:lnTo>
                  <a:lnTo>
                    <a:pt x="869250" y="1239928"/>
                  </a:lnTo>
                  <a:lnTo>
                    <a:pt x="911069" y="1222243"/>
                  </a:lnTo>
                  <a:lnTo>
                    <a:pt x="951313" y="1201745"/>
                  </a:lnTo>
                  <a:lnTo>
                    <a:pt x="989859" y="1178557"/>
                  </a:lnTo>
                  <a:lnTo>
                    <a:pt x="1026583" y="1152803"/>
                  </a:lnTo>
                  <a:lnTo>
                    <a:pt x="1061360" y="1124607"/>
                  </a:lnTo>
                  <a:lnTo>
                    <a:pt x="1094068" y="1094093"/>
                  </a:lnTo>
                  <a:lnTo>
                    <a:pt x="1124582" y="1061386"/>
                  </a:lnTo>
                  <a:lnTo>
                    <a:pt x="1152777" y="1026608"/>
                  </a:lnTo>
                  <a:lnTo>
                    <a:pt x="1178531" y="989884"/>
                  </a:lnTo>
                  <a:lnTo>
                    <a:pt x="1201719" y="951339"/>
                  </a:lnTo>
                  <a:lnTo>
                    <a:pt x="1222218" y="911094"/>
                  </a:lnTo>
                  <a:lnTo>
                    <a:pt x="1239902" y="869276"/>
                  </a:lnTo>
                  <a:lnTo>
                    <a:pt x="1254650" y="826007"/>
                  </a:lnTo>
                  <a:lnTo>
                    <a:pt x="1266336" y="781411"/>
                  </a:lnTo>
                  <a:lnTo>
                    <a:pt x="1274836" y="735613"/>
                  </a:lnTo>
                  <a:lnTo>
                    <a:pt x="1280027" y="688736"/>
                  </a:lnTo>
                  <a:lnTo>
                    <a:pt x="1281785" y="640905"/>
                  </a:lnTo>
                  <a:lnTo>
                    <a:pt x="1280027" y="593075"/>
                  </a:lnTo>
                  <a:lnTo>
                    <a:pt x="1274836" y="546200"/>
                  </a:lnTo>
                  <a:lnTo>
                    <a:pt x="1266336" y="500403"/>
                  </a:lnTo>
                  <a:lnTo>
                    <a:pt x="1254650" y="455808"/>
                  </a:lnTo>
                  <a:lnTo>
                    <a:pt x="1239902" y="412539"/>
                  </a:lnTo>
                  <a:lnTo>
                    <a:pt x="1222218" y="370721"/>
                  </a:lnTo>
                  <a:lnTo>
                    <a:pt x="1201719" y="330477"/>
                  </a:lnTo>
                  <a:lnTo>
                    <a:pt x="1178531" y="291931"/>
                  </a:lnTo>
                  <a:lnTo>
                    <a:pt x="1152777" y="255207"/>
                  </a:lnTo>
                  <a:lnTo>
                    <a:pt x="1124582" y="220429"/>
                  </a:lnTo>
                  <a:lnTo>
                    <a:pt x="1094068" y="187721"/>
                  </a:lnTo>
                  <a:lnTo>
                    <a:pt x="1061360" y="157207"/>
                  </a:lnTo>
                  <a:lnTo>
                    <a:pt x="1026583" y="129011"/>
                  </a:lnTo>
                  <a:lnTo>
                    <a:pt x="989859" y="103257"/>
                  </a:lnTo>
                  <a:lnTo>
                    <a:pt x="951313" y="80068"/>
                  </a:lnTo>
                  <a:lnTo>
                    <a:pt x="911069" y="59569"/>
                  </a:lnTo>
                  <a:lnTo>
                    <a:pt x="869250" y="41884"/>
                  </a:lnTo>
                  <a:lnTo>
                    <a:pt x="825981" y="27136"/>
                  </a:lnTo>
                  <a:lnTo>
                    <a:pt x="781386" y="15450"/>
                  </a:lnTo>
                  <a:lnTo>
                    <a:pt x="735588" y="6949"/>
                  </a:lnTo>
                  <a:lnTo>
                    <a:pt x="688711" y="1757"/>
                  </a:lnTo>
                  <a:lnTo>
                    <a:pt x="640880" y="0"/>
                  </a:lnTo>
                  <a:close/>
                </a:path>
              </a:pathLst>
            </a:custGeom>
            <a:solidFill>
              <a:srgbClr val="F5F5F5"/>
            </a:solidFill>
          </p:spPr>
          <p:txBody>
            <a:bodyPr wrap="square" lIns="0" tIns="0" rIns="0" bIns="0" rtlCol="0"/>
            <a:lstStyle/>
            <a:p>
              <a:endParaRPr/>
            </a:p>
          </p:txBody>
        </p:sp>
        <p:sp>
          <p:nvSpPr>
            <p:cNvPr id="13" name="object 13"/>
            <p:cNvSpPr/>
            <p:nvPr/>
          </p:nvSpPr>
          <p:spPr>
            <a:xfrm>
              <a:off x="1563057" y="2933446"/>
              <a:ext cx="565785" cy="565785"/>
            </a:xfrm>
            <a:custGeom>
              <a:avLst/>
              <a:gdLst/>
              <a:ahLst/>
              <a:cxnLst/>
              <a:rect l="l" t="t" r="r" b="b"/>
              <a:pathLst>
                <a:path w="565785" h="565785">
                  <a:moveTo>
                    <a:pt x="282828" y="0"/>
                  </a:moveTo>
                  <a:lnTo>
                    <a:pt x="236953" y="3701"/>
                  </a:lnTo>
                  <a:lnTo>
                    <a:pt x="193435" y="14418"/>
                  </a:lnTo>
                  <a:lnTo>
                    <a:pt x="152854" y="31567"/>
                  </a:lnTo>
                  <a:lnTo>
                    <a:pt x="115795" y="54567"/>
                  </a:lnTo>
                  <a:lnTo>
                    <a:pt x="82840" y="82835"/>
                  </a:lnTo>
                  <a:lnTo>
                    <a:pt x="54570" y="115790"/>
                  </a:lnTo>
                  <a:lnTo>
                    <a:pt x="31569" y="152849"/>
                  </a:lnTo>
                  <a:lnTo>
                    <a:pt x="14419" y="193430"/>
                  </a:lnTo>
                  <a:lnTo>
                    <a:pt x="3701" y="236950"/>
                  </a:lnTo>
                  <a:lnTo>
                    <a:pt x="0" y="282829"/>
                  </a:lnTo>
                  <a:lnTo>
                    <a:pt x="3701" y="328707"/>
                  </a:lnTo>
                  <a:lnTo>
                    <a:pt x="14419" y="372227"/>
                  </a:lnTo>
                  <a:lnTo>
                    <a:pt x="31569" y="412808"/>
                  </a:lnTo>
                  <a:lnTo>
                    <a:pt x="54570" y="449867"/>
                  </a:lnTo>
                  <a:lnTo>
                    <a:pt x="82840" y="482822"/>
                  </a:lnTo>
                  <a:lnTo>
                    <a:pt x="115795" y="511090"/>
                  </a:lnTo>
                  <a:lnTo>
                    <a:pt x="152854" y="534090"/>
                  </a:lnTo>
                  <a:lnTo>
                    <a:pt x="193435" y="551239"/>
                  </a:lnTo>
                  <a:lnTo>
                    <a:pt x="236953" y="561956"/>
                  </a:lnTo>
                  <a:lnTo>
                    <a:pt x="282828" y="565658"/>
                  </a:lnTo>
                  <a:lnTo>
                    <a:pt x="328707" y="561956"/>
                  </a:lnTo>
                  <a:lnTo>
                    <a:pt x="372227" y="551239"/>
                  </a:lnTo>
                  <a:lnTo>
                    <a:pt x="412808" y="534090"/>
                  </a:lnTo>
                  <a:lnTo>
                    <a:pt x="449867" y="511090"/>
                  </a:lnTo>
                  <a:lnTo>
                    <a:pt x="482822" y="482822"/>
                  </a:lnTo>
                  <a:lnTo>
                    <a:pt x="511090" y="449867"/>
                  </a:lnTo>
                  <a:lnTo>
                    <a:pt x="534090" y="412808"/>
                  </a:lnTo>
                  <a:lnTo>
                    <a:pt x="551239" y="372227"/>
                  </a:lnTo>
                  <a:lnTo>
                    <a:pt x="561956" y="328707"/>
                  </a:lnTo>
                  <a:lnTo>
                    <a:pt x="565657" y="282829"/>
                  </a:lnTo>
                  <a:lnTo>
                    <a:pt x="561956" y="236950"/>
                  </a:lnTo>
                  <a:lnTo>
                    <a:pt x="551239" y="193430"/>
                  </a:lnTo>
                  <a:lnTo>
                    <a:pt x="534090" y="152849"/>
                  </a:lnTo>
                  <a:lnTo>
                    <a:pt x="511090" y="115790"/>
                  </a:lnTo>
                  <a:lnTo>
                    <a:pt x="482822" y="82835"/>
                  </a:lnTo>
                  <a:lnTo>
                    <a:pt x="449867" y="54567"/>
                  </a:lnTo>
                  <a:lnTo>
                    <a:pt x="412808" y="31567"/>
                  </a:lnTo>
                  <a:lnTo>
                    <a:pt x="372227" y="14418"/>
                  </a:lnTo>
                  <a:lnTo>
                    <a:pt x="328707" y="3701"/>
                  </a:lnTo>
                  <a:lnTo>
                    <a:pt x="282828" y="0"/>
                  </a:lnTo>
                  <a:close/>
                </a:path>
              </a:pathLst>
            </a:custGeom>
            <a:solidFill>
              <a:srgbClr val="FDC92F"/>
            </a:solidFill>
          </p:spPr>
          <p:txBody>
            <a:bodyPr wrap="square" lIns="0" tIns="0" rIns="0" bIns="0" rtlCol="0"/>
            <a:lstStyle/>
            <a:p>
              <a:endParaRPr/>
            </a:p>
          </p:txBody>
        </p:sp>
      </p:grpSp>
      <p:sp>
        <p:nvSpPr>
          <p:cNvPr id="14" name="object 14"/>
          <p:cNvSpPr/>
          <p:nvPr/>
        </p:nvSpPr>
        <p:spPr>
          <a:xfrm>
            <a:off x="6499207" y="3864845"/>
            <a:ext cx="1307465" cy="1280160"/>
          </a:xfrm>
          <a:custGeom>
            <a:avLst/>
            <a:gdLst/>
            <a:ahLst/>
            <a:cxnLst/>
            <a:rect l="l" t="t" r="r" b="b"/>
            <a:pathLst>
              <a:path w="1307465" h="1280160">
                <a:moveTo>
                  <a:pt x="630491" y="0"/>
                </a:moveTo>
                <a:lnTo>
                  <a:pt x="0" y="0"/>
                </a:lnTo>
                <a:lnTo>
                  <a:pt x="0" y="639775"/>
                </a:lnTo>
                <a:lnTo>
                  <a:pt x="3123" y="697030"/>
                </a:lnTo>
                <a:lnTo>
                  <a:pt x="10037" y="750835"/>
                </a:lnTo>
                <a:lnTo>
                  <a:pt x="18747" y="791630"/>
                </a:lnTo>
                <a:lnTo>
                  <a:pt x="30084" y="831509"/>
                </a:lnTo>
                <a:lnTo>
                  <a:pt x="51715" y="889080"/>
                </a:lnTo>
                <a:lnTo>
                  <a:pt x="69134" y="925993"/>
                </a:lnTo>
                <a:lnTo>
                  <a:pt x="88917" y="961751"/>
                </a:lnTo>
                <a:lnTo>
                  <a:pt x="110985" y="996213"/>
                </a:lnTo>
                <a:lnTo>
                  <a:pt x="134991" y="1028890"/>
                </a:lnTo>
                <a:lnTo>
                  <a:pt x="161043" y="1060035"/>
                </a:lnTo>
                <a:lnTo>
                  <a:pt x="189032" y="1089530"/>
                </a:lnTo>
                <a:lnTo>
                  <a:pt x="218846" y="1117257"/>
                </a:lnTo>
                <a:lnTo>
                  <a:pt x="250488" y="1143163"/>
                </a:lnTo>
                <a:lnTo>
                  <a:pt x="283724" y="1167076"/>
                </a:lnTo>
                <a:lnTo>
                  <a:pt x="318426" y="1188898"/>
                </a:lnTo>
                <a:lnTo>
                  <a:pt x="354469" y="1208532"/>
                </a:lnTo>
                <a:lnTo>
                  <a:pt x="392354" y="1226172"/>
                </a:lnTo>
                <a:lnTo>
                  <a:pt x="431323" y="1241375"/>
                </a:lnTo>
                <a:lnTo>
                  <a:pt x="471216" y="1254085"/>
                </a:lnTo>
                <a:lnTo>
                  <a:pt x="511873" y="1264246"/>
                </a:lnTo>
                <a:lnTo>
                  <a:pt x="582418" y="1274970"/>
                </a:lnTo>
                <a:lnTo>
                  <a:pt x="653630" y="1279550"/>
                </a:lnTo>
                <a:lnTo>
                  <a:pt x="1307249" y="1279550"/>
                </a:lnTo>
                <a:lnTo>
                  <a:pt x="1307249" y="639775"/>
                </a:lnTo>
                <a:lnTo>
                  <a:pt x="1303794" y="575564"/>
                </a:lnTo>
                <a:lnTo>
                  <a:pt x="1297190" y="528650"/>
                </a:lnTo>
                <a:lnTo>
                  <a:pt x="1287241" y="482948"/>
                </a:lnTo>
                <a:lnTo>
                  <a:pt x="1274046" y="438586"/>
                </a:lnTo>
                <a:lnTo>
                  <a:pt x="1251544" y="381429"/>
                </a:lnTo>
                <a:lnTo>
                  <a:pt x="1223723" y="327001"/>
                </a:lnTo>
                <a:lnTo>
                  <a:pt x="1190964" y="275755"/>
                </a:lnTo>
                <a:lnTo>
                  <a:pt x="1153516" y="227861"/>
                </a:lnTo>
                <a:lnTo>
                  <a:pt x="1111759" y="183718"/>
                </a:lnTo>
                <a:lnTo>
                  <a:pt x="1065922" y="143550"/>
                </a:lnTo>
                <a:lnTo>
                  <a:pt x="1016401" y="107721"/>
                </a:lnTo>
                <a:lnTo>
                  <a:pt x="963390" y="76480"/>
                </a:lnTo>
                <a:lnTo>
                  <a:pt x="907322" y="50190"/>
                </a:lnTo>
                <a:lnTo>
                  <a:pt x="848367" y="29094"/>
                </a:lnTo>
                <a:lnTo>
                  <a:pt x="787007" y="13540"/>
                </a:lnTo>
                <a:lnTo>
                  <a:pt x="724615" y="4034"/>
                </a:lnTo>
                <a:lnTo>
                  <a:pt x="661940" y="347"/>
                </a:lnTo>
                <a:lnTo>
                  <a:pt x="630491" y="0"/>
                </a:lnTo>
                <a:close/>
              </a:path>
            </a:pathLst>
          </a:custGeom>
          <a:solidFill>
            <a:srgbClr val="53B058"/>
          </a:solidFill>
        </p:spPr>
        <p:txBody>
          <a:bodyPr wrap="square" lIns="0" tIns="0" rIns="0" bIns="0" rtlCol="0"/>
          <a:lstStyle/>
          <a:p>
            <a:endParaRPr/>
          </a:p>
        </p:txBody>
      </p:sp>
      <p:sp>
        <p:nvSpPr>
          <p:cNvPr id="15" name="object 15"/>
          <p:cNvSpPr/>
          <p:nvPr/>
        </p:nvSpPr>
        <p:spPr>
          <a:xfrm>
            <a:off x="0" y="2588808"/>
            <a:ext cx="1151255" cy="2544445"/>
          </a:xfrm>
          <a:custGeom>
            <a:avLst/>
            <a:gdLst/>
            <a:ahLst/>
            <a:cxnLst/>
            <a:rect l="l" t="t" r="r" b="b"/>
            <a:pathLst>
              <a:path w="1151255" h="2544445">
                <a:moveTo>
                  <a:pt x="0" y="0"/>
                </a:moveTo>
                <a:lnTo>
                  <a:pt x="0" y="448970"/>
                </a:lnTo>
                <a:lnTo>
                  <a:pt x="31825" y="453747"/>
                </a:lnTo>
                <a:lnTo>
                  <a:pt x="76726" y="463228"/>
                </a:lnTo>
                <a:lnTo>
                  <a:pt x="120680" y="475245"/>
                </a:lnTo>
                <a:lnTo>
                  <a:pt x="163612" y="489718"/>
                </a:lnTo>
                <a:lnTo>
                  <a:pt x="205448" y="506570"/>
                </a:lnTo>
                <a:lnTo>
                  <a:pt x="246112" y="525723"/>
                </a:lnTo>
                <a:lnTo>
                  <a:pt x="285528" y="547099"/>
                </a:lnTo>
                <a:lnTo>
                  <a:pt x="323620" y="570620"/>
                </a:lnTo>
                <a:lnTo>
                  <a:pt x="360314" y="596208"/>
                </a:lnTo>
                <a:lnTo>
                  <a:pt x="395533" y="623786"/>
                </a:lnTo>
                <a:lnTo>
                  <a:pt x="429203" y="653275"/>
                </a:lnTo>
                <a:lnTo>
                  <a:pt x="461247" y="684597"/>
                </a:lnTo>
                <a:lnTo>
                  <a:pt x="491591" y="717675"/>
                </a:lnTo>
                <a:lnTo>
                  <a:pt x="520158" y="752431"/>
                </a:lnTo>
                <a:lnTo>
                  <a:pt x="546874" y="788786"/>
                </a:lnTo>
                <a:lnTo>
                  <a:pt x="571663" y="826663"/>
                </a:lnTo>
                <a:lnTo>
                  <a:pt x="594449" y="865985"/>
                </a:lnTo>
                <a:lnTo>
                  <a:pt x="615157" y="906672"/>
                </a:lnTo>
                <a:lnTo>
                  <a:pt x="633711" y="948647"/>
                </a:lnTo>
                <a:lnTo>
                  <a:pt x="650037" y="991832"/>
                </a:lnTo>
                <a:lnTo>
                  <a:pt x="664058" y="1036150"/>
                </a:lnTo>
                <a:lnTo>
                  <a:pt x="675699" y="1081522"/>
                </a:lnTo>
                <a:lnTo>
                  <a:pt x="684884" y="1127871"/>
                </a:lnTo>
                <a:lnTo>
                  <a:pt x="691538" y="1175118"/>
                </a:lnTo>
                <a:lnTo>
                  <a:pt x="695587" y="1223186"/>
                </a:lnTo>
                <a:lnTo>
                  <a:pt x="696953" y="1271996"/>
                </a:lnTo>
                <a:lnTo>
                  <a:pt x="695587" y="1320808"/>
                </a:lnTo>
                <a:lnTo>
                  <a:pt x="691538" y="1368877"/>
                </a:lnTo>
                <a:lnTo>
                  <a:pt x="684884" y="1416125"/>
                </a:lnTo>
                <a:lnTo>
                  <a:pt x="675699" y="1462474"/>
                </a:lnTo>
                <a:lnTo>
                  <a:pt x="664058" y="1507847"/>
                </a:lnTo>
                <a:lnTo>
                  <a:pt x="649993" y="1552281"/>
                </a:lnTo>
                <a:lnTo>
                  <a:pt x="633711" y="1595352"/>
                </a:lnTo>
                <a:lnTo>
                  <a:pt x="615157" y="1637328"/>
                </a:lnTo>
                <a:lnTo>
                  <a:pt x="594449" y="1678016"/>
                </a:lnTo>
                <a:lnTo>
                  <a:pt x="571663" y="1717338"/>
                </a:lnTo>
                <a:lnTo>
                  <a:pt x="546874" y="1755216"/>
                </a:lnTo>
                <a:lnTo>
                  <a:pt x="520158" y="1791571"/>
                </a:lnTo>
                <a:lnTo>
                  <a:pt x="491591" y="1826328"/>
                </a:lnTo>
                <a:lnTo>
                  <a:pt x="461247" y="1859406"/>
                </a:lnTo>
                <a:lnTo>
                  <a:pt x="429203" y="1890729"/>
                </a:lnTo>
                <a:lnTo>
                  <a:pt x="395533" y="1920218"/>
                </a:lnTo>
                <a:lnTo>
                  <a:pt x="360314" y="1947796"/>
                </a:lnTo>
                <a:lnTo>
                  <a:pt x="323620" y="1973384"/>
                </a:lnTo>
                <a:lnTo>
                  <a:pt x="285528" y="1996905"/>
                </a:lnTo>
                <a:lnTo>
                  <a:pt x="246112" y="2018281"/>
                </a:lnTo>
                <a:lnTo>
                  <a:pt x="205448" y="2037434"/>
                </a:lnTo>
                <a:lnTo>
                  <a:pt x="163612" y="2054287"/>
                </a:lnTo>
                <a:lnTo>
                  <a:pt x="120680" y="2068760"/>
                </a:lnTo>
                <a:lnTo>
                  <a:pt x="76726" y="2080776"/>
                </a:lnTo>
                <a:lnTo>
                  <a:pt x="31825" y="2090258"/>
                </a:lnTo>
                <a:lnTo>
                  <a:pt x="0" y="2095034"/>
                </a:lnTo>
                <a:lnTo>
                  <a:pt x="0" y="2543993"/>
                </a:lnTo>
                <a:lnTo>
                  <a:pt x="61342" y="2536605"/>
                </a:lnTo>
                <a:lnTo>
                  <a:pt x="107305" y="2528937"/>
                </a:lnTo>
                <a:lnTo>
                  <a:pt x="152700" y="2519649"/>
                </a:lnTo>
                <a:lnTo>
                  <a:pt x="197495" y="2508773"/>
                </a:lnTo>
                <a:lnTo>
                  <a:pt x="241659" y="2496339"/>
                </a:lnTo>
                <a:lnTo>
                  <a:pt x="285162" y="2482378"/>
                </a:lnTo>
                <a:lnTo>
                  <a:pt x="327972" y="2466922"/>
                </a:lnTo>
                <a:lnTo>
                  <a:pt x="370059" y="2450000"/>
                </a:lnTo>
                <a:lnTo>
                  <a:pt x="411392" y="2431645"/>
                </a:lnTo>
                <a:lnTo>
                  <a:pt x="451940" y="2411886"/>
                </a:lnTo>
                <a:lnTo>
                  <a:pt x="491672" y="2390756"/>
                </a:lnTo>
                <a:lnTo>
                  <a:pt x="530556" y="2368284"/>
                </a:lnTo>
                <a:lnTo>
                  <a:pt x="568563" y="2344501"/>
                </a:lnTo>
                <a:lnTo>
                  <a:pt x="605662" y="2319439"/>
                </a:lnTo>
                <a:lnTo>
                  <a:pt x="641820" y="2293128"/>
                </a:lnTo>
                <a:lnTo>
                  <a:pt x="677008" y="2265600"/>
                </a:lnTo>
                <a:lnTo>
                  <a:pt x="711195" y="2236884"/>
                </a:lnTo>
                <a:lnTo>
                  <a:pt x="744349" y="2207013"/>
                </a:lnTo>
                <a:lnTo>
                  <a:pt x="776440" y="2176017"/>
                </a:lnTo>
                <a:lnTo>
                  <a:pt x="807437" y="2143926"/>
                </a:lnTo>
                <a:lnTo>
                  <a:pt x="837309" y="2110773"/>
                </a:lnTo>
                <a:lnTo>
                  <a:pt x="866025" y="2076587"/>
                </a:lnTo>
                <a:lnTo>
                  <a:pt x="893554" y="2041399"/>
                </a:lnTo>
                <a:lnTo>
                  <a:pt x="919866" y="2005241"/>
                </a:lnTo>
                <a:lnTo>
                  <a:pt x="944929" y="1968143"/>
                </a:lnTo>
                <a:lnTo>
                  <a:pt x="968712" y="1930137"/>
                </a:lnTo>
                <a:lnTo>
                  <a:pt x="991185" y="1891252"/>
                </a:lnTo>
                <a:lnTo>
                  <a:pt x="1012316" y="1851521"/>
                </a:lnTo>
                <a:lnTo>
                  <a:pt x="1032075" y="1810973"/>
                </a:lnTo>
                <a:lnTo>
                  <a:pt x="1050431" y="1769641"/>
                </a:lnTo>
                <a:lnTo>
                  <a:pt x="1067353" y="1727554"/>
                </a:lnTo>
                <a:lnTo>
                  <a:pt x="1082810" y="1684743"/>
                </a:lnTo>
                <a:lnTo>
                  <a:pt x="1096771" y="1641241"/>
                </a:lnTo>
                <a:lnTo>
                  <a:pt x="1109206" y="1597076"/>
                </a:lnTo>
                <a:lnTo>
                  <a:pt x="1120106" y="1552166"/>
                </a:lnTo>
                <a:lnTo>
                  <a:pt x="1129371" y="1506886"/>
                </a:lnTo>
                <a:lnTo>
                  <a:pt x="1137039" y="1460922"/>
                </a:lnTo>
                <a:lnTo>
                  <a:pt x="1143058" y="1414420"/>
                </a:lnTo>
                <a:lnTo>
                  <a:pt x="1147395" y="1367412"/>
                </a:lnTo>
                <a:lnTo>
                  <a:pt x="1150020" y="1319926"/>
                </a:lnTo>
                <a:lnTo>
                  <a:pt x="1150901" y="1271996"/>
                </a:lnTo>
                <a:lnTo>
                  <a:pt x="1150020" y="1224066"/>
                </a:lnTo>
                <a:lnTo>
                  <a:pt x="1147395" y="1176582"/>
                </a:lnTo>
                <a:lnTo>
                  <a:pt x="1143058" y="1129574"/>
                </a:lnTo>
                <a:lnTo>
                  <a:pt x="1137039" y="1083072"/>
                </a:lnTo>
                <a:lnTo>
                  <a:pt x="1129371" y="1037109"/>
                </a:lnTo>
                <a:lnTo>
                  <a:pt x="1120082" y="991715"/>
                </a:lnTo>
                <a:lnTo>
                  <a:pt x="1109206" y="946920"/>
                </a:lnTo>
                <a:lnTo>
                  <a:pt x="1096771" y="902756"/>
                </a:lnTo>
                <a:lnTo>
                  <a:pt x="1082810" y="859253"/>
                </a:lnTo>
                <a:lnTo>
                  <a:pt x="1067353" y="816443"/>
                </a:lnTo>
                <a:lnTo>
                  <a:pt x="1050431" y="774357"/>
                </a:lnTo>
                <a:lnTo>
                  <a:pt x="1032075" y="733024"/>
                </a:lnTo>
                <a:lnTo>
                  <a:pt x="1012316" y="692477"/>
                </a:lnTo>
                <a:lnTo>
                  <a:pt x="991185" y="652745"/>
                </a:lnTo>
                <a:lnTo>
                  <a:pt x="968712" y="613861"/>
                </a:lnTo>
                <a:lnTo>
                  <a:pt x="944929" y="575854"/>
                </a:lnTo>
                <a:lnTo>
                  <a:pt x="919866" y="538756"/>
                </a:lnTo>
                <a:lnTo>
                  <a:pt x="893554" y="502598"/>
                </a:lnTo>
                <a:lnTo>
                  <a:pt x="866025" y="467411"/>
                </a:lnTo>
                <a:lnTo>
                  <a:pt x="837309" y="433224"/>
                </a:lnTo>
                <a:lnTo>
                  <a:pt x="807437" y="400070"/>
                </a:lnTo>
                <a:lnTo>
                  <a:pt x="776440" y="367980"/>
                </a:lnTo>
                <a:lnTo>
                  <a:pt x="744349" y="336983"/>
                </a:lnTo>
                <a:lnTo>
                  <a:pt x="711195" y="307112"/>
                </a:lnTo>
                <a:lnTo>
                  <a:pt x="677008" y="278396"/>
                </a:lnTo>
                <a:lnTo>
                  <a:pt x="641820" y="250867"/>
                </a:lnTo>
                <a:lnTo>
                  <a:pt x="605662" y="224556"/>
                </a:lnTo>
                <a:lnTo>
                  <a:pt x="568563" y="199494"/>
                </a:lnTo>
                <a:lnTo>
                  <a:pt x="530556" y="175711"/>
                </a:lnTo>
                <a:lnTo>
                  <a:pt x="491672" y="153239"/>
                </a:lnTo>
                <a:lnTo>
                  <a:pt x="451940" y="132108"/>
                </a:lnTo>
                <a:lnTo>
                  <a:pt x="411392" y="112349"/>
                </a:lnTo>
                <a:lnTo>
                  <a:pt x="370059" y="93993"/>
                </a:lnTo>
                <a:lnTo>
                  <a:pt x="327972" y="77072"/>
                </a:lnTo>
                <a:lnTo>
                  <a:pt x="285162" y="61615"/>
                </a:lnTo>
                <a:lnTo>
                  <a:pt x="241659" y="47654"/>
                </a:lnTo>
                <a:lnTo>
                  <a:pt x="197495" y="35220"/>
                </a:lnTo>
                <a:lnTo>
                  <a:pt x="152700" y="24343"/>
                </a:lnTo>
                <a:lnTo>
                  <a:pt x="107305" y="15055"/>
                </a:lnTo>
                <a:lnTo>
                  <a:pt x="61342" y="7387"/>
                </a:lnTo>
                <a:lnTo>
                  <a:pt x="14840" y="1369"/>
                </a:lnTo>
                <a:lnTo>
                  <a:pt x="0" y="0"/>
                </a:lnTo>
                <a:close/>
              </a:path>
            </a:pathLst>
          </a:custGeom>
          <a:solidFill>
            <a:srgbClr val="E53812"/>
          </a:solidFill>
        </p:spPr>
        <p:txBody>
          <a:bodyPr wrap="square" lIns="0" tIns="0" rIns="0" bIns="0" rtlCol="0"/>
          <a:lstStyle/>
          <a:p>
            <a:endParaRPr/>
          </a:p>
        </p:txBody>
      </p:sp>
      <p:grpSp>
        <p:nvGrpSpPr>
          <p:cNvPr id="16" name="object 16"/>
          <p:cNvGrpSpPr/>
          <p:nvPr/>
        </p:nvGrpSpPr>
        <p:grpSpPr>
          <a:xfrm>
            <a:off x="5173080" y="2571691"/>
            <a:ext cx="2625090" cy="2572385"/>
            <a:chOff x="5173080" y="2571691"/>
            <a:chExt cx="2625090" cy="2572385"/>
          </a:xfrm>
        </p:grpSpPr>
        <p:sp>
          <p:nvSpPr>
            <p:cNvPr id="17" name="object 17"/>
            <p:cNvSpPr/>
            <p:nvPr/>
          </p:nvSpPr>
          <p:spPr>
            <a:xfrm>
              <a:off x="6507502" y="2571691"/>
              <a:ext cx="1290955" cy="1290955"/>
            </a:xfrm>
            <a:custGeom>
              <a:avLst/>
              <a:gdLst/>
              <a:ahLst/>
              <a:cxnLst/>
              <a:rect l="l" t="t" r="r" b="b"/>
              <a:pathLst>
                <a:path w="1290954" h="1290954">
                  <a:moveTo>
                    <a:pt x="645325" y="0"/>
                  </a:moveTo>
                  <a:lnTo>
                    <a:pt x="597164" y="1770"/>
                  </a:lnTo>
                  <a:lnTo>
                    <a:pt x="549964" y="6997"/>
                  </a:lnTo>
                  <a:lnTo>
                    <a:pt x="503850" y="15556"/>
                  </a:lnTo>
                  <a:lnTo>
                    <a:pt x="458947" y="27322"/>
                  </a:lnTo>
                  <a:lnTo>
                    <a:pt x="415380" y="42171"/>
                  </a:lnTo>
                  <a:lnTo>
                    <a:pt x="373273" y="59978"/>
                  </a:lnTo>
                  <a:lnTo>
                    <a:pt x="332751" y="80618"/>
                  </a:lnTo>
                  <a:lnTo>
                    <a:pt x="293940" y="103967"/>
                  </a:lnTo>
                  <a:lnTo>
                    <a:pt x="256963" y="129899"/>
                  </a:lnTo>
                  <a:lnTo>
                    <a:pt x="221945" y="158289"/>
                  </a:lnTo>
                  <a:lnTo>
                    <a:pt x="189012" y="189014"/>
                  </a:lnTo>
                  <a:lnTo>
                    <a:pt x="158288" y="221947"/>
                  </a:lnTo>
                  <a:lnTo>
                    <a:pt x="129898" y="256965"/>
                  </a:lnTo>
                  <a:lnTo>
                    <a:pt x="103966" y="293943"/>
                  </a:lnTo>
                  <a:lnTo>
                    <a:pt x="80618" y="332755"/>
                  </a:lnTo>
                  <a:lnTo>
                    <a:pt x="59978" y="373278"/>
                  </a:lnTo>
                  <a:lnTo>
                    <a:pt x="42171" y="415386"/>
                  </a:lnTo>
                  <a:lnTo>
                    <a:pt x="27322" y="458954"/>
                  </a:lnTo>
                  <a:lnTo>
                    <a:pt x="15556" y="503858"/>
                  </a:lnTo>
                  <a:lnTo>
                    <a:pt x="6997" y="549973"/>
                  </a:lnTo>
                  <a:lnTo>
                    <a:pt x="1770" y="597175"/>
                  </a:lnTo>
                  <a:lnTo>
                    <a:pt x="0" y="645337"/>
                  </a:lnTo>
                  <a:lnTo>
                    <a:pt x="1770" y="693500"/>
                  </a:lnTo>
                  <a:lnTo>
                    <a:pt x="6997" y="740701"/>
                  </a:lnTo>
                  <a:lnTo>
                    <a:pt x="15556" y="786816"/>
                  </a:lnTo>
                  <a:lnTo>
                    <a:pt x="27322" y="831720"/>
                  </a:lnTo>
                  <a:lnTo>
                    <a:pt x="42171" y="875289"/>
                  </a:lnTo>
                  <a:lnTo>
                    <a:pt x="59978" y="917397"/>
                  </a:lnTo>
                  <a:lnTo>
                    <a:pt x="80618" y="957919"/>
                  </a:lnTo>
                  <a:lnTo>
                    <a:pt x="103966" y="996732"/>
                  </a:lnTo>
                  <a:lnTo>
                    <a:pt x="129898" y="1033709"/>
                  </a:lnTo>
                  <a:lnTo>
                    <a:pt x="158288" y="1068727"/>
                  </a:lnTo>
                  <a:lnTo>
                    <a:pt x="189012" y="1101661"/>
                  </a:lnTo>
                  <a:lnTo>
                    <a:pt x="221945" y="1132385"/>
                  </a:lnTo>
                  <a:lnTo>
                    <a:pt x="256963" y="1160776"/>
                  </a:lnTo>
                  <a:lnTo>
                    <a:pt x="293940" y="1186708"/>
                  </a:lnTo>
                  <a:lnTo>
                    <a:pt x="332751" y="1210056"/>
                  </a:lnTo>
                  <a:lnTo>
                    <a:pt x="373273" y="1230696"/>
                  </a:lnTo>
                  <a:lnTo>
                    <a:pt x="415380" y="1248503"/>
                  </a:lnTo>
                  <a:lnTo>
                    <a:pt x="458947" y="1263352"/>
                  </a:lnTo>
                  <a:lnTo>
                    <a:pt x="503850" y="1275119"/>
                  </a:lnTo>
                  <a:lnTo>
                    <a:pt x="549964" y="1283678"/>
                  </a:lnTo>
                  <a:lnTo>
                    <a:pt x="597164" y="1288905"/>
                  </a:lnTo>
                  <a:lnTo>
                    <a:pt x="645325" y="1290675"/>
                  </a:lnTo>
                  <a:lnTo>
                    <a:pt x="693487" y="1288905"/>
                  </a:lnTo>
                  <a:lnTo>
                    <a:pt x="740688" y="1283678"/>
                  </a:lnTo>
                  <a:lnTo>
                    <a:pt x="786804" y="1275119"/>
                  </a:lnTo>
                  <a:lnTo>
                    <a:pt x="831708" y="1263352"/>
                  </a:lnTo>
                  <a:lnTo>
                    <a:pt x="875276" y="1248503"/>
                  </a:lnTo>
                  <a:lnTo>
                    <a:pt x="917384" y="1230696"/>
                  </a:lnTo>
                  <a:lnTo>
                    <a:pt x="957906" y="1210056"/>
                  </a:lnTo>
                  <a:lnTo>
                    <a:pt x="996719" y="1186708"/>
                  </a:lnTo>
                  <a:lnTo>
                    <a:pt x="1033697" y="1160776"/>
                  </a:lnTo>
                  <a:lnTo>
                    <a:pt x="1068715" y="1132385"/>
                  </a:lnTo>
                  <a:lnTo>
                    <a:pt x="1101648" y="1101661"/>
                  </a:lnTo>
                  <a:lnTo>
                    <a:pt x="1132373" y="1068727"/>
                  </a:lnTo>
                  <a:lnTo>
                    <a:pt x="1160763" y="1033709"/>
                  </a:lnTo>
                  <a:lnTo>
                    <a:pt x="1186695" y="996732"/>
                  </a:lnTo>
                  <a:lnTo>
                    <a:pt x="1210043" y="957919"/>
                  </a:lnTo>
                  <a:lnTo>
                    <a:pt x="1230683" y="917397"/>
                  </a:lnTo>
                  <a:lnTo>
                    <a:pt x="1248490" y="875289"/>
                  </a:lnTo>
                  <a:lnTo>
                    <a:pt x="1263340" y="831720"/>
                  </a:lnTo>
                  <a:lnTo>
                    <a:pt x="1275106" y="786816"/>
                  </a:lnTo>
                  <a:lnTo>
                    <a:pt x="1283665" y="740701"/>
                  </a:lnTo>
                  <a:lnTo>
                    <a:pt x="1288892" y="693500"/>
                  </a:lnTo>
                  <a:lnTo>
                    <a:pt x="1290662" y="645337"/>
                  </a:lnTo>
                  <a:lnTo>
                    <a:pt x="1288892" y="597175"/>
                  </a:lnTo>
                  <a:lnTo>
                    <a:pt x="1283665" y="549973"/>
                  </a:lnTo>
                  <a:lnTo>
                    <a:pt x="1275106" y="503858"/>
                  </a:lnTo>
                  <a:lnTo>
                    <a:pt x="1263340" y="458954"/>
                  </a:lnTo>
                  <a:lnTo>
                    <a:pt x="1248490" y="415386"/>
                  </a:lnTo>
                  <a:lnTo>
                    <a:pt x="1230683" y="373278"/>
                  </a:lnTo>
                  <a:lnTo>
                    <a:pt x="1210043" y="332755"/>
                  </a:lnTo>
                  <a:lnTo>
                    <a:pt x="1186695" y="293943"/>
                  </a:lnTo>
                  <a:lnTo>
                    <a:pt x="1160763" y="256965"/>
                  </a:lnTo>
                  <a:lnTo>
                    <a:pt x="1132373" y="221947"/>
                  </a:lnTo>
                  <a:lnTo>
                    <a:pt x="1101648" y="189014"/>
                  </a:lnTo>
                  <a:lnTo>
                    <a:pt x="1068715" y="158289"/>
                  </a:lnTo>
                  <a:lnTo>
                    <a:pt x="1033697" y="129899"/>
                  </a:lnTo>
                  <a:lnTo>
                    <a:pt x="996719" y="103967"/>
                  </a:lnTo>
                  <a:lnTo>
                    <a:pt x="957906" y="80618"/>
                  </a:lnTo>
                  <a:lnTo>
                    <a:pt x="917384" y="59978"/>
                  </a:lnTo>
                  <a:lnTo>
                    <a:pt x="875276" y="42171"/>
                  </a:lnTo>
                  <a:lnTo>
                    <a:pt x="831708" y="27322"/>
                  </a:lnTo>
                  <a:lnTo>
                    <a:pt x="786804" y="15556"/>
                  </a:lnTo>
                  <a:lnTo>
                    <a:pt x="740688" y="6997"/>
                  </a:lnTo>
                  <a:lnTo>
                    <a:pt x="693487" y="1770"/>
                  </a:lnTo>
                  <a:lnTo>
                    <a:pt x="645325" y="0"/>
                  </a:lnTo>
                  <a:close/>
                </a:path>
              </a:pathLst>
            </a:custGeom>
            <a:solidFill>
              <a:srgbClr val="EB6739"/>
            </a:solidFill>
          </p:spPr>
          <p:txBody>
            <a:bodyPr wrap="square" lIns="0" tIns="0" rIns="0" bIns="0" rtlCol="0"/>
            <a:lstStyle/>
            <a:p>
              <a:endParaRPr/>
            </a:p>
          </p:txBody>
        </p:sp>
        <p:pic>
          <p:nvPicPr>
            <p:cNvPr id="18" name="object 18"/>
            <p:cNvPicPr/>
            <p:nvPr/>
          </p:nvPicPr>
          <p:blipFill>
            <a:blip r:embed="rId4" cstate="print"/>
            <a:stretch>
              <a:fillRect/>
            </a:stretch>
          </p:blipFill>
          <p:spPr>
            <a:xfrm>
              <a:off x="7581518" y="2940955"/>
              <a:ext cx="70345" cy="70358"/>
            </a:xfrm>
            <a:prstGeom prst="rect">
              <a:avLst/>
            </a:prstGeom>
          </p:spPr>
        </p:pic>
        <p:sp>
          <p:nvSpPr>
            <p:cNvPr id="19" name="object 19"/>
            <p:cNvSpPr/>
            <p:nvPr/>
          </p:nvSpPr>
          <p:spPr>
            <a:xfrm>
              <a:off x="5173080" y="3857279"/>
              <a:ext cx="1326515" cy="1287145"/>
            </a:xfrm>
            <a:custGeom>
              <a:avLst/>
              <a:gdLst/>
              <a:ahLst/>
              <a:cxnLst/>
              <a:rect l="l" t="t" r="r" b="b"/>
              <a:pathLst>
                <a:path w="1326514" h="1287145">
                  <a:moveTo>
                    <a:pt x="0" y="0"/>
                  </a:moveTo>
                  <a:lnTo>
                    <a:pt x="0" y="1286573"/>
                  </a:lnTo>
                  <a:lnTo>
                    <a:pt x="1326134" y="1286573"/>
                  </a:lnTo>
                  <a:lnTo>
                    <a:pt x="0" y="0"/>
                  </a:lnTo>
                  <a:close/>
                </a:path>
              </a:pathLst>
            </a:custGeom>
            <a:solidFill>
              <a:srgbClr val="EC6A6D"/>
            </a:solidFill>
          </p:spPr>
          <p:txBody>
            <a:bodyPr wrap="square" lIns="0" tIns="0" rIns="0" bIns="0" rtlCol="0"/>
            <a:lstStyle/>
            <a:p>
              <a:endParaRPr/>
            </a:p>
          </p:txBody>
        </p:sp>
      </p:grpSp>
      <p:sp>
        <p:nvSpPr>
          <p:cNvPr id="20" name="object 20"/>
          <p:cNvSpPr/>
          <p:nvPr/>
        </p:nvSpPr>
        <p:spPr>
          <a:xfrm>
            <a:off x="1191908" y="3859886"/>
            <a:ext cx="1324610" cy="1284605"/>
          </a:xfrm>
          <a:custGeom>
            <a:avLst/>
            <a:gdLst/>
            <a:ahLst/>
            <a:cxnLst/>
            <a:rect l="l" t="t" r="r" b="b"/>
            <a:pathLst>
              <a:path w="1324610" h="1284604">
                <a:moveTo>
                  <a:pt x="0" y="0"/>
                </a:moveTo>
                <a:lnTo>
                  <a:pt x="0" y="1284503"/>
                </a:lnTo>
                <a:lnTo>
                  <a:pt x="1323987" y="1284503"/>
                </a:lnTo>
                <a:lnTo>
                  <a:pt x="0" y="0"/>
                </a:lnTo>
                <a:close/>
              </a:path>
            </a:pathLst>
          </a:custGeom>
          <a:solidFill>
            <a:srgbClr val="34713B"/>
          </a:solidFill>
        </p:spPr>
        <p:txBody>
          <a:bodyPr wrap="square" lIns="0" tIns="0" rIns="0" bIns="0" rtlCol="0"/>
          <a:lstStyle/>
          <a:p>
            <a:endParaRPr/>
          </a:p>
        </p:txBody>
      </p:sp>
      <p:grpSp>
        <p:nvGrpSpPr>
          <p:cNvPr id="21" name="object 21"/>
          <p:cNvGrpSpPr/>
          <p:nvPr/>
        </p:nvGrpSpPr>
        <p:grpSpPr>
          <a:xfrm>
            <a:off x="2516352" y="2573746"/>
            <a:ext cx="2655570" cy="1291590"/>
            <a:chOff x="2516352" y="2573746"/>
            <a:chExt cx="2655570" cy="1291590"/>
          </a:xfrm>
        </p:grpSpPr>
        <p:sp>
          <p:nvSpPr>
            <p:cNvPr id="22" name="object 22"/>
            <p:cNvSpPr/>
            <p:nvPr/>
          </p:nvSpPr>
          <p:spPr>
            <a:xfrm>
              <a:off x="3845699" y="2573746"/>
              <a:ext cx="1326515" cy="1287145"/>
            </a:xfrm>
            <a:custGeom>
              <a:avLst/>
              <a:gdLst/>
              <a:ahLst/>
              <a:cxnLst/>
              <a:rect l="l" t="t" r="r" b="b"/>
              <a:pathLst>
                <a:path w="1326514" h="1287145">
                  <a:moveTo>
                    <a:pt x="1326121" y="0"/>
                  </a:moveTo>
                  <a:lnTo>
                    <a:pt x="0" y="1286573"/>
                  </a:lnTo>
                  <a:lnTo>
                    <a:pt x="1326121" y="1286573"/>
                  </a:lnTo>
                  <a:lnTo>
                    <a:pt x="1326121" y="0"/>
                  </a:lnTo>
                  <a:close/>
                </a:path>
              </a:pathLst>
            </a:custGeom>
            <a:solidFill>
              <a:srgbClr val="226E9D"/>
            </a:solidFill>
          </p:spPr>
          <p:txBody>
            <a:bodyPr wrap="square" lIns="0" tIns="0" rIns="0" bIns="0" rtlCol="0"/>
            <a:lstStyle/>
            <a:p>
              <a:endParaRPr/>
            </a:p>
          </p:txBody>
        </p:sp>
        <p:sp>
          <p:nvSpPr>
            <p:cNvPr id="23" name="object 23"/>
            <p:cNvSpPr/>
            <p:nvPr/>
          </p:nvSpPr>
          <p:spPr>
            <a:xfrm>
              <a:off x="2516352" y="2585275"/>
              <a:ext cx="1327785" cy="1280160"/>
            </a:xfrm>
            <a:custGeom>
              <a:avLst/>
              <a:gdLst/>
              <a:ahLst/>
              <a:cxnLst/>
              <a:rect l="l" t="t" r="r" b="b"/>
              <a:pathLst>
                <a:path w="1327785" h="1280160">
                  <a:moveTo>
                    <a:pt x="1327480" y="0"/>
                  </a:moveTo>
                  <a:lnTo>
                    <a:pt x="687222" y="0"/>
                  </a:lnTo>
                  <a:lnTo>
                    <a:pt x="655287" y="350"/>
                  </a:lnTo>
                  <a:lnTo>
                    <a:pt x="591640" y="4050"/>
                  </a:lnTo>
                  <a:lnTo>
                    <a:pt x="528283" y="13558"/>
                  </a:lnTo>
                  <a:lnTo>
                    <a:pt x="465983" y="29107"/>
                  </a:lnTo>
                  <a:lnTo>
                    <a:pt x="406109" y="50208"/>
                  </a:lnTo>
                  <a:lnTo>
                    <a:pt x="349177" y="76505"/>
                  </a:lnTo>
                  <a:lnTo>
                    <a:pt x="295351" y="107751"/>
                  </a:lnTo>
                  <a:lnTo>
                    <a:pt x="245053" y="143570"/>
                  </a:lnTo>
                  <a:lnTo>
                    <a:pt x="198509" y="183731"/>
                  </a:lnTo>
                  <a:lnTo>
                    <a:pt x="156105" y="227873"/>
                  </a:lnTo>
                  <a:lnTo>
                    <a:pt x="118076" y="275769"/>
                  </a:lnTo>
                  <a:lnTo>
                    <a:pt x="84813" y="327019"/>
                  </a:lnTo>
                  <a:lnTo>
                    <a:pt x="56558" y="381441"/>
                  </a:lnTo>
                  <a:lnTo>
                    <a:pt x="33706" y="438598"/>
                  </a:lnTo>
                  <a:lnTo>
                    <a:pt x="20306" y="482960"/>
                  </a:lnTo>
                  <a:lnTo>
                    <a:pt x="10198" y="528662"/>
                  </a:lnTo>
                  <a:lnTo>
                    <a:pt x="3517" y="575576"/>
                  </a:lnTo>
                  <a:lnTo>
                    <a:pt x="0" y="639787"/>
                  </a:lnTo>
                  <a:lnTo>
                    <a:pt x="0" y="1279563"/>
                  </a:lnTo>
                  <a:lnTo>
                    <a:pt x="663740" y="1279563"/>
                  </a:lnTo>
                  <a:lnTo>
                    <a:pt x="700004" y="1277770"/>
                  </a:lnTo>
                  <a:lnTo>
                    <a:pt x="771917" y="1270665"/>
                  </a:lnTo>
                  <a:lnTo>
                    <a:pt x="848959" y="1254103"/>
                  </a:lnTo>
                  <a:lnTo>
                    <a:pt x="889468" y="1241390"/>
                  </a:lnTo>
                  <a:lnTo>
                    <a:pt x="929041" y="1226185"/>
                  </a:lnTo>
                  <a:lnTo>
                    <a:pt x="967511" y="1208544"/>
                  </a:lnTo>
                  <a:lnTo>
                    <a:pt x="1004115" y="1188914"/>
                  </a:lnTo>
                  <a:lnTo>
                    <a:pt x="1039355" y="1167098"/>
                  </a:lnTo>
                  <a:lnTo>
                    <a:pt x="1073099" y="1143186"/>
                  </a:lnTo>
                  <a:lnTo>
                    <a:pt x="1105217" y="1117269"/>
                  </a:lnTo>
                  <a:lnTo>
                    <a:pt x="1135506" y="1089542"/>
                  </a:lnTo>
                  <a:lnTo>
                    <a:pt x="1163932" y="1060046"/>
                  </a:lnTo>
                  <a:lnTo>
                    <a:pt x="1190392" y="1028898"/>
                  </a:lnTo>
                  <a:lnTo>
                    <a:pt x="1214780" y="996213"/>
                  </a:lnTo>
                  <a:lnTo>
                    <a:pt x="1237178" y="961759"/>
                  </a:lnTo>
                  <a:lnTo>
                    <a:pt x="1257263" y="926004"/>
                  </a:lnTo>
                  <a:lnTo>
                    <a:pt x="1274950" y="889092"/>
                  </a:lnTo>
                  <a:lnTo>
                    <a:pt x="1290154" y="851166"/>
                  </a:lnTo>
                  <a:lnTo>
                    <a:pt x="1303013" y="811674"/>
                  </a:lnTo>
                  <a:lnTo>
                    <a:pt x="1313167" y="771448"/>
                  </a:lnTo>
                  <a:lnTo>
                    <a:pt x="1320685" y="730123"/>
                  </a:lnTo>
                  <a:lnTo>
                    <a:pt x="1326934" y="653338"/>
                  </a:lnTo>
                  <a:lnTo>
                    <a:pt x="1327480" y="639787"/>
                  </a:lnTo>
                  <a:lnTo>
                    <a:pt x="1327480" y="0"/>
                  </a:lnTo>
                  <a:close/>
                </a:path>
              </a:pathLst>
            </a:custGeom>
            <a:solidFill>
              <a:srgbClr val="DB7850"/>
            </a:solidFill>
          </p:spPr>
          <p:txBody>
            <a:bodyPr wrap="square" lIns="0" tIns="0" rIns="0" bIns="0" rtlCol="0"/>
            <a:lstStyle/>
            <a:p>
              <a:endParaRPr/>
            </a:p>
          </p:txBody>
        </p:sp>
      </p:grpSp>
      <p:grpSp>
        <p:nvGrpSpPr>
          <p:cNvPr id="24" name="object 24"/>
          <p:cNvGrpSpPr/>
          <p:nvPr/>
        </p:nvGrpSpPr>
        <p:grpSpPr>
          <a:xfrm>
            <a:off x="7805466" y="2571690"/>
            <a:ext cx="1338580" cy="2573020"/>
            <a:chOff x="7805466" y="2571690"/>
            <a:chExt cx="1338580" cy="2573020"/>
          </a:xfrm>
        </p:grpSpPr>
        <p:sp>
          <p:nvSpPr>
            <p:cNvPr id="25" name="object 25"/>
            <p:cNvSpPr/>
            <p:nvPr/>
          </p:nvSpPr>
          <p:spPr>
            <a:xfrm>
              <a:off x="7805467" y="3892935"/>
              <a:ext cx="1338580" cy="1251585"/>
            </a:xfrm>
            <a:custGeom>
              <a:avLst/>
              <a:gdLst/>
              <a:ahLst/>
              <a:cxnLst/>
              <a:rect l="l" t="t" r="r" b="b"/>
              <a:pathLst>
                <a:path w="1338579" h="1251585">
                  <a:moveTo>
                    <a:pt x="1338532" y="0"/>
                  </a:moveTo>
                  <a:lnTo>
                    <a:pt x="1296234" y="8995"/>
                  </a:lnTo>
                  <a:lnTo>
                    <a:pt x="1249095" y="20394"/>
                  </a:lnTo>
                  <a:lnTo>
                    <a:pt x="1202468" y="33044"/>
                  </a:lnTo>
                  <a:lnTo>
                    <a:pt x="1156372" y="46924"/>
                  </a:lnTo>
                  <a:lnTo>
                    <a:pt x="1110825" y="62017"/>
                  </a:lnTo>
                  <a:lnTo>
                    <a:pt x="1065848" y="78303"/>
                  </a:lnTo>
                  <a:lnTo>
                    <a:pt x="1021460" y="95763"/>
                  </a:lnTo>
                  <a:lnTo>
                    <a:pt x="977679" y="114378"/>
                  </a:lnTo>
                  <a:lnTo>
                    <a:pt x="934525" y="134128"/>
                  </a:lnTo>
                  <a:lnTo>
                    <a:pt x="892018" y="154995"/>
                  </a:lnTo>
                  <a:lnTo>
                    <a:pt x="850176" y="176960"/>
                  </a:lnTo>
                  <a:lnTo>
                    <a:pt x="809019" y="200003"/>
                  </a:lnTo>
                  <a:lnTo>
                    <a:pt x="768567" y="224105"/>
                  </a:lnTo>
                  <a:lnTo>
                    <a:pt x="728837" y="249248"/>
                  </a:lnTo>
                  <a:lnTo>
                    <a:pt x="689851" y="275411"/>
                  </a:lnTo>
                  <a:lnTo>
                    <a:pt x="651626" y="302577"/>
                  </a:lnTo>
                  <a:lnTo>
                    <a:pt x="614182" y="330725"/>
                  </a:lnTo>
                  <a:lnTo>
                    <a:pt x="577539" y="359838"/>
                  </a:lnTo>
                  <a:lnTo>
                    <a:pt x="541716" y="389895"/>
                  </a:lnTo>
                  <a:lnTo>
                    <a:pt x="506732" y="420877"/>
                  </a:lnTo>
                  <a:lnTo>
                    <a:pt x="472606" y="452766"/>
                  </a:lnTo>
                  <a:lnTo>
                    <a:pt x="439357" y="485542"/>
                  </a:lnTo>
                  <a:lnTo>
                    <a:pt x="407006" y="519187"/>
                  </a:lnTo>
                  <a:lnTo>
                    <a:pt x="375570" y="553680"/>
                  </a:lnTo>
                  <a:lnTo>
                    <a:pt x="345070" y="589004"/>
                  </a:lnTo>
                  <a:lnTo>
                    <a:pt x="315524" y="625138"/>
                  </a:lnTo>
                  <a:lnTo>
                    <a:pt x="286953" y="662064"/>
                  </a:lnTo>
                  <a:lnTo>
                    <a:pt x="259374" y="699763"/>
                  </a:lnTo>
                  <a:lnTo>
                    <a:pt x="232808" y="738215"/>
                  </a:lnTo>
                  <a:lnTo>
                    <a:pt x="207274" y="777402"/>
                  </a:lnTo>
                  <a:lnTo>
                    <a:pt x="182790" y="817305"/>
                  </a:lnTo>
                  <a:lnTo>
                    <a:pt x="159377" y="857903"/>
                  </a:lnTo>
                  <a:lnTo>
                    <a:pt x="137054" y="899179"/>
                  </a:lnTo>
                  <a:lnTo>
                    <a:pt x="115839" y="941112"/>
                  </a:lnTo>
                  <a:lnTo>
                    <a:pt x="95752" y="983685"/>
                  </a:lnTo>
                  <a:lnTo>
                    <a:pt x="76813" y="1026877"/>
                  </a:lnTo>
                  <a:lnTo>
                    <a:pt x="59040" y="1070670"/>
                  </a:lnTo>
                  <a:lnTo>
                    <a:pt x="42453" y="1115045"/>
                  </a:lnTo>
                  <a:lnTo>
                    <a:pt x="27071" y="1159982"/>
                  </a:lnTo>
                  <a:lnTo>
                    <a:pt x="12913" y="1205463"/>
                  </a:lnTo>
                  <a:lnTo>
                    <a:pt x="0" y="1251466"/>
                  </a:lnTo>
                  <a:lnTo>
                    <a:pt x="457340" y="1251466"/>
                  </a:lnTo>
                  <a:lnTo>
                    <a:pt x="480410" y="1207611"/>
                  </a:lnTo>
                  <a:lnTo>
                    <a:pt x="504704" y="1164500"/>
                  </a:lnTo>
                  <a:lnTo>
                    <a:pt x="530196" y="1122157"/>
                  </a:lnTo>
                  <a:lnTo>
                    <a:pt x="556866" y="1080605"/>
                  </a:lnTo>
                  <a:lnTo>
                    <a:pt x="584689" y="1039867"/>
                  </a:lnTo>
                  <a:lnTo>
                    <a:pt x="613644" y="999964"/>
                  </a:lnTo>
                  <a:lnTo>
                    <a:pt x="643708" y="960919"/>
                  </a:lnTo>
                  <a:lnTo>
                    <a:pt x="674858" y="922755"/>
                  </a:lnTo>
                  <a:lnTo>
                    <a:pt x="707072" y="885494"/>
                  </a:lnTo>
                  <a:lnTo>
                    <a:pt x="740326" y="849159"/>
                  </a:lnTo>
                  <a:lnTo>
                    <a:pt x="774599" y="813771"/>
                  </a:lnTo>
                  <a:lnTo>
                    <a:pt x="809867" y="779354"/>
                  </a:lnTo>
                  <a:lnTo>
                    <a:pt x="846108" y="745930"/>
                  </a:lnTo>
                  <a:lnTo>
                    <a:pt x="883300" y="713521"/>
                  </a:lnTo>
                  <a:lnTo>
                    <a:pt x="921419" y="682151"/>
                  </a:lnTo>
                  <a:lnTo>
                    <a:pt x="960443" y="651840"/>
                  </a:lnTo>
                  <a:lnTo>
                    <a:pt x="1000350" y="622613"/>
                  </a:lnTo>
                  <a:lnTo>
                    <a:pt x="1041116" y="594490"/>
                  </a:lnTo>
                  <a:lnTo>
                    <a:pt x="1082720" y="567496"/>
                  </a:lnTo>
                  <a:lnTo>
                    <a:pt x="1125138" y="541651"/>
                  </a:lnTo>
                  <a:lnTo>
                    <a:pt x="1168347" y="516979"/>
                  </a:lnTo>
                  <a:lnTo>
                    <a:pt x="1212326" y="493503"/>
                  </a:lnTo>
                  <a:lnTo>
                    <a:pt x="1257052" y="471244"/>
                  </a:lnTo>
                  <a:lnTo>
                    <a:pt x="1302502" y="450225"/>
                  </a:lnTo>
                  <a:lnTo>
                    <a:pt x="1338532" y="434800"/>
                  </a:lnTo>
                  <a:lnTo>
                    <a:pt x="1338532" y="0"/>
                  </a:lnTo>
                  <a:close/>
                </a:path>
              </a:pathLst>
            </a:custGeom>
            <a:solidFill>
              <a:srgbClr val="FDC92F"/>
            </a:solidFill>
          </p:spPr>
          <p:txBody>
            <a:bodyPr wrap="square" lIns="0" tIns="0" rIns="0" bIns="0" rtlCol="0"/>
            <a:lstStyle/>
            <a:p>
              <a:endParaRPr/>
            </a:p>
          </p:txBody>
        </p:sp>
        <p:sp>
          <p:nvSpPr>
            <p:cNvPr id="26" name="object 26"/>
            <p:cNvSpPr/>
            <p:nvPr/>
          </p:nvSpPr>
          <p:spPr>
            <a:xfrm>
              <a:off x="8262806" y="4327734"/>
              <a:ext cx="881380" cy="817244"/>
            </a:xfrm>
            <a:custGeom>
              <a:avLst/>
              <a:gdLst/>
              <a:ahLst/>
              <a:cxnLst/>
              <a:rect l="l" t="t" r="r" b="b"/>
              <a:pathLst>
                <a:path w="881379" h="817245">
                  <a:moveTo>
                    <a:pt x="881193" y="0"/>
                  </a:moveTo>
                  <a:lnTo>
                    <a:pt x="845162" y="15424"/>
                  </a:lnTo>
                  <a:lnTo>
                    <a:pt x="799713" y="36443"/>
                  </a:lnTo>
                  <a:lnTo>
                    <a:pt x="754987" y="58702"/>
                  </a:lnTo>
                  <a:lnTo>
                    <a:pt x="711008" y="82179"/>
                  </a:lnTo>
                  <a:lnTo>
                    <a:pt x="667798" y="106850"/>
                  </a:lnTo>
                  <a:lnTo>
                    <a:pt x="625380" y="132695"/>
                  </a:lnTo>
                  <a:lnTo>
                    <a:pt x="583777" y="159690"/>
                  </a:lnTo>
                  <a:lnTo>
                    <a:pt x="543010" y="187812"/>
                  </a:lnTo>
                  <a:lnTo>
                    <a:pt x="503104" y="217039"/>
                  </a:lnTo>
                  <a:lnTo>
                    <a:pt x="464079" y="247350"/>
                  </a:lnTo>
                  <a:lnTo>
                    <a:pt x="425960" y="278721"/>
                  </a:lnTo>
                  <a:lnTo>
                    <a:pt x="388769" y="311129"/>
                  </a:lnTo>
                  <a:lnTo>
                    <a:pt x="352527" y="344553"/>
                  </a:lnTo>
                  <a:lnTo>
                    <a:pt x="317259" y="378970"/>
                  </a:lnTo>
                  <a:lnTo>
                    <a:pt x="282987" y="414358"/>
                  </a:lnTo>
                  <a:lnTo>
                    <a:pt x="249732" y="450693"/>
                  </a:lnTo>
                  <a:lnTo>
                    <a:pt x="217519" y="487954"/>
                  </a:lnTo>
                  <a:lnTo>
                    <a:pt x="186369" y="526118"/>
                  </a:lnTo>
                  <a:lnTo>
                    <a:pt x="156305" y="565163"/>
                  </a:lnTo>
                  <a:lnTo>
                    <a:pt x="127350" y="605066"/>
                  </a:lnTo>
                  <a:lnTo>
                    <a:pt x="99526" y="645805"/>
                  </a:lnTo>
                  <a:lnTo>
                    <a:pt x="72857" y="687357"/>
                  </a:lnTo>
                  <a:lnTo>
                    <a:pt x="47364" y="729699"/>
                  </a:lnTo>
                  <a:lnTo>
                    <a:pt x="23071" y="772810"/>
                  </a:lnTo>
                  <a:lnTo>
                    <a:pt x="0" y="816667"/>
                  </a:lnTo>
                  <a:lnTo>
                    <a:pt x="881193" y="816667"/>
                  </a:lnTo>
                  <a:lnTo>
                    <a:pt x="881193" y="0"/>
                  </a:lnTo>
                  <a:close/>
                </a:path>
              </a:pathLst>
            </a:custGeom>
            <a:solidFill>
              <a:srgbClr val="FFE05C"/>
            </a:solidFill>
          </p:spPr>
          <p:txBody>
            <a:bodyPr wrap="square" lIns="0" tIns="0" rIns="0" bIns="0" rtlCol="0"/>
            <a:lstStyle/>
            <a:p>
              <a:endParaRPr/>
            </a:p>
          </p:txBody>
        </p:sp>
        <p:sp>
          <p:nvSpPr>
            <p:cNvPr id="27" name="object 27"/>
            <p:cNvSpPr/>
            <p:nvPr/>
          </p:nvSpPr>
          <p:spPr>
            <a:xfrm>
              <a:off x="7805466" y="2571690"/>
              <a:ext cx="1326515" cy="1287145"/>
            </a:xfrm>
            <a:custGeom>
              <a:avLst/>
              <a:gdLst/>
              <a:ahLst/>
              <a:cxnLst/>
              <a:rect l="l" t="t" r="r" b="b"/>
              <a:pathLst>
                <a:path w="1326515" h="1287145">
                  <a:moveTo>
                    <a:pt x="0" y="0"/>
                  </a:moveTo>
                  <a:lnTo>
                    <a:pt x="0" y="1286573"/>
                  </a:lnTo>
                  <a:lnTo>
                    <a:pt x="1326121" y="1286573"/>
                  </a:lnTo>
                  <a:lnTo>
                    <a:pt x="0" y="0"/>
                  </a:lnTo>
                  <a:close/>
                </a:path>
              </a:pathLst>
            </a:custGeom>
            <a:solidFill>
              <a:srgbClr val="34713B"/>
            </a:solidFill>
          </p:spPr>
          <p:txBody>
            <a:bodyPr wrap="square" lIns="0" tIns="0" rIns="0" bIns="0" rtlCol="0"/>
            <a:lstStyle/>
            <a:p>
              <a:endParaRPr/>
            </a:p>
          </p:txBody>
        </p:sp>
      </p:grpSp>
      <p:sp>
        <p:nvSpPr>
          <p:cNvPr id="28" name="object 28"/>
          <p:cNvSpPr txBox="1">
            <a:spLocks noGrp="1"/>
          </p:cNvSpPr>
          <p:nvPr>
            <p:ph type="title"/>
          </p:nvPr>
        </p:nvSpPr>
        <p:spPr>
          <a:xfrm>
            <a:off x="1066800" y="1006566"/>
            <a:ext cx="4572000" cy="1736373"/>
          </a:xfrm>
          <a:prstGeom prst="rect">
            <a:avLst/>
          </a:prstGeom>
        </p:spPr>
        <p:txBody>
          <a:bodyPr vert="horz" wrap="square" lIns="0" tIns="12700" rIns="0" bIns="0" rtlCol="0">
            <a:spAutoFit/>
          </a:bodyPr>
          <a:lstStyle/>
          <a:p>
            <a:pPr marL="12700">
              <a:lnSpc>
                <a:spcPct val="100000"/>
              </a:lnSpc>
              <a:spcBef>
                <a:spcPts val="100"/>
              </a:spcBef>
            </a:pPr>
            <a:r>
              <a:rPr sz="3600" spc="70"/>
              <a:t>Strategy</a:t>
            </a:r>
            <a:r>
              <a:rPr lang="en-GB" sz="3600" spc="70"/>
              <a:t> 2023-28</a:t>
            </a:r>
            <a:br>
              <a:rPr lang="en-GB" sz="3600" spc="70"/>
            </a:br>
            <a:br>
              <a:rPr lang="en-GB" sz="3000" spc="70"/>
            </a:br>
            <a:r>
              <a:rPr lang="en-GB" sz="1600" spc="70"/>
              <a:t>January 2023</a:t>
            </a:r>
            <a:br>
              <a:rPr lang="en-GB" sz="3000" b="0" spc="-5">
                <a:latin typeface="Arial"/>
                <a:cs typeface="Arial"/>
              </a:rPr>
            </a:br>
            <a:endParaRPr sz="3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F3DE4E62-D43F-DB87-A94A-A4DD997BEC8B}"/>
              </a:ext>
            </a:extLst>
          </p:cNvPr>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grpSp>
        <p:nvGrpSpPr>
          <p:cNvPr id="31" name="Group 30">
            <a:extLst>
              <a:ext uri="{FF2B5EF4-FFF2-40B4-BE49-F238E27FC236}">
                <a16:creationId xmlns:a16="http://schemas.microsoft.com/office/drawing/2014/main" id="{CD844633-F14D-E9D5-71E1-51CDDD687B40}"/>
              </a:ext>
            </a:extLst>
          </p:cNvPr>
          <p:cNvGrpSpPr/>
          <p:nvPr/>
        </p:nvGrpSpPr>
        <p:grpSpPr>
          <a:xfrm>
            <a:off x="883687" y="1572047"/>
            <a:ext cx="7398881" cy="1716785"/>
            <a:chOff x="1291174" y="1747583"/>
            <a:chExt cx="9865174" cy="2289047"/>
          </a:xfrm>
        </p:grpSpPr>
        <p:sp>
          <p:nvSpPr>
            <p:cNvPr id="10" name="Circle: Hollow 9">
              <a:extLst>
                <a:ext uri="{FF2B5EF4-FFF2-40B4-BE49-F238E27FC236}">
                  <a16:creationId xmlns:a16="http://schemas.microsoft.com/office/drawing/2014/main" id="{ACA47E62-9272-C06D-9CF0-8F09C7D5E33C}"/>
                </a:ext>
              </a:extLst>
            </p:cNvPr>
            <p:cNvSpPr/>
            <p:nvPr/>
          </p:nvSpPr>
          <p:spPr>
            <a:xfrm>
              <a:off x="1291174" y="1765545"/>
              <a:ext cx="2283690" cy="2271085"/>
            </a:xfrm>
            <a:prstGeom prst="donut">
              <a:avLst/>
            </a:prstGeom>
            <a:solidFill>
              <a:srgbClr val="56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0" name="Flowchart: Connector 29">
              <a:extLst>
                <a:ext uri="{FF2B5EF4-FFF2-40B4-BE49-F238E27FC236}">
                  <a16:creationId xmlns:a16="http://schemas.microsoft.com/office/drawing/2014/main" id="{A3EAA297-4AAC-FF91-C9CB-DCD6AF3BAD27}"/>
                </a:ext>
              </a:extLst>
            </p:cNvPr>
            <p:cNvSpPr/>
            <p:nvPr/>
          </p:nvSpPr>
          <p:spPr>
            <a:xfrm>
              <a:off x="1699572" y="2153445"/>
              <a:ext cx="1466893" cy="149528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758F8CBE-6C81-4DC4-05FD-C6E67D872A0C}"/>
                </a:ext>
              </a:extLst>
            </p:cNvPr>
            <p:cNvSpPr/>
            <p:nvPr/>
          </p:nvSpPr>
          <p:spPr>
            <a:xfrm>
              <a:off x="3701037" y="1765544"/>
              <a:ext cx="2335550" cy="2253123"/>
            </a:xfrm>
            <a:prstGeom prst="rect">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3" name="Group 22">
              <a:extLst>
                <a:ext uri="{FF2B5EF4-FFF2-40B4-BE49-F238E27FC236}">
                  <a16:creationId xmlns:a16="http://schemas.microsoft.com/office/drawing/2014/main" id="{45DE40A4-8E0D-BFF3-989E-17C36B576E83}"/>
                </a:ext>
              </a:extLst>
            </p:cNvPr>
            <p:cNvGrpSpPr/>
            <p:nvPr/>
          </p:nvGrpSpPr>
          <p:grpSpPr>
            <a:xfrm>
              <a:off x="6155415" y="1765544"/>
              <a:ext cx="2525771" cy="2271086"/>
              <a:chOff x="8198283" y="3022897"/>
              <a:chExt cx="2796032" cy="2528048"/>
            </a:xfrm>
            <a:solidFill>
              <a:srgbClr val="FDC92F"/>
            </a:solidFill>
          </p:grpSpPr>
          <p:sp>
            <p:nvSpPr>
              <p:cNvPr id="21" name="Teardrop 20">
                <a:extLst>
                  <a:ext uri="{FF2B5EF4-FFF2-40B4-BE49-F238E27FC236}">
                    <a16:creationId xmlns:a16="http://schemas.microsoft.com/office/drawing/2014/main" id="{AFFDB5BC-1222-0858-AAA4-14CC43BDD8AD}"/>
                  </a:ext>
                </a:extLst>
              </p:cNvPr>
              <p:cNvSpPr/>
              <p:nvPr/>
            </p:nvSpPr>
            <p:spPr>
              <a:xfrm>
                <a:off x="8466267" y="3022898"/>
                <a:ext cx="2528048" cy="2528047"/>
              </a:xfrm>
              <a:custGeom>
                <a:avLst/>
                <a:gdLst>
                  <a:gd name="connsiteX0" fmla="*/ 0 w 2528047"/>
                  <a:gd name="connsiteY0" fmla="*/ 1258645 h 2517290"/>
                  <a:gd name="connsiteX1" fmla="*/ 1264024 w 2528047"/>
                  <a:gd name="connsiteY1" fmla="*/ 0 h 2517290"/>
                  <a:gd name="connsiteX2" fmla="*/ 2528047 w 2528047"/>
                  <a:gd name="connsiteY2" fmla="*/ 0 h 2517290"/>
                  <a:gd name="connsiteX3" fmla="*/ 2528047 w 2528047"/>
                  <a:gd name="connsiteY3" fmla="*/ 1258645 h 2517290"/>
                  <a:gd name="connsiteX4" fmla="*/ 1264023 w 2528047"/>
                  <a:gd name="connsiteY4" fmla="*/ 2517290 h 2517290"/>
                  <a:gd name="connsiteX5" fmla="*/ -1 w 2528047"/>
                  <a:gd name="connsiteY5" fmla="*/ 1258645 h 2517290"/>
                  <a:gd name="connsiteX6" fmla="*/ 0 w 2528047"/>
                  <a:gd name="connsiteY6" fmla="*/ 1258645 h 2517290"/>
                  <a:gd name="connsiteX0" fmla="*/ 1 w 2528048"/>
                  <a:gd name="connsiteY0" fmla="*/ 1269402 h 2528047"/>
                  <a:gd name="connsiteX1" fmla="*/ 1038115 w 2528048"/>
                  <a:gd name="connsiteY1" fmla="*/ 0 h 2528047"/>
                  <a:gd name="connsiteX2" fmla="*/ 2528048 w 2528048"/>
                  <a:gd name="connsiteY2" fmla="*/ 10757 h 2528047"/>
                  <a:gd name="connsiteX3" fmla="*/ 2528048 w 2528048"/>
                  <a:gd name="connsiteY3" fmla="*/ 1269402 h 2528047"/>
                  <a:gd name="connsiteX4" fmla="*/ 1264024 w 2528048"/>
                  <a:gd name="connsiteY4" fmla="*/ 2528047 h 2528047"/>
                  <a:gd name="connsiteX5" fmla="*/ 0 w 2528048"/>
                  <a:gd name="connsiteY5" fmla="*/ 1269402 h 2528047"/>
                  <a:gd name="connsiteX6" fmla="*/ 1 w 2528048"/>
                  <a:gd name="connsiteY6" fmla="*/ 1269402 h 2528047"/>
                  <a:gd name="connsiteX0" fmla="*/ 1 w 2528048"/>
                  <a:gd name="connsiteY0" fmla="*/ 1269402 h 2517289"/>
                  <a:gd name="connsiteX1" fmla="*/ 1038115 w 2528048"/>
                  <a:gd name="connsiteY1" fmla="*/ 0 h 2517289"/>
                  <a:gd name="connsiteX2" fmla="*/ 2528048 w 2528048"/>
                  <a:gd name="connsiteY2" fmla="*/ 10757 h 2517289"/>
                  <a:gd name="connsiteX3" fmla="*/ 2528048 w 2528048"/>
                  <a:gd name="connsiteY3" fmla="*/ 1269402 h 2517289"/>
                  <a:gd name="connsiteX4" fmla="*/ 941295 w 2528048"/>
                  <a:gd name="connsiteY4" fmla="*/ 2517289 h 2517289"/>
                  <a:gd name="connsiteX5" fmla="*/ 0 w 2528048"/>
                  <a:gd name="connsiteY5" fmla="*/ 1269402 h 2517289"/>
                  <a:gd name="connsiteX6" fmla="*/ 1 w 2528048"/>
                  <a:gd name="connsiteY6" fmla="*/ 1269402 h 2517289"/>
                  <a:gd name="connsiteX0" fmla="*/ 1 w 2528048"/>
                  <a:gd name="connsiteY0" fmla="*/ 1269402 h 2517289"/>
                  <a:gd name="connsiteX1" fmla="*/ 1038115 w 2528048"/>
                  <a:gd name="connsiteY1" fmla="*/ 0 h 2517289"/>
                  <a:gd name="connsiteX2" fmla="*/ 2528048 w 2528048"/>
                  <a:gd name="connsiteY2" fmla="*/ 10757 h 2517289"/>
                  <a:gd name="connsiteX3" fmla="*/ 2528048 w 2528048"/>
                  <a:gd name="connsiteY3" fmla="*/ 1269402 h 2517289"/>
                  <a:gd name="connsiteX4" fmla="*/ 941295 w 2528048"/>
                  <a:gd name="connsiteY4" fmla="*/ 2517289 h 2517289"/>
                  <a:gd name="connsiteX5" fmla="*/ 0 w 2528048"/>
                  <a:gd name="connsiteY5" fmla="*/ 1269402 h 2517289"/>
                  <a:gd name="connsiteX6" fmla="*/ 1 w 2528048"/>
                  <a:gd name="connsiteY6" fmla="*/ 1269402 h 2517289"/>
                  <a:gd name="connsiteX0" fmla="*/ 1 w 2528048"/>
                  <a:gd name="connsiteY0" fmla="*/ 1269402 h 2528047"/>
                  <a:gd name="connsiteX1" fmla="*/ 1038115 w 2528048"/>
                  <a:gd name="connsiteY1" fmla="*/ 0 h 2528047"/>
                  <a:gd name="connsiteX2" fmla="*/ 2528048 w 2528048"/>
                  <a:gd name="connsiteY2" fmla="*/ 10757 h 2528047"/>
                  <a:gd name="connsiteX3" fmla="*/ 2528048 w 2528048"/>
                  <a:gd name="connsiteY3" fmla="*/ 1269402 h 2528047"/>
                  <a:gd name="connsiteX4" fmla="*/ 1145690 w 2528048"/>
                  <a:gd name="connsiteY4" fmla="*/ 2528047 h 2528047"/>
                  <a:gd name="connsiteX5" fmla="*/ 0 w 2528048"/>
                  <a:gd name="connsiteY5" fmla="*/ 1269402 h 2528047"/>
                  <a:gd name="connsiteX6" fmla="*/ 1 w 2528048"/>
                  <a:gd name="connsiteY6" fmla="*/ 1269402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048" h="2528047">
                    <a:moveTo>
                      <a:pt x="1" y="1269402"/>
                    </a:moveTo>
                    <a:cubicBezTo>
                      <a:pt x="1" y="574272"/>
                      <a:pt x="340014" y="0"/>
                      <a:pt x="1038115" y="0"/>
                    </a:cubicBezTo>
                    <a:lnTo>
                      <a:pt x="2528048" y="10757"/>
                    </a:lnTo>
                    <a:lnTo>
                      <a:pt x="2528048" y="1269402"/>
                    </a:lnTo>
                    <a:cubicBezTo>
                      <a:pt x="2528048" y="1964532"/>
                      <a:pt x="1843791" y="2528047"/>
                      <a:pt x="1145690" y="2528047"/>
                    </a:cubicBezTo>
                    <a:cubicBezTo>
                      <a:pt x="447589" y="2528047"/>
                      <a:pt x="0" y="1964532"/>
                      <a:pt x="0" y="1269402"/>
                    </a:cubicBezTo>
                    <a:lnTo>
                      <a:pt x="1" y="1269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ardrop 20">
                <a:extLst>
                  <a:ext uri="{FF2B5EF4-FFF2-40B4-BE49-F238E27FC236}">
                    <a16:creationId xmlns:a16="http://schemas.microsoft.com/office/drawing/2014/main" id="{E6389242-1061-5184-4DA4-79DB05ABC611}"/>
                  </a:ext>
                </a:extLst>
              </p:cNvPr>
              <p:cNvSpPr/>
              <p:nvPr/>
            </p:nvSpPr>
            <p:spPr>
              <a:xfrm rot="10800000">
                <a:off x="8198283" y="3022897"/>
                <a:ext cx="2528048" cy="2528047"/>
              </a:xfrm>
              <a:custGeom>
                <a:avLst/>
                <a:gdLst>
                  <a:gd name="connsiteX0" fmla="*/ 0 w 2528047"/>
                  <a:gd name="connsiteY0" fmla="*/ 1258645 h 2517290"/>
                  <a:gd name="connsiteX1" fmla="*/ 1264024 w 2528047"/>
                  <a:gd name="connsiteY1" fmla="*/ 0 h 2517290"/>
                  <a:gd name="connsiteX2" fmla="*/ 2528047 w 2528047"/>
                  <a:gd name="connsiteY2" fmla="*/ 0 h 2517290"/>
                  <a:gd name="connsiteX3" fmla="*/ 2528047 w 2528047"/>
                  <a:gd name="connsiteY3" fmla="*/ 1258645 h 2517290"/>
                  <a:gd name="connsiteX4" fmla="*/ 1264023 w 2528047"/>
                  <a:gd name="connsiteY4" fmla="*/ 2517290 h 2517290"/>
                  <a:gd name="connsiteX5" fmla="*/ -1 w 2528047"/>
                  <a:gd name="connsiteY5" fmla="*/ 1258645 h 2517290"/>
                  <a:gd name="connsiteX6" fmla="*/ 0 w 2528047"/>
                  <a:gd name="connsiteY6" fmla="*/ 1258645 h 2517290"/>
                  <a:gd name="connsiteX0" fmla="*/ 1 w 2528048"/>
                  <a:gd name="connsiteY0" fmla="*/ 1269402 h 2528047"/>
                  <a:gd name="connsiteX1" fmla="*/ 1038115 w 2528048"/>
                  <a:gd name="connsiteY1" fmla="*/ 0 h 2528047"/>
                  <a:gd name="connsiteX2" fmla="*/ 2528048 w 2528048"/>
                  <a:gd name="connsiteY2" fmla="*/ 10757 h 2528047"/>
                  <a:gd name="connsiteX3" fmla="*/ 2528048 w 2528048"/>
                  <a:gd name="connsiteY3" fmla="*/ 1269402 h 2528047"/>
                  <a:gd name="connsiteX4" fmla="*/ 1264024 w 2528048"/>
                  <a:gd name="connsiteY4" fmla="*/ 2528047 h 2528047"/>
                  <a:gd name="connsiteX5" fmla="*/ 0 w 2528048"/>
                  <a:gd name="connsiteY5" fmla="*/ 1269402 h 2528047"/>
                  <a:gd name="connsiteX6" fmla="*/ 1 w 2528048"/>
                  <a:gd name="connsiteY6" fmla="*/ 1269402 h 2528047"/>
                  <a:gd name="connsiteX0" fmla="*/ 1 w 2528048"/>
                  <a:gd name="connsiteY0" fmla="*/ 1269402 h 2517289"/>
                  <a:gd name="connsiteX1" fmla="*/ 1038115 w 2528048"/>
                  <a:gd name="connsiteY1" fmla="*/ 0 h 2517289"/>
                  <a:gd name="connsiteX2" fmla="*/ 2528048 w 2528048"/>
                  <a:gd name="connsiteY2" fmla="*/ 10757 h 2517289"/>
                  <a:gd name="connsiteX3" fmla="*/ 2528048 w 2528048"/>
                  <a:gd name="connsiteY3" fmla="*/ 1269402 h 2517289"/>
                  <a:gd name="connsiteX4" fmla="*/ 941295 w 2528048"/>
                  <a:gd name="connsiteY4" fmla="*/ 2517289 h 2517289"/>
                  <a:gd name="connsiteX5" fmla="*/ 0 w 2528048"/>
                  <a:gd name="connsiteY5" fmla="*/ 1269402 h 2517289"/>
                  <a:gd name="connsiteX6" fmla="*/ 1 w 2528048"/>
                  <a:gd name="connsiteY6" fmla="*/ 1269402 h 2517289"/>
                  <a:gd name="connsiteX0" fmla="*/ 1 w 2528048"/>
                  <a:gd name="connsiteY0" fmla="*/ 1269402 h 2517289"/>
                  <a:gd name="connsiteX1" fmla="*/ 1038115 w 2528048"/>
                  <a:gd name="connsiteY1" fmla="*/ 0 h 2517289"/>
                  <a:gd name="connsiteX2" fmla="*/ 2528048 w 2528048"/>
                  <a:gd name="connsiteY2" fmla="*/ 10757 h 2517289"/>
                  <a:gd name="connsiteX3" fmla="*/ 2528048 w 2528048"/>
                  <a:gd name="connsiteY3" fmla="*/ 1269402 h 2517289"/>
                  <a:gd name="connsiteX4" fmla="*/ 941295 w 2528048"/>
                  <a:gd name="connsiteY4" fmla="*/ 2517289 h 2517289"/>
                  <a:gd name="connsiteX5" fmla="*/ 0 w 2528048"/>
                  <a:gd name="connsiteY5" fmla="*/ 1269402 h 2517289"/>
                  <a:gd name="connsiteX6" fmla="*/ 1 w 2528048"/>
                  <a:gd name="connsiteY6" fmla="*/ 1269402 h 2517289"/>
                  <a:gd name="connsiteX0" fmla="*/ 1 w 2528048"/>
                  <a:gd name="connsiteY0" fmla="*/ 1269402 h 2528047"/>
                  <a:gd name="connsiteX1" fmla="*/ 1038115 w 2528048"/>
                  <a:gd name="connsiteY1" fmla="*/ 0 h 2528047"/>
                  <a:gd name="connsiteX2" fmla="*/ 2528048 w 2528048"/>
                  <a:gd name="connsiteY2" fmla="*/ 10757 h 2528047"/>
                  <a:gd name="connsiteX3" fmla="*/ 2528048 w 2528048"/>
                  <a:gd name="connsiteY3" fmla="*/ 1269402 h 2528047"/>
                  <a:gd name="connsiteX4" fmla="*/ 1145690 w 2528048"/>
                  <a:gd name="connsiteY4" fmla="*/ 2528047 h 2528047"/>
                  <a:gd name="connsiteX5" fmla="*/ 0 w 2528048"/>
                  <a:gd name="connsiteY5" fmla="*/ 1269402 h 2528047"/>
                  <a:gd name="connsiteX6" fmla="*/ 1 w 2528048"/>
                  <a:gd name="connsiteY6" fmla="*/ 1269402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048" h="2528047">
                    <a:moveTo>
                      <a:pt x="1" y="1269402"/>
                    </a:moveTo>
                    <a:cubicBezTo>
                      <a:pt x="1" y="574272"/>
                      <a:pt x="340014" y="0"/>
                      <a:pt x="1038115" y="0"/>
                    </a:cubicBezTo>
                    <a:lnTo>
                      <a:pt x="2528048" y="10757"/>
                    </a:lnTo>
                    <a:lnTo>
                      <a:pt x="2528048" y="1269402"/>
                    </a:lnTo>
                    <a:cubicBezTo>
                      <a:pt x="2528048" y="1964532"/>
                      <a:pt x="1843791" y="2528047"/>
                      <a:pt x="1145690" y="2528047"/>
                    </a:cubicBezTo>
                    <a:cubicBezTo>
                      <a:pt x="447589" y="2528047"/>
                      <a:pt x="0" y="1964532"/>
                      <a:pt x="0" y="1269402"/>
                    </a:cubicBezTo>
                    <a:lnTo>
                      <a:pt x="1" y="1269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4" name="Flowchart: Connector 23">
              <a:extLst>
                <a:ext uri="{FF2B5EF4-FFF2-40B4-BE49-F238E27FC236}">
                  <a16:creationId xmlns:a16="http://schemas.microsoft.com/office/drawing/2014/main" id="{5DD25B1A-F708-6A35-93E1-56AE2073FFF1}"/>
                </a:ext>
              </a:extLst>
            </p:cNvPr>
            <p:cNvSpPr/>
            <p:nvPr/>
          </p:nvSpPr>
          <p:spPr>
            <a:xfrm>
              <a:off x="8782272" y="1747583"/>
              <a:ext cx="2374076" cy="2271084"/>
            </a:xfrm>
            <a:prstGeom prst="flowChartConnector">
              <a:avLst/>
            </a:prstGeom>
            <a:solidFill>
              <a:srgbClr val="347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a:ln w="22225">
                  <a:solidFill>
                    <a:schemeClr val="accent2"/>
                  </a:solidFill>
                  <a:prstDash val="solid"/>
                </a:ln>
                <a:solidFill>
                  <a:schemeClr val="accent2">
                    <a:lumMod val="40000"/>
                    <a:lumOff val="60000"/>
                  </a:schemeClr>
                </a:solidFill>
              </a:endParaRPr>
            </a:p>
          </p:txBody>
        </p:sp>
        <p:sp>
          <p:nvSpPr>
            <p:cNvPr id="26" name="TextBox 25">
              <a:extLst>
                <a:ext uri="{FF2B5EF4-FFF2-40B4-BE49-F238E27FC236}">
                  <a16:creationId xmlns:a16="http://schemas.microsoft.com/office/drawing/2014/main" id="{E6A69259-62CB-8064-6491-D56B35DC8BF4}"/>
                </a:ext>
              </a:extLst>
            </p:cNvPr>
            <p:cNvSpPr txBox="1"/>
            <p:nvPr/>
          </p:nvSpPr>
          <p:spPr>
            <a:xfrm>
              <a:off x="1521254" y="2193022"/>
              <a:ext cx="1902335" cy="1703031"/>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Integrity</a:t>
              </a:r>
            </a:p>
            <a:p>
              <a:pPr algn="ctr"/>
              <a:r>
                <a:rPr lang="en-GB" sz="1000">
                  <a:latin typeface="Arial" panose="020B0604020202020204" pitchFamily="34" charset="0"/>
                  <a:cs typeface="Arial" panose="020B0604020202020204" pitchFamily="34" charset="0"/>
                </a:rPr>
                <a:t>We are science-led, impartial, open minded, transparent and committed to diversity and sound ethical principles. </a:t>
              </a:r>
            </a:p>
          </p:txBody>
        </p:sp>
        <p:sp>
          <p:nvSpPr>
            <p:cNvPr id="27" name="TextBox 26">
              <a:extLst>
                <a:ext uri="{FF2B5EF4-FFF2-40B4-BE49-F238E27FC236}">
                  <a16:creationId xmlns:a16="http://schemas.microsoft.com/office/drawing/2014/main" id="{CBB0BCC2-2925-ADC8-C2F0-903983217008}"/>
                </a:ext>
              </a:extLst>
            </p:cNvPr>
            <p:cNvSpPr txBox="1"/>
            <p:nvPr/>
          </p:nvSpPr>
          <p:spPr>
            <a:xfrm>
              <a:off x="3766756" y="2232192"/>
              <a:ext cx="2217076" cy="1025921"/>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Collaboration</a:t>
              </a:r>
            </a:p>
            <a:p>
              <a:pPr algn="ctr"/>
              <a:r>
                <a:rPr lang="en-GB" sz="1000">
                  <a:solidFill>
                    <a:schemeClr val="bg1"/>
                  </a:solidFill>
                  <a:latin typeface="Arial" panose="020B0604020202020204" pitchFamily="34" charset="0"/>
                  <a:cs typeface="Arial" panose="020B0604020202020204" pitchFamily="34" charset="0"/>
                </a:rPr>
                <a:t>We amplify our impact via partnership working with a range of stakeholders.</a:t>
              </a:r>
            </a:p>
          </p:txBody>
        </p:sp>
        <p:sp>
          <p:nvSpPr>
            <p:cNvPr id="28" name="TextBox 27">
              <a:extLst>
                <a:ext uri="{FF2B5EF4-FFF2-40B4-BE49-F238E27FC236}">
                  <a16:creationId xmlns:a16="http://schemas.microsoft.com/office/drawing/2014/main" id="{DC39A634-1818-5AAC-89A8-9AA38007A910}"/>
                </a:ext>
              </a:extLst>
            </p:cNvPr>
            <p:cNvSpPr txBox="1"/>
            <p:nvPr/>
          </p:nvSpPr>
          <p:spPr>
            <a:xfrm>
              <a:off x="6437950" y="2232192"/>
              <a:ext cx="1942960" cy="148758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Quality</a:t>
              </a:r>
            </a:p>
            <a:p>
              <a:pPr algn="ctr"/>
              <a:r>
                <a:rPr lang="en-GB" sz="1000">
                  <a:latin typeface="Arial" panose="020B0604020202020204" pitchFamily="34" charset="0"/>
                  <a:cs typeface="Arial" panose="020B0604020202020204" pitchFamily="34" charset="0"/>
                </a:rPr>
                <a:t>We are a team of highly qualified experts who deliver excellence, consistently.</a:t>
              </a:r>
            </a:p>
          </p:txBody>
        </p:sp>
        <p:sp>
          <p:nvSpPr>
            <p:cNvPr id="29" name="TextBox 28">
              <a:extLst>
                <a:ext uri="{FF2B5EF4-FFF2-40B4-BE49-F238E27FC236}">
                  <a16:creationId xmlns:a16="http://schemas.microsoft.com/office/drawing/2014/main" id="{79FCC3BB-A9D6-63F7-37FC-C5E9C27506FB}"/>
                </a:ext>
              </a:extLst>
            </p:cNvPr>
            <p:cNvSpPr txBox="1"/>
            <p:nvPr/>
          </p:nvSpPr>
          <p:spPr>
            <a:xfrm>
              <a:off x="8859219" y="2232192"/>
              <a:ext cx="2217076" cy="1436291"/>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Positivity</a:t>
              </a:r>
            </a:p>
            <a:p>
              <a:pPr algn="ctr"/>
              <a:r>
                <a:rPr lang="en-GB" sz="1000">
                  <a:solidFill>
                    <a:schemeClr val="bg1"/>
                  </a:solidFill>
                  <a:latin typeface="Arial" panose="020B0604020202020204" pitchFamily="34" charset="0"/>
                  <a:cs typeface="Arial" panose="020B0604020202020204" pitchFamily="34" charset="0"/>
                </a:rPr>
                <a:t>We care about providing credible nutrition science and are passionate about the positive impact it can have on healthier lives. </a:t>
              </a:r>
            </a:p>
          </p:txBody>
        </p:sp>
      </p:grpSp>
      <p:sp>
        <p:nvSpPr>
          <p:cNvPr id="2" name="object 2">
            <a:extLst>
              <a:ext uri="{FF2B5EF4-FFF2-40B4-BE49-F238E27FC236}">
                <a16:creationId xmlns:a16="http://schemas.microsoft.com/office/drawing/2014/main" id="{16D85A39-19C7-00CA-9348-3A3D98E2034F}"/>
              </a:ext>
            </a:extLst>
          </p:cNvPr>
          <p:cNvSpPr txBox="1">
            <a:spLocks/>
          </p:cNvSpPr>
          <p:nvPr/>
        </p:nvSpPr>
        <p:spPr>
          <a:xfrm>
            <a:off x="228600" y="520600"/>
            <a:ext cx="3798570" cy="566822"/>
          </a:xfrm>
          <a:prstGeom prst="rect">
            <a:avLst/>
          </a:prstGeom>
        </p:spPr>
        <p:txBody>
          <a:bodyPr vert="horz" wrap="square" lIns="0" tIns="12700" rIns="0" bIns="0" rtlCol="0" anchor="b">
            <a:spAutoFit/>
          </a:bodyPr>
          <a:lstStyle>
            <a:lvl1pPr algn="l">
              <a:defRPr sz="3000" b="1" i="0">
                <a:solidFill>
                  <a:schemeClr val="tx1"/>
                </a:solidFill>
                <a:latin typeface="Palatino Linotype"/>
                <a:ea typeface="+mj-ea"/>
                <a:cs typeface="Palatino Linotype"/>
              </a:defRPr>
            </a:lvl1pPr>
          </a:lstStyle>
          <a:p>
            <a:pPr marL="756285">
              <a:spcBef>
                <a:spcPts val="100"/>
              </a:spcBef>
            </a:pPr>
            <a:r>
              <a:rPr lang="en-GB" sz="3600" kern="0" spc="-90"/>
              <a:t>Our</a:t>
            </a:r>
            <a:r>
              <a:rPr lang="en-GB" sz="3600" kern="0" spc="-130"/>
              <a:t> </a:t>
            </a:r>
            <a:r>
              <a:rPr lang="en-GB" sz="3600" kern="0" spc="15"/>
              <a:t>Values</a:t>
            </a:r>
          </a:p>
        </p:txBody>
      </p:sp>
    </p:spTree>
    <p:extLst>
      <p:ext uri="{BB962C8B-B14F-4D97-AF65-F5344CB8AC3E}">
        <p14:creationId xmlns:p14="http://schemas.microsoft.com/office/powerpoint/2010/main" val="215924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303784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8" name="object 3">
            <a:extLst>
              <a:ext uri="{FF2B5EF4-FFF2-40B4-BE49-F238E27FC236}">
                <a16:creationId xmlns:a16="http://schemas.microsoft.com/office/drawing/2014/main" id="{1477AAAA-0CA6-26C6-F2A7-1D1B732F90A3}"/>
              </a:ext>
            </a:extLst>
          </p:cNvPr>
          <p:cNvSpPr txBox="1">
            <a:spLocks/>
          </p:cNvSpPr>
          <p:nvPr/>
        </p:nvSpPr>
        <p:spPr>
          <a:xfrm>
            <a:off x="708390" y="441325"/>
            <a:ext cx="6978284" cy="556563"/>
          </a:xfrm>
          <a:prstGeom prst="rect">
            <a:avLst/>
          </a:prstGeom>
        </p:spPr>
        <p:txBody>
          <a:bodyPr vert="horz" wrap="square" lIns="0" tIns="68580" rIns="0" bIns="0" rtlCol="0">
            <a:spAutoFit/>
          </a:bodyPr>
          <a:lstStyle>
            <a:lvl1pPr>
              <a:defRPr sz="3800" b="1" i="0">
                <a:solidFill>
                  <a:srgbClr val="231F20"/>
                </a:solidFill>
                <a:latin typeface="Palatino Linotype"/>
                <a:ea typeface="+mj-ea"/>
                <a:cs typeface="Palatino Linotype"/>
              </a:defRPr>
            </a:lvl1pPr>
          </a:lstStyle>
          <a:p>
            <a:pPr marL="12700" marR="5080">
              <a:lnSpc>
                <a:spcPts val="3800"/>
              </a:lnSpc>
              <a:spcBef>
                <a:spcPts val="660"/>
              </a:spcBef>
            </a:pPr>
            <a:r>
              <a:rPr lang="en-GB" sz="3200" kern="0" spc="-35"/>
              <a:t>We are a charity.</a:t>
            </a:r>
          </a:p>
        </p:txBody>
      </p:sp>
      <p:sp>
        <p:nvSpPr>
          <p:cNvPr id="2" name="object 5">
            <a:extLst>
              <a:ext uri="{FF2B5EF4-FFF2-40B4-BE49-F238E27FC236}">
                <a16:creationId xmlns:a16="http://schemas.microsoft.com/office/drawing/2014/main" id="{C100A837-82DC-0AD6-BC85-016873B7571B}"/>
              </a:ext>
            </a:extLst>
          </p:cNvPr>
          <p:cNvSpPr txBox="1"/>
          <p:nvPr/>
        </p:nvSpPr>
        <p:spPr>
          <a:xfrm>
            <a:off x="4836887" y="1260297"/>
            <a:ext cx="3657599" cy="2008241"/>
          </a:xfrm>
          <a:prstGeom prst="rect">
            <a:avLst/>
          </a:prstGeom>
        </p:spPr>
        <p:txBody>
          <a:bodyPr vert="horz" wrap="square" lIns="0" tIns="58419" rIns="0" bIns="0" rtlCol="0">
            <a:spAutoFit/>
          </a:bodyPr>
          <a:lstStyle/>
          <a:p>
            <a:pPr marL="285750" marR="106680" indent="-285750">
              <a:lnSpc>
                <a:spcPts val="1400"/>
              </a:lnSpc>
              <a:spcBef>
                <a:spcPts val="770"/>
              </a:spcBef>
              <a:buFont typeface="Wingdings" panose="05000000000000000000" pitchFamily="2" charset="2"/>
              <a:buChar char="§"/>
              <a:defRPr/>
            </a:pPr>
            <a:r>
              <a:rPr lang="en-GB" sz="1200">
                <a:latin typeface="Arial" panose="020B0604020202020204" pitchFamily="34" charset="0"/>
                <a:cs typeface="Arial" panose="020B0604020202020204" pitchFamily="34" charset="0"/>
              </a:rPr>
              <a:t>Nutrition.org.uk, media and social media.</a:t>
            </a:r>
          </a:p>
          <a:p>
            <a:pPr marL="285750" marR="106680" indent="-285750">
              <a:lnSpc>
                <a:spcPts val="1400"/>
              </a:lnSpc>
              <a:spcBef>
                <a:spcPts val="770"/>
              </a:spcBef>
              <a:buFont typeface="Wingdings" panose="05000000000000000000" pitchFamily="2" charset="2"/>
              <a:buChar char="§"/>
              <a:defRPr/>
            </a:pPr>
            <a:r>
              <a:rPr lang="en-GB" sz="1200">
                <a:latin typeface="Arial" panose="020B0604020202020204" pitchFamily="34" charset="0"/>
                <a:cs typeface="Arial" panose="020B0604020202020204" pitchFamily="34" charset="0"/>
              </a:rPr>
              <a:t>Webinars &amp; training for food teachers; healthcare professionals, public health practitioners and an interested public. </a:t>
            </a:r>
          </a:p>
          <a:p>
            <a:pPr marL="285750" marR="106680" indent="-285750">
              <a:lnSpc>
                <a:spcPts val="1400"/>
              </a:lnSpc>
              <a:spcBef>
                <a:spcPts val="770"/>
              </a:spcBef>
              <a:buFont typeface="Wingdings" panose="05000000000000000000" pitchFamily="2" charset="2"/>
              <a:buChar char="§"/>
              <a:defRPr/>
            </a:pPr>
            <a:r>
              <a:rPr lang="en-GB" sz="1200">
                <a:latin typeface="Arial" panose="020B0604020202020204" pitchFamily="34" charset="0"/>
                <a:cs typeface="Arial" panose="020B0604020202020204" pitchFamily="34" charset="0"/>
              </a:rPr>
              <a:t>Healthy Eating Week</a:t>
            </a:r>
          </a:p>
          <a:p>
            <a:pPr marL="285750" marR="106680" indent="-285750">
              <a:lnSpc>
                <a:spcPts val="1400"/>
              </a:lnSpc>
              <a:spcBef>
                <a:spcPts val="770"/>
              </a:spcBef>
              <a:buFont typeface="Wingdings" panose="05000000000000000000" pitchFamily="2" charset="2"/>
              <a:buChar char="§"/>
              <a:defRPr/>
            </a:pPr>
            <a:r>
              <a:rPr lang="en-GB" sz="1200">
                <a:latin typeface="Arial" panose="020B0604020202020204" pitchFamily="34" charset="0"/>
                <a:cs typeface="Arial" panose="020B0604020202020204" pitchFamily="34" charset="0"/>
              </a:rPr>
              <a:t>Food, A Fact of Life &amp; supporting teachers</a:t>
            </a:r>
          </a:p>
          <a:p>
            <a:pPr marL="285750" marR="106680" indent="-285750">
              <a:lnSpc>
                <a:spcPts val="1400"/>
              </a:lnSpc>
              <a:spcBef>
                <a:spcPts val="770"/>
              </a:spcBef>
              <a:buFont typeface="Wingdings" panose="05000000000000000000" pitchFamily="2" charset="2"/>
              <a:buChar char="§"/>
              <a:defRPr/>
            </a:pPr>
            <a:r>
              <a:rPr lang="en-GB" sz="1200">
                <a:latin typeface="Arial" panose="020B0604020202020204" pitchFamily="34" charset="0"/>
                <a:cs typeface="Arial" panose="020B0604020202020204" pitchFamily="34" charset="0"/>
              </a:rPr>
              <a:t>BNF Drummond Awards programme</a:t>
            </a:r>
          </a:p>
          <a:p>
            <a:pPr marL="285750" marR="106680" indent="-285750">
              <a:lnSpc>
                <a:spcPts val="1400"/>
              </a:lnSpc>
              <a:spcBef>
                <a:spcPts val="770"/>
              </a:spcBef>
              <a:buFont typeface="Wingdings" panose="05000000000000000000" pitchFamily="2" charset="2"/>
              <a:buChar char="§"/>
              <a:defRPr/>
            </a:pPr>
            <a:r>
              <a:rPr lang="en-GB" sz="1200">
                <a:latin typeface="Arial" panose="020B0604020202020204" pitchFamily="34" charset="0"/>
                <a:cs typeface="Arial" panose="020B0604020202020204" pitchFamily="34" charset="0"/>
              </a:rPr>
              <a:t>Nutrition Bulletin</a:t>
            </a:r>
          </a:p>
        </p:txBody>
      </p:sp>
      <p:sp>
        <p:nvSpPr>
          <p:cNvPr id="3" name="TextBox 2">
            <a:extLst>
              <a:ext uri="{FF2B5EF4-FFF2-40B4-BE49-F238E27FC236}">
                <a16:creationId xmlns:a16="http://schemas.microsoft.com/office/drawing/2014/main" id="{FCB7B87D-31C1-14D2-E08D-C1CDF717E44E}"/>
              </a:ext>
            </a:extLst>
          </p:cNvPr>
          <p:cNvSpPr txBox="1"/>
          <p:nvPr/>
        </p:nvSpPr>
        <p:spPr>
          <a:xfrm>
            <a:off x="544040" y="1197672"/>
            <a:ext cx="3333815" cy="1938992"/>
          </a:xfrm>
          <a:prstGeom prst="rect">
            <a:avLst/>
          </a:prstGeom>
          <a:noFill/>
        </p:spPr>
        <p:txBody>
          <a:bodyPr wrap="square">
            <a:spAutoFit/>
          </a:bodyPr>
          <a:lstStyle/>
          <a:p>
            <a:r>
              <a:rPr lang="en-GB" sz="1200" b="1" dirty="0">
                <a:solidFill>
                  <a:schemeClr val="tx1">
                    <a:lumMod val="85000"/>
                    <a:lumOff val="15000"/>
                  </a:schemeClr>
                </a:solidFill>
                <a:latin typeface="Arial" panose="020B0604020202020204" pitchFamily="34" charset="0"/>
                <a:cs typeface="Arial" panose="020B0604020202020204" pitchFamily="34" charset="0"/>
              </a:rPr>
              <a:t>Our objects :</a:t>
            </a:r>
          </a:p>
          <a:p>
            <a:endParaRPr lang="en-GB" sz="12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AutoNum type="alphaLcParenBoth"/>
            </a:pPr>
            <a:r>
              <a:rPr lang="en-GB" sz="1200" dirty="0">
                <a:solidFill>
                  <a:schemeClr val="tx1">
                    <a:lumMod val="85000"/>
                    <a:lumOff val="15000"/>
                  </a:schemeClr>
                </a:solidFill>
                <a:latin typeface="Arial" panose="020B0604020202020204" pitchFamily="34" charset="0"/>
                <a:cs typeface="Arial" panose="020B0604020202020204" pitchFamily="34" charset="0"/>
              </a:rPr>
              <a:t>to advance the </a:t>
            </a:r>
            <a:r>
              <a:rPr lang="en-GB" sz="1200" b="1" dirty="0">
                <a:solidFill>
                  <a:srgbClr val="34713B"/>
                </a:solidFill>
                <a:latin typeface="Arial" panose="020B0604020202020204" pitchFamily="34" charset="0"/>
                <a:cs typeface="Arial" panose="020B0604020202020204" pitchFamily="34" charset="0"/>
              </a:rPr>
              <a:t>education of the public </a:t>
            </a:r>
            <a:r>
              <a:rPr lang="en-GB" sz="1200" dirty="0">
                <a:solidFill>
                  <a:schemeClr val="tx1">
                    <a:lumMod val="85000"/>
                    <a:lumOff val="15000"/>
                  </a:schemeClr>
                </a:solidFill>
                <a:latin typeface="Arial" panose="020B0604020202020204" pitchFamily="34" charset="0"/>
                <a:cs typeface="Arial" panose="020B0604020202020204" pitchFamily="34" charset="0"/>
              </a:rPr>
              <a:t>and those involved in training and the education of others in nutrition</a:t>
            </a:r>
          </a:p>
          <a:p>
            <a:pPr marL="342900" indent="-342900">
              <a:buAutoNum type="alphaLcParenBoth"/>
            </a:pPr>
            <a:endParaRPr lang="en-GB" sz="12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AutoNum type="alphaLcParenBoth"/>
            </a:pPr>
            <a:r>
              <a:rPr lang="en-GB" sz="1200" dirty="0">
                <a:solidFill>
                  <a:schemeClr val="tx1">
                    <a:lumMod val="85000"/>
                    <a:lumOff val="15000"/>
                  </a:schemeClr>
                </a:solidFill>
                <a:latin typeface="Arial" panose="020B0604020202020204" pitchFamily="34" charset="0"/>
                <a:cs typeface="Arial" panose="020B0604020202020204" pitchFamily="34" charset="0"/>
              </a:rPr>
              <a:t>to advance the </a:t>
            </a:r>
            <a:r>
              <a:rPr lang="en-GB" sz="1200" b="1" dirty="0">
                <a:solidFill>
                  <a:srgbClr val="34713B"/>
                </a:solidFill>
                <a:latin typeface="Arial" panose="020B0604020202020204" pitchFamily="34" charset="0"/>
                <a:cs typeface="Arial" panose="020B0604020202020204" pitchFamily="34" charset="0"/>
              </a:rPr>
              <a:t>study of and research into nutrition for the public benefit,</a:t>
            </a:r>
            <a:r>
              <a:rPr lang="en-GB" sz="1200" dirty="0">
                <a:solidFill>
                  <a:srgbClr val="34713B"/>
                </a:solidFill>
                <a:latin typeface="Arial" panose="020B0604020202020204" pitchFamily="34" charset="0"/>
                <a:cs typeface="Arial" panose="020B0604020202020204" pitchFamily="34" charset="0"/>
              </a:rPr>
              <a:t> </a:t>
            </a:r>
            <a:r>
              <a:rPr lang="en-GB" sz="1200" dirty="0">
                <a:solidFill>
                  <a:schemeClr val="tx1">
                    <a:lumMod val="85000"/>
                    <a:lumOff val="15000"/>
                  </a:schemeClr>
                </a:solidFill>
                <a:latin typeface="Arial" panose="020B0604020202020204" pitchFamily="34" charset="0"/>
                <a:cs typeface="Arial" panose="020B0604020202020204" pitchFamily="34" charset="0"/>
              </a:rPr>
              <a:t>and </a:t>
            </a:r>
            <a:r>
              <a:rPr lang="en-GB" sz="1200" b="1" dirty="0">
                <a:solidFill>
                  <a:srgbClr val="34713B"/>
                </a:solidFill>
                <a:latin typeface="Arial" panose="020B0604020202020204" pitchFamily="34" charset="0"/>
                <a:cs typeface="Arial" panose="020B0604020202020204" pitchFamily="34" charset="0"/>
              </a:rPr>
              <a:t>disseminate</a:t>
            </a:r>
            <a:r>
              <a:rPr lang="en-GB" sz="1200" dirty="0">
                <a:solidFill>
                  <a:schemeClr val="tx1">
                    <a:lumMod val="85000"/>
                    <a:lumOff val="15000"/>
                  </a:schemeClr>
                </a:solidFill>
                <a:latin typeface="Arial" panose="020B0604020202020204" pitchFamily="34" charset="0"/>
                <a:cs typeface="Arial" panose="020B0604020202020204" pitchFamily="34" charset="0"/>
              </a:rPr>
              <a:t> and </a:t>
            </a:r>
            <a:r>
              <a:rPr lang="en-GB" sz="1200" b="1" dirty="0">
                <a:solidFill>
                  <a:srgbClr val="34713B"/>
                </a:solidFill>
                <a:latin typeface="Arial" panose="020B0604020202020204" pitchFamily="34" charset="0"/>
                <a:cs typeface="Arial" panose="020B0604020202020204" pitchFamily="34" charset="0"/>
              </a:rPr>
              <a:t>publish</a:t>
            </a:r>
            <a:r>
              <a:rPr lang="en-GB" sz="1200" dirty="0">
                <a:solidFill>
                  <a:schemeClr val="tx1">
                    <a:lumMod val="85000"/>
                    <a:lumOff val="15000"/>
                  </a:schemeClr>
                </a:solidFill>
                <a:latin typeface="Arial" panose="020B0604020202020204" pitchFamily="34" charset="0"/>
                <a:cs typeface="Arial" panose="020B0604020202020204" pitchFamily="34" charset="0"/>
              </a:rPr>
              <a:t> the useful results of such research.</a:t>
            </a:r>
          </a:p>
        </p:txBody>
      </p:sp>
      <p:sp>
        <p:nvSpPr>
          <p:cNvPr id="5" name="object 2">
            <a:extLst>
              <a:ext uri="{FF2B5EF4-FFF2-40B4-BE49-F238E27FC236}">
                <a16:creationId xmlns:a16="http://schemas.microsoft.com/office/drawing/2014/main" id="{F11A53BE-5A70-2EEC-B1A6-89474B4D6619}"/>
              </a:ext>
            </a:extLst>
          </p:cNvPr>
          <p:cNvSpPr/>
          <p:nvPr/>
        </p:nvSpPr>
        <p:spPr>
          <a:xfrm>
            <a:off x="4197532" y="1992366"/>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pic>
        <p:nvPicPr>
          <p:cNvPr id="6" name="Picture 6" descr="Food deserts are a symptom of greater inequality the Government must tackle">
            <a:extLst>
              <a:ext uri="{FF2B5EF4-FFF2-40B4-BE49-F238E27FC236}">
                <a16:creationId xmlns:a16="http://schemas.microsoft.com/office/drawing/2014/main" id="{442A13B1-2414-6881-4BE0-E21D744D28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59" b="53500"/>
          <a:stretch/>
        </p:blipFill>
        <p:spPr bwMode="auto">
          <a:xfrm>
            <a:off x="-10160" y="3591399"/>
            <a:ext cx="9144000" cy="16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9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56285">
              <a:lnSpc>
                <a:spcPct val="100000"/>
              </a:lnSpc>
              <a:spcBef>
                <a:spcPts val="100"/>
              </a:spcBef>
            </a:pPr>
            <a:r>
              <a:rPr lang="en-GB" spc="15"/>
              <a:t>Priorities</a:t>
            </a:r>
            <a:endParaRPr spc="15"/>
          </a:p>
        </p:txBody>
      </p:sp>
      <p:sp>
        <p:nvSpPr>
          <p:cNvPr id="3" name="object 3"/>
          <p:cNvSpPr/>
          <p:nvPr/>
        </p:nvSpPr>
        <p:spPr>
          <a:xfrm>
            <a:off x="0" y="6108"/>
            <a:ext cx="2663190" cy="5138420"/>
          </a:xfrm>
          <a:custGeom>
            <a:avLst/>
            <a:gdLst/>
            <a:ahLst/>
            <a:cxnLst/>
            <a:rect l="l" t="t" r="r" b="b"/>
            <a:pathLst>
              <a:path w="2663190" h="5138420">
                <a:moveTo>
                  <a:pt x="1327111" y="2417572"/>
                </a:moveTo>
                <a:lnTo>
                  <a:pt x="0" y="2417572"/>
                </a:lnTo>
                <a:lnTo>
                  <a:pt x="0" y="3785489"/>
                </a:lnTo>
                <a:lnTo>
                  <a:pt x="1327111" y="2417572"/>
                </a:lnTo>
                <a:close/>
              </a:path>
              <a:path w="2663190" h="5138420">
                <a:moveTo>
                  <a:pt x="2652852" y="4509948"/>
                </a:moveTo>
                <a:lnTo>
                  <a:pt x="2651188" y="4443590"/>
                </a:lnTo>
                <a:lnTo>
                  <a:pt x="2644546" y="4377575"/>
                </a:lnTo>
                <a:lnTo>
                  <a:pt x="2631440" y="4312031"/>
                </a:lnTo>
                <a:lnTo>
                  <a:pt x="2612250" y="4248124"/>
                </a:lnTo>
                <a:lnTo>
                  <a:pt x="2587650" y="4187609"/>
                </a:lnTo>
                <a:lnTo>
                  <a:pt x="2557615" y="4129811"/>
                </a:lnTo>
                <a:lnTo>
                  <a:pt x="2522753" y="4075734"/>
                </a:lnTo>
                <a:lnTo>
                  <a:pt x="2483180" y="4025303"/>
                </a:lnTo>
                <a:lnTo>
                  <a:pt x="2439301" y="3979011"/>
                </a:lnTo>
                <a:lnTo>
                  <a:pt x="2391448" y="3937190"/>
                </a:lnTo>
                <a:lnTo>
                  <a:pt x="2339771" y="3900017"/>
                </a:lnTo>
                <a:lnTo>
                  <a:pt x="2284958" y="3868077"/>
                </a:lnTo>
                <a:lnTo>
                  <a:pt x="2226678" y="3841356"/>
                </a:lnTo>
                <a:lnTo>
                  <a:pt x="2166188" y="3820579"/>
                </a:lnTo>
                <a:lnTo>
                  <a:pt x="2118918" y="3808857"/>
                </a:lnTo>
                <a:lnTo>
                  <a:pt x="2078710" y="3801821"/>
                </a:lnTo>
                <a:lnTo>
                  <a:pt x="1987410" y="3795153"/>
                </a:lnTo>
                <a:lnTo>
                  <a:pt x="1321968" y="3795153"/>
                </a:lnTo>
                <a:lnTo>
                  <a:pt x="1321968" y="4451578"/>
                </a:lnTo>
                <a:lnTo>
                  <a:pt x="1321346" y="4433836"/>
                </a:lnTo>
                <a:lnTo>
                  <a:pt x="1316418" y="4387316"/>
                </a:lnTo>
                <a:lnTo>
                  <a:pt x="1308341" y="4341825"/>
                </a:lnTo>
                <a:lnTo>
                  <a:pt x="1297241" y="4297451"/>
                </a:lnTo>
                <a:lnTo>
                  <a:pt x="1283208" y="4254309"/>
                </a:lnTo>
                <a:lnTo>
                  <a:pt x="1266367" y="4212514"/>
                </a:lnTo>
                <a:lnTo>
                  <a:pt x="1246835" y="4172191"/>
                </a:lnTo>
                <a:lnTo>
                  <a:pt x="1224711" y="4133443"/>
                </a:lnTo>
                <a:lnTo>
                  <a:pt x="1200124" y="4096372"/>
                </a:lnTo>
                <a:lnTo>
                  <a:pt x="1173175" y="4061104"/>
                </a:lnTo>
                <a:lnTo>
                  <a:pt x="1143965" y="4027741"/>
                </a:lnTo>
                <a:lnTo>
                  <a:pt x="1112634" y="3996410"/>
                </a:lnTo>
                <a:lnTo>
                  <a:pt x="1079271" y="3967200"/>
                </a:lnTo>
                <a:lnTo>
                  <a:pt x="1044003" y="3940251"/>
                </a:lnTo>
                <a:lnTo>
                  <a:pt x="1006932" y="3915664"/>
                </a:lnTo>
                <a:lnTo>
                  <a:pt x="968184" y="3893540"/>
                </a:lnTo>
                <a:lnTo>
                  <a:pt x="927849" y="3874008"/>
                </a:lnTo>
                <a:lnTo>
                  <a:pt x="886066" y="3857167"/>
                </a:lnTo>
                <a:lnTo>
                  <a:pt x="842924" y="3843134"/>
                </a:lnTo>
                <a:lnTo>
                  <a:pt x="798550" y="3832034"/>
                </a:lnTo>
                <a:lnTo>
                  <a:pt x="753046" y="3823957"/>
                </a:lnTo>
                <a:lnTo>
                  <a:pt x="706539" y="3819029"/>
                </a:lnTo>
                <a:lnTo>
                  <a:pt x="659130" y="3817366"/>
                </a:lnTo>
                <a:lnTo>
                  <a:pt x="611720" y="3819029"/>
                </a:lnTo>
                <a:lnTo>
                  <a:pt x="565200" y="3823957"/>
                </a:lnTo>
                <a:lnTo>
                  <a:pt x="519709" y="3832034"/>
                </a:lnTo>
                <a:lnTo>
                  <a:pt x="475335" y="3843134"/>
                </a:lnTo>
                <a:lnTo>
                  <a:pt x="432193" y="3857167"/>
                </a:lnTo>
                <a:lnTo>
                  <a:pt x="390398" y="3874008"/>
                </a:lnTo>
                <a:lnTo>
                  <a:pt x="350075" y="3893540"/>
                </a:lnTo>
                <a:lnTo>
                  <a:pt x="311315" y="3915664"/>
                </a:lnTo>
                <a:lnTo>
                  <a:pt x="274256" y="3940251"/>
                </a:lnTo>
                <a:lnTo>
                  <a:pt x="238975" y="3967200"/>
                </a:lnTo>
                <a:lnTo>
                  <a:pt x="205625" y="3996410"/>
                </a:lnTo>
                <a:lnTo>
                  <a:pt x="174282" y="4027741"/>
                </a:lnTo>
                <a:lnTo>
                  <a:pt x="145084" y="4061104"/>
                </a:lnTo>
                <a:lnTo>
                  <a:pt x="118135" y="4096372"/>
                </a:lnTo>
                <a:lnTo>
                  <a:pt x="93535" y="4133443"/>
                </a:lnTo>
                <a:lnTo>
                  <a:pt x="71424" y="4172191"/>
                </a:lnTo>
                <a:lnTo>
                  <a:pt x="51879" y="4212514"/>
                </a:lnTo>
                <a:lnTo>
                  <a:pt x="35052" y="4254309"/>
                </a:lnTo>
                <a:lnTo>
                  <a:pt x="21018" y="4297451"/>
                </a:lnTo>
                <a:lnTo>
                  <a:pt x="9918" y="4341825"/>
                </a:lnTo>
                <a:lnTo>
                  <a:pt x="1841" y="4387316"/>
                </a:lnTo>
                <a:lnTo>
                  <a:pt x="0" y="4404753"/>
                </a:lnTo>
                <a:lnTo>
                  <a:pt x="0" y="4557738"/>
                </a:lnTo>
                <a:lnTo>
                  <a:pt x="9918" y="4620666"/>
                </a:lnTo>
                <a:lnTo>
                  <a:pt x="21018" y="4665040"/>
                </a:lnTo>
                <a:lnTo>
                  <a:pt x="35052" y="4708182"/>
                </a:lnTo>
                <a:lnTo>
                  <a:pt x="51879" y="4749978"/>
                </a:lnTo>
                <a:lnTo>
                  <a:pt x="71424" y="4790300"/>
                </a:lnTo>
                <a:lnTo>
                  <a:pt x="93535" y="4829048"/>
                </a:lnTo>
                <a:lnTo>
                  <a:pt x="118135" y="4866119"/>
                </a:lnTo>
                <a:lnTo>
                  <a:pt x="145084" y="4901387"/>
                </a:lnTo>
                <a:lnTo>
                  <a:pt x="174282" y="4934750"/>
                </a:lnTo>
                <a:lnTo>
                  <a:pt x="205625" y="4966081"/>
                </a:lnTo>
                <a:lnTo>
                  <a:pt x="238975" y="4995291"/>
                </a:lnTo>
                <a:lnTo>
                  <a:pt x="274256" y="5022240"/>
                </a:lnTo>
                <a:lnTo>
                  <a:pt x="311315" y="5046827"/>
                </a:lnTo>
                <a:lnTo>
                  <a:pt x="350075" y="5068951"/>
                </a:lnTo>
                <a:lnTo>
                  <a:pt x="390398" y="5088483"/>
                </a:lnTo>
                <a:lnTo>
                  <a:pt x="432193" y="5105324"/>
                </a:lnTo>
                <a:lnTo>
                  <a:pt x="475335" y="5119357"/>
                </a:lnTo>
                <a:lnTo>
                  <a:pt x="519709" y="5130457"/>
                </a:lnTo>
                <a:lnTo>
                  <a:pt x="563892" y="5138293"/>
                </a:lnTo>
                <a:lnTo>
                  <a:pt x="754367" y="5138293"/>
                </a:lnTo>
                <a:lnTo>
                  <a:pt x="798550" y="5130457"/>
                </a:lnTo>
                <a:lnTo>
                  <a:pt x="842924" y="5119357"/>
                </a:lnTo>
                <a:lnTo>
                  <a:pt x="886066" y="5105324"/>
                </a:lnTo>
                <a:lnTo>
                  <a:pt x="927849" y="5088483"/>
                </a:lnTo>
                <a:lnTo>
                  <a:pt x="968184" y="5068951"/>
                </a:lnTo>
                <a:lnTo>
                  <a:pt x="1006932" y="5046827"/>
                </a:lnTo>
                <a:lnTo>
                  <a:pt x="1044003" y="5022240"/>
                </a:lnTo>
                <a:lnTo>
                  <a:pt x="1079271" y="4995291"/>
                </a:lnTo>
                <a:lnTo>
                  <a:pt x="1112634" y="4966081"/>
                </a:lnTo>
                <a:lnTo>
                  <a:pt x="1143965" y="4934750"/>
                </a:lnTo>
                <a:lnTo>
                  <a:pt x="1173175" y="4901387"/>
                </a:lnTo>
                <a:lnTo>
                  <a:pt x="1200124" y="4866119"/>
                </a:lnTo>
                <a:lnTo>
                  <a:pt x="1224711" y="4829048"/>
                </a:lnTo>
                <a:lnTo>
                  <a:pt x="1246835" y="4790300"/>
                </a:lnTo>
                <a:lnTo>
                  <a:pt x="1266367" y="4749978"/>
                </a:lnTo>
                <a:lnTo>
                  <a:pt x="1283208" y="4708182"/>
                </a:lnTo>
                <a:lnTo>
                  <a:pt x="1297241" y="4665040"/>
                </a:lnTo>
                <a:lnTo>
                  <a:pt x="1308341" y="4620666"/>
                </a:lnTo>
                <a:lnTo>
                  <a:pt x="1316418" y="4575175"/>
                </a:lnTo>
                <a:lnTo>
                  <a:pt x="1321346" y="4528655"/>
                </a:lnTo>
                <a:lnTo>
                  <a:pt x="1322476" y="4496105"/>
                </a:lnTo>
                <a:lnTo>
                  <a:pt x="1323822" y="4523232"/>
                </a:lnTo>
                <a:lnTo>
                  <a:pt x="1331214" y="4598035"/>
                </a:lnTo>
                <a:lnTo>
                  <a:pt x="1348447" y="4678172"/>
                </a:lnTo>
                <a:lnTo>
                  <a:pt x="1361668" y="4720310"/>
                </a:lnTo>
                <a:lnTo>
                  <a:pt x="1377480" y="4761471"/>
                </a:lnTo>
                <a:lnTo>
                  <a:pt x="1395831" y="4801501"/>
                </a:lnTo>
                <a:lnTo>
                  <a:pt x="1416240" y="4839563"/>
                </a:lnTo>
                <a:lnTo>
                  <a:pt x="1438935" y="4876216"/>
                </a:lnTo>
                <a:lnTo>
                  <a:pt x="1463814" y="4911306"/>
                </a:lnTo>
                <a:lnTo>
                  <a:pt x="1490764" y="4944719"/>
                </a:lnTo>
                <a:lnTo>
                  <a:pt x="1519605" y="4976215"/>
                </a:lnTo>
                <a:lnTo>
                  <a:pt x="1550276" y="5005781"/>
                </a:lnTo>
                <a:lnTo>
                  <a:pt x="1582686" y="5033302"/>
                </a:lnTo>
                <a:lnTo>
                  <a:pt x="1616684" y="5058664"/>
                </a:lnTo>
                <a:lnTo>
                  <a:pt x="1652511" y="5081968"/>
                </a:lnTo>
                <a:lnTo>
                  <a:pt x="1689696" y="5102860"/>
                </a:lnTo>
                <a:lnTo>
                  <a:pt x="1728089" y="5121249"/>
                </a:lnTo>
                <a:lnTo>
                  <a:pt x="1767547" y="5137074"/>
                </a:lnTo>
                <a:lnTo>
                  <a:pt x="1771116" y="5138293"/>
                </a:lnTo>
                <a:lnTo>
                  <a:pt x="2652852" y="5138293"/>
                </a:lnTo>
                <a:lnTo>
                  <a:pt x="2652852" y="4509948"/>
                </a:lnTo>
                <a:close/>
              </a:path>
              <a:path w="2663190" h="5138420">
                <a:moveTo>
                  <a:pt x="2655925" y="1054100"/>
                </a:moveTo>
                <a:lnTo>
                  <a:pt x="2655049" y="1003300"/>
                </a:lnTo>
                <a:lnTo>
                  <a:pt x="2652433" y="952500"/>
                </a:lnTo>
                <a:lnTo>
                  <a:pt x="2648127" y="901700"/>
                </a:lnTo>
                <a:lnTo>
                  <a:pt x="2642133" y="863600"/>
                </a:lnTo>
                <a:lnTo>
                  <a:pt x="2634500" y="812800"/>
                </a:lnTo>
                <a:lnTo>
                  <a:pt x="2625255" y="762000"/>
                </a:lnTo>
                <a:lnTo>
                  <a:pt x="2614422" y="723900"/>
                </a:lnTo>
                <a:lnTo>
                  <a:pt x="2602039" y="673100"/>
                </a:lnTo>
                <a:lnTo>
                  <a:pt x="2588133" y="635000"/>
                </a:lnTo>
                <a:lnTo>
                  <a:pt x="2572728" y="584200"/>
                </a:lnTo>
                <a:lnTo>
                  <a:pt x="2555862" y="546100"/>
                </a:lnTo>
                <a:lnTo>
                  <a:pt x="2537574" y="508000"/>
                </a:lnTo>
                <a:lnTo>
                  <a:pt x="2517864" y="457200"/>
                </a:lnTo>
                <a:lnTo>
                  <a:pt x="2496794" y="419100"/>
                </a:lnTo>
                <a:lnTo>
                  <a:pt x="2474379" y="381000"/>
                </a:lnTo>
                <a:lnTo>
                  <a:pt x="2450642" y="342900"/>
                </a:lnTo>
                <a:lnTo>
                  <a:pt x="2425623" y="304800"/>
                </a:lnTo>
                <a:lnTo>
                  <a:pt x="2399360" y="266700"/>
                </a:lnTo>
                <a:lnTo>
                  <a:pt x="2371864" y="228600"/>
                </a:lnTo>
                <a:lnTo>
                  <a:pt x="2343175" y="190500"/>
                </a:lnTo>
                <a:lnTo>
                  <a:pt x="2313330" y="165100"/>
                </a:lnTo>
                <a:lnTo>
                  <a:pt x="2282355" y="127000"/>
                </a:lnTo>
                <a:lnTo>
                  <a:pt x="2250262" y="101600"/>
                </a:lnTo>
                <a:lnTo>
                  <a:pt x="2217102" y="63500"/>
                </a:lnTo>
                <a:lnTo>
                  <a:pt x="2190204" y="43535"/>
                </a:lnTo>
                <a:lnTo>
                  <a:pt x="2190204" y="1028700"/>
                </a:lnTo>
                <a:lnTo>
                  <a:pt x="2190204" y="1041400"/>
                </a:lnTo>
                <a:lnTo>
                  <a:pt x="2189924" y="1054100"/>
                </a:lnTo>
                <a:lnTo>
                  <a:pt x="2190102" y="1054100"/>
                </a:lnTo>
                <a:lnTo>
                  <a:pt x="2190204" y="1066800"/>
                </a:lnTo>
                <a:lnTo>
                  <a:pt x="2188832" y="1117600"/>
                </a:lnTo>
                <a:lnTo>
                  <a:pt x="2184781" y="1168400"/>
                </a:lnTo>
                <a:lnTo>
                  <a:pt x="2178113" y="1206500"/>
                </a:lnTo>
                <a:lnTo>
                  <a:pt x="2168906" y="1257300"/>
                </a:lnTo>
                <a:lnTo>
                  <a:pt x="2157222" y="1308100"/>
                </a:lnTo>
                <a:lnTo>
                  <a:pt x="2143150" y="1346200"/>
                </a:lnTo>
                <a:lnTo>
                  <a:pt x="2126754" y="1384300"/>
                </a:lnTo>
                <a:lnTo>
                  <a:pt x="2108111" y="1422400"/>
                </a:lnTo>
                <a:lnTo>
                  <a:pt x="2087283" y="1473200"/>
                </a:lnTo>
                <a:lnTo>
                  <a:pt x="2064359" y="1511300"/>
                </a:lnTo>
                <a:lnTo>
                  <a:pt x="2039404" y="1549400"/>
                </a:lnTo>
                <a:lnTo>
                  <a:pt x="2012492" y="1574800"/>
                </a:lnTo>
                <a:lnTo>
                  <a:pt x="1983701" y="1612900"/>
                </a:lnTo>
                <a:lnTo>
                  <a:pt x="1953094" y="1651000"/>
                </a:lnTo>
                <a:lnTo>
                  <a:pt x="1920735" y="1676400"/>
                </a:lnTo>
                <a:lnTo>
                  <a:pt x="1886724" y="1714500"/>
                </a:lnTo>
                <a:lnTo>
                  <a:pt x="1851113" y="1739900"/>
                </a:lnTo>
                <a:lnTo>
                  <a:pt x="1813991" y="1765300"/>
                </a:lnTo>
                <a:lnTo>
                  <a:pt x="1775421" y="1790700"/>
                </a:lnTo>
                <a:lnTo>
                  <a:pt x="1735467" y="1803400"/>
                </a:lnTo>
                <a:lnTo>
                  <a:pt x="1694218" y="1828800"/>
                </a:lnTo>
                <a:lnTo>
                  <a:pt x="1651749" y="1841500"/>
                </a:lnTo>
                <a:lnTo>
                  <a:pt x="1608112" y="1866900"/>
                </a:lnTo>
                <a:lnTo>
                  <a:pt x="1517675" y="1892300"/>
                </a:lnTo>
                <a:lnTo>
                  <a:pt x="1471015" y="1892300"/>
                </a:lnTo>
                <a:lnTo>
                  <a:pt x="1423492" y="1905000"/>
                </a:lnTo>
                <a:lnTo>
                  <a:pt x="1228801" y="1905000"/>
                </a:lnTo>
                <a:lnTo>
                  <a:pt x="1181277" y="1892300"/>
                </a:lnTo>
                <a:lnTo>
                  <a:pt x="1134618" y="1892300"/>
                </a:lnTo>
                <a:lnTo>
                  <a:pt x="1044194" y="1866900"/>
                </a:lnTo>
                <a:lnTo>
                  <a:pt x="1000556" y="1841500"/>
                </a:lnTo>
                <a:lnTo>
                  <a:pt x="958075" y="1828800"/>
                </a:lnTo>
                <a:lnTo>
                  <a:pt x="916838" y="1803400"/>
                </a:lnTo>
                <a:lnTo>
                  <a:pt x="876884" y="1790700"/>
                </a:lnTo>
                <a:lnTo>
                  <a:pt x="838314" y="1765300"/>
                </a:lnTo>
                <a:lnTo>
                  <a:pt x="801192" y="1739900"/>
                </a:lnTo>
                <a:lnTo>
                  <a:pt x="765581" y="1714500"/>
                </a:lnTo>
                <a:lnTo>
                  <a:pt x="731570" y="1676400"/>
                </a:lnTo>
                <a:lnTo>
                  <a:pt x="699223" y="1651000"/>
                </a:lnTo>
                <a:lnTo>
                  <a:pt x="668604" y="1612900"/>
                </a:lnTo>
                <a:lnTo>
                  <a:pt x="639813" y="1574800"/>
                </a:lnTo>
                <a:lnTo>
                  <a:pt x="612902" y="1549400"/>
                </a:lnTo>
                <a:lnTo>
                  <a:pt x="587946" y="1511300"/>
                </a:lnTo>
                <a:lnTo>
                  <a:pt x="565023" y="1473200"/>
                </a:lnTo>
                <a:lnTo>
                  <a:pt x="544195" y="1422400"/>
                </a:lnTo>
                <a:lnTo>
                  <a:pt x="525551" y="1384300"/>
                </a:lnTo>
                <a:lnTo>
                  <a:pt x="509155" y="1346200"/>
                </a:lnTo>
                <a:lnTo>
                  <a:pt x="495084" y="1308100"/>
                </a:lnTo>
                <a:lnTo>
                  <a:pt x="483400" y="1257300"/>
                </a:lnTo>
                <a:lnTo>
                  <a:pt x="474192" y="1206500"/>
                </a:lnTo>
                <a:lnTo>
                  <a:pt x="467525" y="1168400"/>
                </a:lnTo>
                <a:lnTo>
                  <a:pt x="463473" y="1117600"/>
                </a:lnTo>
                <a:lnTo>
                  <a:pt x="462102" y="1066800"/>
                </a:lnTo>
                <a:lnTo>
                  <a:pt x="462203" y="1054100"/>
                </a:lnTo>
                <a:lnTo>
                  <a:pt x="462381" y="1054100"/>
                </a:lnTo>
                <a:lnTo>
                  <a:pt x="462203" y="1041400"/>
                </a:lnTo>
                <a:lnTo>
                  <a:pt x="462102" y="1028700"/>
                </a:lnTo>
                <a:lnTo>
                  <a:pt x="463473" y="977900"/>
                </a:lnTo>
                <a:lnTo>
                  <a:pt x="467525" y="939800"/>
                </a:lnTo>
                <a:lnTo>
                  <a:pt x="474192" y="889000"/>
                </a:lnTo>
                <a:lnTo>
                  <a:pt x="483400" y="850900"/>
                </a:lnTo>
                <a:lnTo>
                  <a:pt x="495084" y="800100"/>
                </a:lnTo>
                <a:lnTo>
                  <a:pt x="509155" y="762000"/>
                </a:lnTo>
                <a:lnTo>
                  <a:pt x="525551" y="711200"/>
                </a:lnTo>
                <a:lnTo>
                  <a:pt x="544195" y="673100"/>
                </a:lnTo>
                <a:lnTo>
                  <a:pt x="565023" y="635000"/>
                </a:lnTo>
                <a:lnTo>
                  <a:pt x="587946" y="596900"/>
                </a:lnTo>
                <a:lnTo>
                  <a:pt x="612902" y="558800"/>
                </a:lnTo>
                <a:lnTo>
                  <a:pt x="639813" y="520700"/>
                </a:lnTo>
                <a:lnTo>
                  <a:pt x="668604" y="482600"/>
                </a:lnTo>
                <a:lnTo>
                  <a:pt x="699223" y="457200"/>
                </a:lnTo>
                <a:lnTo>
                  <a:pt x="731570" y="419100"/>
                </a:lnTo>
                <a:lnTo>
                  <a:pt x="765581" y="393700"/>
                </a:lnTo>
                <a:lnTo>
                  <a:pt x="801192" y="368300"/>
                </a:lnTo>
                <a:lnTo>
                  <a:pt x="838314" y="342900"/>
                </a:lnTo>
                <a:lnTo>
                  <a:pt x="876884" y="317500"/>
                </a:lnTo>
                <a:lnTo>
                  <a:pt x="916838" y="292100"/>
                </a:lnTo>
                <a:lnTo>
                  <a:pt x="958075" y="279400"/>
                </a:lnTo>
                <a:lnTo>
                  <a:pt x="1000556" y="254000"/>
                </a:lnTo>
                <a:lnTo>
                  <a:pt x="1134618" y="215900"/>
                </a:lnTo>
                <a:lnTo>
                  <a:pt x="1181277" y="203200"/>
                </a:lnTo>
                <a:lnTo>
                  <a:pt x="1228801" y="203200"/>
                </a:lnTo>
                <a:lnTo>
                  <a:pt x="1277112" y="190500"/>
                </a:lnTo>
                <a:lnTo>
                  <a:pt x="1375181" y="190500"/>
                </a:lnTo>
                <a:lnTo>
                  <a:pt x="1423492" y="203200"/>
                </a:lnTo>
                <a:lnTo>
                  <a:pt x="1471015" y="203200"/>
                </a:lnTo>
                <a:lnTo>
                  <a:pt x="1517675" y="215900"/>
                </a:lnTo>
                <a:lnTo>
                  <a:pt x="1651749" y="254000"/>
                </a:lnTo>
                <a:lnTo>
                  <a:pt x="1694218" y="279400"/>
                </a:lnTo>
                <a:lnTo>
                  <a:pt x="1735467" y="292100"/>
                </a:lnTo>
                <a:lnTo>
                  <a:pt x="1775421" y="317500"/>
                </a:lnTo>
                <a:lnTo>
                  <a:pt x="1813991" y="342900"/>
                </a:lnTo>
                <a:lnTo>
                  <a:pt x="1851113" y="368300"/>
                </a:lnTo>
                <a:lnTo>
                  <a:pt x="1886724" y="393700"/>
                </a:lnTo>
                <a:lnTo>
                  <a:pt x="1920735" y="419100"/>
                </a:lnTo>
                <a:lnTo>
                  <a:pt x="1953094" y="457200"/>
                </a:lnTo>
                <a:lnTo>
                  <a:pt x="1983701" y="482600"/>
                </a:lnTo>
                <a:lnTo>
                  <a:pt x="2012492" y="520700"/>
                </a:lnTo>
                <a:lnTo>
                  <a:pt x="2039404" y="558800"/>
                </a:lnTo>
                <a:lnTo>
                  <a:pt x="2064359" y="596900"/>
                </a:lnTo>
                <a:lnTo>
                  <a:pt x="2087283" y="635000"/>
                </a:lnTo>
                <a:lnTo>
                  <a:pt x="2108111" y="673100"/>
                </a:lnTo>
                <a:lnTo>
                  <a:pt x="2126754" y="711200"/>
                </a:lnTo>
                <a:lnTo>
                  <a:pt x="2143150" y="762000"/>
                </a:lnTo>
                <a:lnTo>
                  <a:pt x="2157222" y="800100"/>
                </a:lnTo>
                <a:lnTo>
                  <a:pt x="2168906" y="850900"/>
                </a:lnTo>
                <a:lnTo>
                  <a:pt x="2178113" y="889000"/>
                </a:lnTo>
                <a:lnTo>
                  <a:pt x="2184781" y="939800"/>
                </a:lnTo>
                <a:lnTo>
                  <a:pt x="2188832" y="977900"/>
                </a:lnTo>
                <a:lnTo>
                  <a:pt x="2190204" y="1028700"/>
                </a:lnTo>
                <a:lnTo>
                  <a:pt x="2190204" y="43535"/>
                </a:lnTo>
                <a:lnTo>
                  <a:pt x="2182901" y="38100"/>
                </a:lnTo>
                <a:lnTo>
                  <a:pt x="2147697" y="0"/>
                </a:lnTo>
                <a:lnTo>
                  <a:pt x="504609" y="0"/>
                </a:lnTo>
                <a:lnTo>
                  <a:pt x="469404" y="38100"/>
                </a:lnTo>
                <a:lnTo>
                  <a:pt x="435203" y="63500"/>
                </a:lnTo>
                <a:lnTo>
                  <a:pt x="402043" y="101600"/>
                </a:lnTo>
                <a:lnTo>
                  <a:pt x="369963" y="127000"/>
                </a:lnTo>
                <a:lnTo>
                  <a:pt x="338975" y="165100"/>
                </a:lnTo>
                <a:lnTo>
                  <a:pt x="309130" y="190500"/>
                </a:lnTo>
                <a:lnTo>
                  <a:pt x="280441" y="228600"/>
                </a:lnTo>
                <a:lnTo>
                  <a:pt x="252945" y="266700"/>
                </a:lnTo>
                <a:lnTo>
                  <a:pt x="226682" y="304800"/>
                </a:lnTo>
                <a:lnTo>
                  <a:pt x="201663" y="342900"/>
                </a:lnTo>
                <a:lnTo>
                  <a:pt x="177939" y="381000"/>
                </a:lnTo>
                <a:lnTo>
                  <a:pt x="155511" y="419100"/>
                </a:lnTo>
                <a:lnTo>
                  <a:pt x="134442" y="457200"/>
                </a:lnTo>
                <a:lnTo>
                  <a:pt x="114744" y="508000"/>
                </a:lnTo>
                <a:lnTo>
                  <a:pt x="96443" y="546100"/>
                </a:lnTo>
                <a:lnTo>
                  <a:pt x="79578" y="584200"/>
                </a:lnTo>
                <a:lnTo>
                  <a:pt x="64173" y="635000"/>
                </a:lnTo>
                <a:lnTo>
                  <a:pt x="50266" y="673100"/>
                </a:lnTo>
                <a:lnTo>
                  <a:pt x="37884" y="723900"/>
                </a:lnTo>
                <a:lnTo>
                  <a:pt x="27051" y="762000"/>
                </a:lnTo>
                <a:lnTo>
                  <a:pt x="17805" y="812800"/>
                </a:lnTo>
                <a:lnTo>
                  <a:pt x="10172" y="863600"/>
                </a:lnTo>
                <a:lnTo>
                  <a:pt x="4191" y="901700"/>
                </a:lnTo>
                <a:lnTo>
                  <a:pt x="0" y="952500"/>
                </a:lnTo>
                <a:lnTo>
                  <a:pt x="0" y="1155700"/>
                </a:lnTo>
                <a:lnTo>
                  <a:pt x="4191" y="1193800"/>
                </a:lnTo>
                <a:lnTo>
                  <a:pt x="10172" y="1244600"/>
                </a:lnTo>
                <a:lnTo>
                  <a:pt x="17805" y="1295400"/>
                </a:lnTo>
                <a:lnTo>
                  <a:pt x="27051" y="1333500"/>
                </a:lnTo>
                <a:lnTo>
                  <a:pt x="37884" y="1384300"/>
                </a:lnTo>
                <a:lnTo>
                  <a:pt x="50266" y="1422400"/>
                </a:lnTo>
                <a:lnTo>
                  <a:pt x="64173" y="1473200"/>
                </a:lnTo>
                <a:lnTo>
                  <a:pt x="79578" y="1511300"/>
                </a:lnTo>
                <a:lnTo>
                  <a:pt x="96443" y="1562100"/>
                </a:lnTo>
                <a:lnTo>
                  <a:pt x="114744" y="1600200"/>
                </a:lnTo>
                <a:lnTo>
                  <a:pt x="134442" y="1638300"/>
                </a:lnTo>
                <a:lnTo>
                  <a:pt x="155511" y="1689100"/>
                </a:lnTo>
                <a:lnTo>
                  <a:pt x="177939" y="1727200"/>
                </a:lnTo>
                <a:lnTo>
                  <a:pt x="201663" y="1765300"/>
                </a:lnTo>
                <a:lnTo>
                  <a:pt x="226682" y="1803400"/>
                </a:lnTo>
                <a:lnTo>
                  <a:pt x="252945" y="1841500"/>
                </a:lnTo>
                <a:lnTo>
                  <a:pt x="280441" y="1866900"/>
                </a:lnTo>
                <a:lnTo>
                  <a:pt x="309130" y="1905000"/>
                </a:lnTo>
                <a:lnTo>
                  <a:pt x="338975" y="1943100"/>
                </a:lnTo>
                <a:lnTo>
                  <a:pt x="369963" y="1981200"/>
                </a:lnTo>
                <a:lnTo>
                  <a:pt x="402043" y="2006600"/>
                </a:lnTo>
                <a:lnTo>
                  <a:pt x="435203" y="2044700"/>
                </a:lnTo>
                <a:lnTo>
                  <a:pt x="469404" y="2070100"/>
                </a:lnTo>
                <a:lnTo>
                  <a:pt x="504609" y="2095500"/>
                </a:lnTo>
                <a:lnTo>
                  <a:pt x="540804" y="2120900"/>
                </a:lnTo>
                <a:lnTo>
                  <a:pt x="577951" y="2146300"/>
                </a:lnTo>
                <a:lnTo>
                  <a:pt x="616026" y="2171700"/>
                </a:lnTo>
                <a:lnTo>
                  <a:pt x="654989" y="2197100"/>
                </a:lnTo>
                <a:lnTo>
                  <a:pt x="694817" y="2222500"/>
                </a:lnTo>
                <a:lnTo>
                  <a:pt x="735482" y="2247900"/>
                </a:lnTo>
                <a:lnTo>
                  <a:pt x="776935" y="2260600"/>
                </a:lnTo>
                <a:lnTo>
                  <a:pt x="819175" y="2286000"/>
                </a:lnTo>
                <a:lnTo>
                  <a:pt x="905840" y="2311400"/>
                </a:lnTo>
                <a:lnTo>
                  <a:pt x="1087120" y="2362200"/>
                </a:lnTo>
                <a:lnTo>
                  <a:pt x="1133919" y="2362200"/>
                </a:lnTo>
                <a:lnTo>
                  <a:pt x="1181252" y="2374900"/>
                </a:lnTo>
                <a:lnTo>
                  <a:pt x="1471041" y="2374900"/>
                </a:lnTo>
                <a:lnTo>
                  <a:pt x="1518373" y="2362200"/>
                </a:lnTo>
                <a:lnTo>
                  <a:pt x="1565173" y="2362200"/>
                </a:lnTo>
                <a:lnTo>
                  <a:pt x="1746465" y="2311400"/>
                </a:lnTo>
                <a:lnTo>
                  <a:pt x="1833130" y="2286000"/>
                </a:lnTo>
                <a:lnTo>
                  <a:pt x="1875358" y="2260600"/>
                </a:lnTo>
                <a:lnTo>
                  <a:pt x="1916823" y="2247900"/>
                </a:lnTo>
                <a:lnTo>
                  <a:pt x="1957489" y="2222500"/>
                </a:lnTo>
                <a:lnTo>
                  <a:pt x="1997316" y="2197100"/>
                </a:lnTo>
                <a:lnTo>
                  <a:pt x="2036279" y="2171700"/>
                </a:lnTo>
                <a:lnTo>
                  <a:pt x="2074354" y="2146300"/>
                </a:lnTo>
                <a:lnTo>
                  <a:pt x="2111502" y="2120900"/>
                </a:lnTo>
                <a:lnTo>
                  <a:pt x="2147697" y="2095500"/>
                </a:lnTo>
                <a:lnTo>
                  <a:pt x="2182901" y="2070100"/>
                </a:lnTo>
                <a:lnTo>
                  <a:pt x="2217102" y="2044700"/>
                </a:lnTo>
                <a:lnTo>
                  <a:pt x="2250262" y="2006600"/>
                </a:lnTo>
                <a:lnTo>
                  <a:pt x="2282355" y="1981200"/>
                </a:lnTo>
                <a:lnTo>
                  <a:pt x="2313330" y="1943100"/>
                </a:lnTo>
                <a:lnTo>
                  <a:pt x="2343175" y="1905000"/>
                </a:lnTo>
                <a:lnTo>
                  <a:pt x="2371864" y="1866900"/>
                </a:lnTo>
                <a:lnTo>
                  <a:pt x="2399360" y="1841500"/>
                </a:lnTo>
                <a:lnTo>
                  <a:pt x="2425623" y="1803400"/>
                </a:lnTo>
                <a:lnTo>
                  <a:pt x="2450642" y="1765300"/>
                </a:lnTo>
                <a:lnTo>
                  <a:pt x="2474379" y="1727200"/>
                </a:lnTo>
                <a:lnTo>
                  <a:pt x="2496794" y="1689100"/>
                </a:lnTo>
                <a:lnTo>
                  <a:pt x="2517864" y="1638300"/>
                </a:lnTo>
                <a:lnTo>
                  <a:pt x="2537574" y="1600200"/>
                </a:lnTo>
                <a:lnTo>
                  <a:pt x="2555862" y="1562100"/>
                </a:lnTo>
                <a:lnTo>
                  <a:pt x="2572728" y="1511300"/>
                </a:lnTo>
                <a:lnTo>
                  <a:pt x="2588133" y="1473200"/>
                </a:lnTo>
                <a:lnTo>
                  <a:pt x="2602039" y="1422400"/>
                </a:lnTo>
                <a:lnTo>
                  <a:pt x="2614422" y="1384300"/>
                </a:lnTo>
                <a:lnTo>
                  <a:pt x="2625255" y="1333500"/>
                </a:lnTo>
                <a:lnTo>
                  <a:pt x="2634500" y="1295400"/>
                </a:lnTo>
                <a:lnTo>
                  <a:pt x="2642133" y="1244600"/>
                </a:lnTo>
                <a:lnTo>
                  <a:pt x="2648127" y="1193800"/>
                </a:lnTo>
                <a:lnTo>
                  <a:pt x="2652433" y="1143000"/>
                </a:lnTo>
                <a:lnTo>
                  <a:pt x="2655049" y="1104900"/>
                </a:lnTo>
                <a:lnTo>
                  <a:pt x="2655925" y="1054100"/>
                </a:lnTo>
                <a:close/>
              </a:path>
              <a:path w="2663190" h="5138420">
                <a:moveTo>
                  <a:pt x="2663152" y="3097784"/>
                </a:moveTo>
                <a:lnTo>
                  <a:pt x="2661462" y="3050057"/>
                </a:lnTo>
                <a:lnTo>
                  <a:pt x="2656535" y="3003473"/>
                </a:lnTo>
                <a:lnTo>
                  <a:pt x="2648432" y="2957779"/>
                </a:lnTo>
                <a:lnTo>
                  <a:pt x="2637282" y="2913227"/>
                </a:lnTo>
                <a:lnTo>
                  <a:pt x="2623185" y="2869908"/>
                </a:lnTo>
                <a:lnTo>
                  <a:pt x="2606281" y="2827947"/>
                </a:lnTo>
                <a:lnTo>
                  <a:pt x="2594483" y="2803601"/>
                </a:lnTo>
                <a:lnTo>
                  <a:pt x="2586672" y="2787446"/>
                </a:lnTo>
                <a:lnTo>
                  <a:pt x="2564460" y="2748534"/>
                </a:lnTo>
                <a:lnTo>
                  <a:pt x="2539758" y="2711323"/>
                </a:lnTo>
                <a:lnTo>
                  <a:pt x="2512695" y="2675902"/>
                </a:lnTo>
                <a:lnTo>
                  <a:pt x="2483383" y="2642412"/>
                </a:lnTo>
                <a:lnTo>
                  <a:pt x="2451912" y="2610942"/>
                </a:lnTo>
                <a:lnTo>
                  <a:pt x="2418423" y="2581618"/>
                </a:lnTo>
                <a:lnTo>
                  <a:pt x="2383002" y="2554554"/>
                </a:lnTo>
                <a:lnTo>
                  <a:pt x="2345779" y="2529865"/>
                </a:lnTo>
                <a:lnTo>
                  <a:pt x="2306866" y="2507653"/>
                </a:lnTo>
                <a:lnTo>
                  <a:pt x="2290724" y="2499842"/>
                </a:lnTo>
                <a:lnTo>
                  <a:pt x="2290724" y="3097784"/>
                </a:lnTo>
                <a:lnTo>
                  <a:pt x="2286876" y="3145498"/>
                </a:lnTo>
                <a:lnTo>
                  <a:pt x="2275725" y="3190760"/>
                </a:lnTo>
                <a:lnTo>
                  <a:pt x="2257895" y="3232975"/>
                </a:lnTo>
                <a:lnTo>
                  <a:pt x="2233968" y="3271520"/>
                </a:lnTo>
                <a:lnTo>
                  <a:pt x="2204555" y="3305797"/>
                </a:lnTo>
                <a:lnTo>
                  <a:pt x="2170277" y="3335197"/>
                </a:lnTo>
                <a:lnTo>
                  <a:pt x="2131733" y="3359124"/>
                </a:lnTo>
                <a:lnTo>
                  <a:pt x="2089531" y="3376968"/>
                </a:lnTo>
                <a:lnTo>
                  <a:pt x="2044255" y="3388106"/>
                </a:lnTo>
                <a:lnTo>
                  <a:pt x="1996541" y="3391966"/>
                </a:lnTo>
                <a:lnTo>
                  <a:pt x="1948827" y="3388106"/>
                </a:lnTo>
                <a:lnTo>
                  <a:pt x="1903564" y="3376968"/>
                </a:lnTo>
                <a:lnTo>
                  <a:pt x="1861350" y="3359124"/>
                </a:lnTo>
                <a:lnTo>
                  <a:pt x="1822805" y="3335197"/>
                </a:lnTo>
                <a:lnTo>
                  <a:pt x="1788528" y="3305797"/>
                </a:lnTo>
                <a:lnTo>
                  <a:pt x="1759115" y="3271520"/>
                </a:lnTo>
                <a:lnTo>
                  <a:pt x="1735201" y="3232975"/>
                </a:lnTo>
                <a:lnTo>
                  <a:pt x="1717357" y="3190760"/>
                </a:lnTo>
                <a:lnTo>
                  <a:pt x="1706206" y="3145498"/>
                </a:lnTo>
                <a:lnTo>
                  <a:pt x="1702358" y="3097784"/>
                </a:lnTo>
                <a:lnTo>
                  <a:pt x="1706206" y="3050057"/>
                </a:lnTo>
                <a:lnTo>
                  <a:pt x="1717357" y="3004794"/>
                </a:lnTo>
                <a:lnTo>
                  <a:pt x="1735201" y="2962579"/>
                </a:lnTo>
                <a:lnTo>
                  <a:pt x="1759115" y="2924035"/>
                </a:lnTo>
                <a:lnTo>
                  <a:pt x="1788528" y="2889758"/>
                </a:lnTo>
                <a:lnTo>
                  <a:pt x="1822805" y="2860357"/>
                </a:lnTo>
                <a:lnTo>
                  <a:pt x="1861350" y="2836430"/>
                </a:lnTo>
                <a:lnTo>
                  <a:pt x="1903564" y="2818600"/>
                </a:lnTo>
                <a:lnTo>
                  <a:pt x="1948827" y="2807449"/>
                </a:lnTo>
                <a:lnTo>
                  <a:pt x="1996541" y="2803601"/>
                </a:lnTo>
                <a:lnTo>
                  <a:pt x="2044255" y="2807449"/>
                </a:lnTo>
                <a:lnTo>
                  <a:pt x="2089531" y="2818600"/>
                </a:lnTo>
                <a:lnTo>
                  <a:pt x="2131733" y="2836430"/>
                </a:lnTo>
                <a:lnTo>
                  <a:pt x="2170277" y="2860357"/>
                </a:lnTo>
                <a:lnTo>
                  <a:pt x="2204555" y="2889758"/>
                </a:lnTo>
                <a:lnTo>
                  <a:pt x="2233968" y="2924035"/>
                </a:lnTo>
                <a:lnTo>
                  <a:pt x="2257895" y="2962579"/>
                </a:lnTo>
                <a:lnTo>
                  <a:pt x="2275725" y="3004794"/>
                </a:lnTo>
                <a:lnTo>
                  <a:pt x="2286876" y="3050057"/>
                </a:lnTo>
                <a:lnTo>
                  <a:pt x="2290724" y="3097784"/>
                </a:lnTo>
                <a:lnTo>
                  <a:pt x="2290724" y="2499842"/>
                </a:lnTo>
                <a:lnTo>
                  <a:pt x="2224417" y="2471128"/>
                </a:lnTo>
                <a:lnTo>
                  <a:pt x="2181098" y="2457043"/>
                </a:lnTo>
                <a:lnTo>
                  <a:pt x="2136533" y="2445893"/>
                </a:lnTo>
                <a:lnTo>
                  <a:pt x="2090851" y="2437790"/>
                </a:lnTo>
                <a:lnTo>
                  <a:pt x="2044153" y="2432837"/>
                </a:lnTo>
                <a:lnTo>
                  <a:pt x="1996541" y="2431173"/>
                </a:lnTo>
                <a:lnTo>
                  <a:pt x="1948942" y="2432837"/>
                </a:lnTo>
                <a:lnTo>
                  <a:pt x="1902231" y="2437790"/>
                </a:lnTo>
                <a:lnTo>
                  <a:pt x="1856549" y="2445893"/>
                </a:lnTo>
                <a:lnTo>
                  <a:pt x="1811997" y="2457043"/>
                </a:lnTo>
                <a:lnTo>
                  <a:pt x="1768678" y="2471128"/>
                </a:lnTo>
                <a:lnTo>
                  <a:pt x="1726717" y="2488044"/>
                </a:lnTo>
                <a:lnTo>
                  <a:pt x="1686229" y="2507653"/>
                </a:lnTo>
                <a:lnTo>
                  <a:pt x="1647317" y="2529865"/>
                </a:lnTo>
                <a:lnTo>
                  <a:pt x="1610093" y="2554554"/>
                </a:lnTo>
                <a:lnTo>
                  <a:pt x="1574673" y="2581618"/>
                </a:lnTo>
                <a:lnTo>
                  <a:pt x="1541183" y="2610942"/>
                </a:lnTo>
                <a:lnTo>
                  <a:pt x="1509712" y="2642412"/>
                </a:lnTo>
                <a:lnTo>
                  <a:pt x="1480400" y="2675902"/>
                </a:lnTo>
                <a:lnTo>
                  <a:pt x="1453337" y="2711323"/>
                </a:lnTo>
                <a:lnTo>
                  <a:pt x="1428635" y="2748534"/>
                </a:lnTo>
                <a:lnTo>
                  <a:pt x="1406436" y="2787446"/>
                </a:lnTo>
                <a:lnTo>
                  <a:pt x="1386814" y="2827947"/>
                </a:lnTo>
                <a:lnTo>
                  <a:pt x="1369910" y="2869908"/>
                </a:lnTo>
                <a:lnTo>
                  <a:pt x="1355826" y="2913227"/>
                </a:lnTo>
                <a:lnTo>
                  <a:pt x="1344676" y="2957779"/>
                </a:lnTo>
                <a:lnTo>
                  <a:pt x="1336560" y="3003473"/>
                </a:lnTo>
                <a:lnTo>
                  <a:pt x="1331620" y="3050171"/>
                </a:lnTo>
                <a:lnTo>
                  <a:pt x="1329944" y="3097784"/>
                </a:lnTo>
                <a:lnTo>
                  <a:pt x="1331633" y="3145498"/>
                </a:lnTo>
                <a:lnTo>
                  <a:pt x="1336560" y="3192094"/>
                </a:lnTo>
                <a:lnTo>
                  <a:pt x="1344676" y="3237776"/>
                </a:lnTo>
                <a:lnTo>
                  <a:pt x="1355826" y="3282327"/>
                </a:lnTo>
                <a:lnTo>
                  <a:pt x="1369910" y="3325647"/>
                </a:lnTo>
                <a:lnTo>
                  <a:pt x="1386814" y="3367608"/>
                </a:lnTo>
                <a:lnTo>
                  <a:pt x="1406436" y="3408108"/>
                </a:lnTo>
                <a:lnTo>
                  <a:pt x="1428635" y="3447021"/>
                </a:lnTo>
                <a:lnTo>
                  <a:pt x="1453337" y="3484245"/>
                </a:lnTo>
                <a:lnTo>
                  <a:pt x="1480400" y="3519652"/>
                </a:lnTo>
                <a:lnTo>
                  <a:pt x="1509712" y="3553155"/>
                </a:lnTo>
                <a:lnTo>
                  <a:pt x="1541183" y="3584613"/>
                </a:lnTo>
                <a:lnTo>
                  <a:pt x="1574673" y="3613937"/>
                </a:lnTo>
                <a:lnTo>
                  <a:pt x="1610093" y="3641001"/>
                </a:lnTo>
                <a:lnTo>
                  <a:pt x="1647317" y="3665690"/>
                </a:lnTo>
                <a:lnTo>
                  <a:pt x="1686229" y="3687902"/>
                </a:lnTo>
                <a:lnTo>
                  <a:pt x="1726717" y="3707523"/>
                </a:lnTo>
                <a:lnTo>
                  <a:pt x="1768678" y="3724427"/>
                </a:lnTo>
                <a:lnTo>
                  <a:pt x="1811997" y="3738511"/>
                </a:lnTo>
                <a:lnTo>
                  <a:pt x="1856549" y="3749662"/>
                </a:lnTo>
                <a:lnTo>
                  <a:pt x="1902231" y="3757765"/>
                </a:lnTo>
                <a:lnTo>
                  <a:pt x="1948942" y="3762718"/>
                </a:lnTo>
                <a:lnTo>
                  <a:pt x="1996541" y="3764394"/>
                </a:lnTo>
                <a:lnTo>
                  <a:pt x="2044153" y="3762718"/>
                </a:lnTo>
                <a:lnTo>
                  <a:pt x="2090851" y="3757765"/>
                </a:lnTo>
                <a:lnTo>
                  <a:pt x="2136533" y="3749662"/>
                </a:lnTo>
                <a:lnTo>
                  <a:pt x="2181098" y="3738511"/>
                </a:lnTo>
                <a:lnTo>
                  <a:pt x="2224417" y="3724427"/>
                </a:lnTo>
                <a:lnTo>
                  <a:pt x="2266378" y="3707523"/>
                </a:lnTo>
                <a:lnTo>
                  <a:pt x="2306866" y="3687902"/>
                </a:lnTo>
                <a:lnTo>
                  <a:pt x="2345779" y="3665690"/>
                </a:lnTo>
                <a:lnTo>
                  <a:pt x="2383002" y="3641001"/>
                </a:lnTo>
                <a:lnTo>
                  <a:pt x="2418423" y="3613937"/>
                </a:lnTo>
                <a:lnTo>
                  <a:pt x="2451912" y="3584613"/>
                </a:lnTo>
                <a:lnTo>
                  <a:pt x="2483383" y="3553155"/>
                </a:lnTo>
                <a:lnTo>
                  <a:pt x="2512695" y="3519652"/>
                </a:lnTo>
                <a:lnTo>
                  <a:pt x="2539758" y="3484245"/>
                </a:lnTo>
                <a:lnTo>
                  <a:pt x="2564460" y="3447021"/>
                </a:lnTo>
                <a:lnTo>
                  <a:pt x="2586672" y="3408108"/>
                </a:lnTo>
                <a:lnTo>
                  <a:pt x="2594483" y="3391966"/>
                </a:lnTo>
                <a:lnTo>
                  <a:pt x="2606281" y="3367608"/>
                </a:lnTo>
                <a:lnTo>
                  <a:pt x="2623185" y="3325647"/>
                </a:lnTo>
                <a:lnTo>
                  <a:pt x="2637282" y="3282327"/>
                </a:lnTo>
                <a:lnTo>
                  <a:pt x="2648432" y="3237776"/>
                </a:lnTo>
                <a:lnTo>
                  <a:pt x="2656535" y="3192094"/>
                </a:lnTo>
                <a:lnTo>
                  <a:pt x="2661475" y="3145383"/>
                </a:lnTo>
                <a:lnTo>
                  <a:pt x="2663152" y="3097784"/>
                </a:lnTo>
                <a:close/>
              </a:path>
            </a:pathLst>
          </a:custGeom>
          <a:solidFill>
            <a:srgbClr val="EBEBEC"/>
          </a:solidFill>
        </p:spPr>
        <p:txBody>
          <a:bodyPr wrap="square" lIns="0" tIns="0" rIns="0" bIns="0" rtlCol="0"/>
          <a:lstStyle/>
          <a:p>
            <a:endParaRPr/>
          </a:p>
        </p:txBody>
      </p:sp>
      <p:sp>
        <p:nvSpPr>
          <p:cNvPr id="4" name="object 4"/>
          <p:cNvSpPr txBox="1"/>
          <p:nvPr/>
        </p:nvSpPr>
        <p:spPr>
          <a:xfrm>
            <a:off x="3416300" y="1511587"/>
            <a:ext cx="343535" cy="2753995"/>
          </a:xfrm>
          <a:prstGeom prst="rect">
            <a:avLst/>
          </a:prstGeom>
        </p:spPr>
        <p:txBody>
          <a:bodyPr vert="horz" wrap="square" lIns="0" tIns="218440" rIns="0" bIns="0" rtlCol="0">
            <a:spAutoFit/>
          </a:bodyPr>
          <a:lstStyle/>
          <a:p>
            <a:pPr marL="12700">
              <a:lnSpc>
                <a:spcPct val="100000"/>
              </a:lnSpc>
              <a:spcBef>
                <a:spcPts val="1720"/>
              </a:spcBef>
            </a:pPr>
            <a:r>
              <a:rPr sz="4500" b="1">
                <a:solidFill>
                  <a:srgbClr val="226E9D"/>
                </a:solidFill>
                <a:latin typeface="Arial"/>
                <a:cs typeface="Arial"/>
              </a:rPr>
              <a:t>1</a:t>
            </a:r>
            <a:endParaRPr sz="4500">
              <a:latin typeface="Arial"/>
              <a:cs typeface="Arial"/>
            </a:endParaRPr>
          </a:p>
          <a:p>
            <a:pPr marL="12700">
              <a:lnSpc>
                <a:spcPct val="100000"/>
              </a:lnSpc>
              <a:spcBef>
                <a:spcPts val="1620"/>
              </a:spcBef>
            </a:pPr>
            <a:r>
              <a:rPr sz="4500" b="1">
                <a:solidFill>
                  <a:srgbClr val="53B058"/>
                </a:solidFill>
                <a:latin typeface="Arial"/>
                <a:cs typeface="Arial"/>
              </a:rPr>
              <a:t>2</a:t>
            </a:r>
            <a:endParaRPr sz="4500">
              <a:latin typeface="Arial"/>
              <a:cs typeface="Arial"/>
            </a:endParaRPr>
          </a:p>
          <a:p>
            <a:pPr marL="12700">
              <a:lnSpc>
                <a:spcPct val="100000"/>
              </a:lnSpc>
              <a:spcBef>
                <a:spcPts val="2039"/>
              </a:spcBef>
            </a:pPr>
            <a:r>
              <a:rPr sz="4500" b="1">
                <a:solidFill>
                  <a:srgbClr val="FDC92F"/>
                </a:solidFill>
                <a:latin typeface="Arial"/>
                <a:cs typeface="Arial"/>
              </a:rPr>
              <a:t>3</a:t>
            </a:r>
            <a:endParaRPr sz="4500">
              <a:latin typeface="Arial"/>
              <a:cs typeface="Arial"/>
            </a:endParaRPr>
          </a:p>
        </p:txBody>
      </p:sp>
      <p:sp>
        <p:nvSpPr>
          <p:cNvPr id="5" name="object 5"/>
          <p:cNvSpPr txBox="1"/>
          <p:nvPr/>
        </p:nvSpPr>
        <p:spPr>
          <a:xfrm>
            <a:off x="4059237" y="3667338"/>
            <a:ext cx="2856230" cy="619760"/>
          </a:xfrm>
          <a:prstGeom prst="rect">
            <a:avLst/>
          </a:prstGeom>
        </p:spPr>
        <p:txBody>
          <a:bodyPr vert="horz" wrap="square" lIns="0" tIns="41275" rIns="0" bIns="0" rtlCol="0">
            <a:spAutoFit/>
          </a:bodyPr>
          <a:lstStyle/>
          <a:p>
            <a:pPr marL="12700" marR="5080">
              <a:lnSpc>
                <a:spcPts val="2250"/>
              </a:lnSpc>
              <a:spcBef>
                <a:spcPts val="325"/>
              </a:spcBef>
            </a:pPr>
            <a:r>
              <a:rPr sz="2000" spc="45">
                <a:solidFill>
                  <a:srgbClr val="231F20"/>
                </a:solidFill>
                <a:latin typeface="Arial"/>
                <a:cs typeface="Arial"/>
              </a:rPr>
              <a:t>Advocating</a:t>
            </a:r>
            <a:r>
              <a:rPr sz="2000" spc="-30">
                <a:solidFill>
                  <a:srgbClr val="231F20"/>
                </a:solidFill>
                <a:latin typeface="Arial"/>
                <a:cs typeface="Arial"/>
              </a:rPr>
              <a:t> </a:t>
            </a:r>
            <a:r>
              <a:rPr sz="2000" spc="25">
                <a:solidFill>
                  <a:srgbClr val="231F20"/>
                </a:solidFill>
                <a:latin typeface="Arial"/>
                <a:cs typeface="Arial"/>
              </a:rPr>
              <a:t>Science</a:t>
            </a:r>
            <a:r>
              <a:rPr sz="2000" spc="-25">
                <a:solidFill>
                  <a:srgbClr val="231F20"/>
                </a:solidFill>
                <a:latin typeface="Arial"/>
                <a:cs typeface="Arial"/>
              </a:rPr>
              <a:t> </a:t>
            </a:r>
            <a:r>
              <a:rPr sz="2000" spc="50">
                <a:solidFill>
                  <a:srgbClr val="231F20"/>
                </a:solidFill>
                <a:latin typeface="Arial"/>
                <a:cs typeface="Arial"/>
              </a:rPr>
              <a:t>and </a:t>
            </a:r>
            <a:r>
              <a:rPr sz="2000" spc="-540">
                <a:solidFill>
                  <a:srgbClr val="231F20"/>
                </a:solidFill>
                <a:latin typeface="Arial"/>
                <a:cs typeface="Arial"/>
              </a:rPr>
              <a:t> </a:t>
            </a:r>
            <a:r>
              <a:rPr sz="2000" spc="35">
                <a:solidFill>
                  <a:srgbClr val="231F20"/>
                </a:solidFill>
                <a:latin typeface="Arial"/>
                <a:cs typeface="Arial"/>
              </a:rPr>
              <a:t>Building</a:t>
            </a:r>
            <a:r>
              <a:rPr sz="2000">
                <a:solidFill>
                  <a:srgbClr val="231F20"/>
                </a:solidFill>
                <a:latin typeface="Arial"/>
                <a:cs typeface="Arial"/>
              </a:rPr>
              <a:t> </a:t>
            </a:r>
            <a:r>
              <a:rPr sz="2000" spc="10">
                <a:solidFill>
                  <a:srgbClr val="231F20"/>
                </a:solidFill>
                <a:latin typeface="Arial"/>
                <a:cs typeface="Arial"/>
              </a:rPr>
              <a:t>Consensus</a:t>
            </a:r>
            <a:endParaRPr sz="2000">
              <a:latin typeface="Arial"/>
              <a:cs typeface="Arial"/>
            </a:endParaRPr>
          </a:p>
        </p:txBody>
      </p:sp>
      <p:sp>
        <p:nvSpPr>
          <p:cNvPr id="6" name="object 6"/>
          <p:cNvSpPr txBox="1"/>
          <p:nvPr/>
        </p:nvSpPr>
        <p:spPr>
          <a:xfrm>
            <a:off x="4030102" y="1905391"/>
            <a:ext cx="3742054" cy="334010"/>
          </a:xfrm>
          <a:prstGeom prst="rect">
            <a:avLst/>
          </a:prstGeom>
        </p:spPr>
        <p:txBody>
          <a:bodyPr vert="horz" wrap="square" lIns="0" tIns="15875" rIns="0" bIns="0" rtlCol="0">
            <a:spAutoFit/>
          </a:bodyPr>
          <a:lstStyle/>
          <a:p>
            <a:pPr marL="12700">
              <a:lnSpc>
                <a:spcPct val="100000"/>
              </a:lnSpc>
              <a:spcBef>
                <a:spcPts val="125"/>
              </a:spcBef>
            </a:pPr>
            <a:r>
              <a:rPr sz="2000" spc="40">
                <a:solidFill>
                  <a:srgbClr val="231F20"/>
                </a:solidFill>
                <a:latin typeface="Arial"/>
                <a:cs typeface="Arial"/>
              </a:rPr>
              <a:t>Changing</a:t>
            </a:r>
            <a:r>
              <a:rPr sz="2000" spc="-10">
                <a:solidFill>
                  <a:srgbClr val="231F20"/>
                </a:solidFill>
                <a:latin typeface="Arial"/>
                <a:cs typeface="Arial"/>
              </a:rPr>
              <a:t> </a:t>
            </a:r>
            <a:r>
              <a:rPr sz="2000" spc="10">
                <a:solidFill>
                  <a:srgbClr val="231F20"/>
                </a:solidFill>
                <a:latin typeface="Arial"/>
                <a:cs typeface="Arial"/>
              </a:rPr>
              <a:t>the</a:t>
            </a:r>
            <a:r>
              <a:rPr sz="2000" spc="-10">
                <a:solidFill>
                  <a:srgbClr val="231F20"/>
                </a:solidFill>
                <a:latin typeface="Arial"/>
                <a:cs typeface="Arial"/>
              </a:rPr>
              <a:t> </a:t>
            </a:r>
            <a:r>
              <a:rPr sz="2000" spc="10">
                <a:solidFill>
                  <a:srgbClr val="231F20"/>
                </a:solidFill>
                <a:latin typeface="Arial"/>
                <a:cs typeface="Arial"/>
              </a:rPr>
              <a:t>Food</a:t>
            </a:r>
            <a:r>
              <a:rPr sz="2000" spc="-10">
                <a:solidFill>
                  <a:srgbClr val="231F20"/>
                </a:solidFill>
                <a:latin typeface="Arial"/>
                <a:cs typeface="Arial"/>
              </a:rPr>
              <a:t> </a:t>
            </a:r>
            <a:r>
              <a:rPr sz="2000">
                <a:solidFill>
                  <a:srgbClr val="231F20"/>
                </a:solidFill>
                <a:latin typeface="Arial"/>
                <a:cs typeface="Arial"/>
              </a:rPr>
              <a:t>Environment</a:t>
            </a:r>
            <a:endParaRPr sz="2000">
              <a:latin typeface="Arial"/>
              <a:cs typeface="Arial"/>
            </a:endParaRPr>
          </a:p>
        </p:txBody>
      </p:sp>
      <p:sp>
        <p:nvSpPr>
          <p:cNvPr id="7" name="object 7"/>
          <p:cNvSpPr txBox="1"/>
          <p:nvPr/>
        </p:nvSpPr>
        <p:spPr>
          <a:xfrm>
            <a:off x="4059237" y="2804332"/>
            <a:ext cx="2069464" cy="334010"/>
          </a:xfrm>
          <a:prstGeom prst="rect">
            <a:avLst/>
          </a:prstGeom>
        </p:spPr>
        <p:txBody>
          <a:bodyPr vert="horz" wrap="square" lIns="0" tIns="15875" rIns="0" bIns="0" rtlCol="0">
            <a:spAutoFit/>
          </a:bodyPr>
          <a:lstStyle/>
          <a:p>
            <a:pPr marL="12700">
              <a:lnSpc>
                <a:spcPct val="100000"/>
              </a:lnSpc>
              <a:spcBef>
                <a:spcPts val="125"/>
              </a:spcBef>
            </a:pPr>
            <a:r>
              <a:rPr sz="2000" spc="35">
                <a:solidFill>
                  <a:srgbClr val="231F20"/>
                </a:solidFill>
                <a:latin typeface="Arial"/>
                <a:cs typeface="Arial"/>
              </a:rPr>
              <a:t>Educating</a:t>
            </a:r>
            <a:r>
              <a:rPr sz="2000" spc="-55">
                <a:solidFill>
                  <a:srgbClr val="231F20"/>
                </a:solidFill>
                <a:latin typeface="Arial"/>
                <a:cs typeface="Arial"/>
              </a:rPr>
              <a:t> </a:t>
            </a:r>
            <a:r>
              <a:rPr sz="2000" spc="10">
                <a:solidFill>
                  <a:srgbClr val="231F20"/>
                </a:solidFill>
                <a:latin typeface="Arial"/>
                <a:cs typeface="Arial"/>
              </a:rPr>
              <a:t>People</a:t>
            </a:r>
            <a:endParaRPr sz="2000">
              <a:latin typeface="Arial"/>
              <a:cs typeface="Arial"/>
            </a:endParaRPr>
          </a:p>
        </p:txBody>
      </p:sp>
      <p:sp>
        <p:nvSpPr>
          <p:cNvPr id="8" name="object 8"/>
          <p:cNvSpPr/>
          <p:nvPr/>
        </p:nvSpPr>
        <p:spPr>
          <a:xfrm>
            <a:off x="4071937" y="2554432"/>
            <a:ext cx="3446145" cy="0"/>
          </a:xfrm>
          <a:custGeom>
            <a:avLst/>
            <a:gdLst/>
            <a:ahLst/>
            <a:cxnLst/>
            <a:rect l="l" t="t" r="r" b="b"/>
            <a:pathLst>
              <a:path w="3446145">
                <a:moveTo>
                  <a:pt x="0" y="0"/>
                </a:moveTo>
                <a:lnTo>
                  <a:pt x="3446068" y="0"/>
                </a:lnTo>
              </a:path>
            </a:pathLst>
          </a:custGeom>
          <a:ln w="3568">
            <a:solidFill>
              <a:srgbClr val="231F20"/>
            </a:solidFill>
          </a:ln>
        </p:spPr>
        <p:txBody>
          <a:bodyPr wrap="square" lIns="0" tIns="0" rIns="0" bIns="0" rtlCol="0"/>
          <a:lstStyle/>
          <a:p>
            <a:endParaRPr/>
          </a:p>
        </p:txBody>
      </p:sp>
      <p:sp>
        <p:nvSpPr>
          <p:cNvPr id="9" name="object 9"/>
          <p:cNvSpPr/>
          <p:nvPr/>
        </p:nvSpPr>
        <p:spPr>
          <a:xfrm>
            <a:off x="4071937" y="3494201"/>
            <a:ext cx="3446145" cy="0"/>
          </a:xfrm>
          <a:custGeom>
            <a:avLst/>
            <a:gdLst/>
            <a:ahLst/>
            <a:cxnLst/>
            <a:rect l="l" t="t" r="r" b="b"/>
            <a:pathLst>
              <a:path w="3446145">
                <a:moveTo>
                  <a:pt x="0" y="0"/>
                </a:moveTo>
                <a:lnTo>
                  <a:pt x="3446068" y="0"/>
                </a:lnTo>
              </a:path>
            </a:pathLst>
          </a:custGeom>
          <a:ln w="3568">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328281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56285">
              <a:lnSpc>
                <a:spcPct val="100000"/>
              </a:lnSpc>
              <a:spcBef>
                <a:spcPts val="100"/>
              </a:spcBef>
            </a:pPr>
            <a:r>
              <a:rPr lang="en-GB" spc="15"/>
              <a:t>Enabled by…</a:t>
            </a:r>
            <a:endParaRPr spc="15"/>
          </a:p>
        </p:txBody>
      </p:sp>
      <p:sp>
        <p:nvSpPr>
          <p:cNvPr id="3" name="object 3"/>
          <p:cNvSpPr/>
          <p:nvPr/>
        </p:nvSpPr>
        <p:spPr>
          <a:xfrm>
            <a:off x="0" y="6108"/>
            <a:ext cx="2663190" cy="5138420"/>
          </a:xfrm>
          <a:custGeom>
            <a:avLst/>
            <a:gdLst/>
            <a:ahLst/>
            <a:cxnLst/>
            <a:rect l="l" t="t" r="r" b="b"/>
            <a:pathLst>
              <a:path w="2663190" h="5138420">
                <a:moveTo>
                  <a:pt x="1327111" y="2417572"/>
                </a:moveTo>
                <a:lnTo>
                  <a:pt x="0" y="2417572"/>
                </a:lnTo>
                <a:lnTo>
                  <a:pt x="0" y="3785489"/>
                </a:lnTo>
                <a:lnTo>
                  <a:pt x="1327111" y="2417572"/>
                </a:lnTo>
                <a:close/>
              </a:path>
              <a:path w="2663190" h="5138420">
                <a:moveTo>
                  <a:pt x="2652852" y="4509948"/>
                </a:moveTo>
                <a:lnTo>
                  <a:pt x="2651188" y="4443590"/>
                </a:lnTo>
                <a:lnTo>
                  <a:pt x="2644546" y="4377575"/>
                </a:lnTo>
                <a:lnTo>
                  <a:pt x="2631440" y="4312031"/>
                </a:lnTo>
                <a:lnTo>
                  <a:pt x="2612250" y="4248124"/>
                </a:lnTo>
                <a:lnTo>
                  <a:pt x="2587650" y="4187609"/>
                </a:lnTo>
                <a:lnTo>
                  <a:pt x="2557615" y="4129811"/>
                </a:lnTo>
                <a:lnTo>
                  <a:pt x="2522753" y="4075734"/>
                </a:lnTo>
                <a:lnTo>
                  <a:pt x="2483180" y="4025303"/>
                </a:lnTo>
                <a:lnTo>
                  <a:pt x="2439301" y="3979011"/>
                </a:lnTo>
                <a:lnTo>
                  <a:pt x="2391448" y="3937190"/>
                </a:lnTo>
                <a:lnTo>
                  <a:pt x="2339771" y="3900017"/>
                </a:lnTo>
                <a:lnTo>
                  <a:pt x="2284958" y="3868077"/>
                </a:lnTo>
                <a:lnTo>
                  <a:pt x="2226678" y="3841356"/>
                </a:lnTo>
                <a:lnTo>
                  <a:pt x="2166188" y="3820579"/>
                </a:lnTo>
                <a:lnTo>
                  <a:pt x="2118918" y="3808857"/>
                </a:lnTo>
                <a:lnTo>
                  <a:pt x="2078710" y="3801821"/>
                </a:lnTo>
                <a:lnTo>
                  <a:pt x="1987410" y="3795153"/>
                </a:lnTo>
                <a:lnTo>
                  <a:pt x="1321968" y="3795153"/>
                </a:lnTo>
                <a:lnTo>
                  <a:pt x="1321968" y="4451578"/>
                </a:lnTo>
                <a:lnTo>
                  <a:pt x="1321346" y="4433836"/>
                </a:lnTo>
                <a:lnTo>
                  <a:pt x="1316418" y="4387316"/>
                </a:lnTo>
                <a:lnTo>
                  <a:pt x="1308341" y="4341825"/>
                </a:lnTo>
                <a:lnTo>
                  <a:pt x="1297241" y="4297451"/>
                </a:lnTo>
                <a:lnTo>
                  <a:pt x="1283208" y="4254309"/>
                </a:lnTo>
                <a:lnTo>
                  <a:pt x="1266367" y="4212514"/>
                </a:lnTo>
                <a:lnTo>
                  <a:pt x="1246835" y="4172191"/>
                </a:lnTo>
                <a:lnTo>
                  <a:pt x="1224711" y="4133443"/>
                </a:lnTo>
                <a:lnTo>
                  <a:pt x="1200124" y="4096372"/>
                </a:lnTo>
                <a:lnTo>
                  <a:pt x="1173175" y="4061104"/>
                </a:lnTo>
                <a:lnTo>
                  <a:pt x="1143965" y="4027741"/>
                </a:lnTo>
                <a:lnTo>
                  <a:pt x="1112634" y="3996410"/>
                </a:lnTo>
                <a:lnTo>
                  <a:pt x="1079271" y="3967200"/>
                </a:lnTo>
                <a:lnTo>
                  <a:pt x="1044003" y="3940251"/>
                </a:lnTo>
                <a:lnTo>
                  <a:pt x="1006932" y="3915664"/>
                </a:lnTo>
                <a:lnTo>
                  <a:pt x="968184" y="3893540"/>
                </a:lnTo>
                <a:lnTo>
                  <a:pt x="927849" y="3874008"/>
                </a:lnTo>
                <a:lnTo>
                  <a:pt x="886066" y="3857167"/>
                </a:lnTo>
                <a:lnTo>
                  <a:pt x="842924" y="3843134"/>
                </a:lnTo>
                <a:lnTo>
                  <a:pt x="798550" y="3832034"/>
                </a:lnTo>
                <a:lnTo>
                  <a:pt x="753046" y="3823957"/>
                </a:lnTo>
                <a:lnTo>
                  <a:pt x="706539" y="3819029"/>
                </a:lnTo>
                <a:lnTo>
                  <a:pt x="659130" y="3817366"/>
                </a:lnTo>
                <a:lnTo>
                  <a:pt x="611720" y="3819029"/>
                </a:lnTo>
                <a:lnTo>
                  <a:pt x="565200" y="3823957"/>
                </a:lnTo>
                <a:lnTo>
                  <a:pt x="519709" y="3832034"/>
                </a:lnTo>
                <a:lnTo>
                  <a:pt x="475335" y="3843134"/>
                </a:lnTo>
                <a:lnTo>
                  <a:pt x="432193" y="3857167"/>
                </a:lnTo>
                <a:lnTo>
                  <a:pt x="390398" y="3874008"/>
                </a:lnTo>
                <a:lnTo>
                  <a:pt x="350075" y="3893540"/>
                </a:lnTo>
                <a:lnTo>
                  <a:pt x="311315" y="3915664"/>
                </a:lnTo>
                <a:lnTo>
                  <a:pt x="274256" y="3940251"/>
                </a:lnTo>
                <a:lnTo>
                  <a:pt x="238975" y="3967200"/>
                </a:lnTo>
                <a:lnTo>
                  <a:pt x="205625" y="3996410"/>
                </a:lnTo>
                <a:lnTo>
                  <a:pt x="174282" y="4027741"/>
                </a:lnTo>
                <a:lnTo>
                  <a:pt x="145084" y="4061104"/>
                </a:lnTo>
                <a:lnTo>
                  <a:pt x="118135" y="4096372"/>
                </a:lnTo>
                <a:lnTo>
                  <a:pt x="93535" y="4133443"/>
                </a:lnTo>
                <a:lnTo>
                  <a:pt x="71424" y="4172191"/>
                </a:lnTo>
                <a:lnTo>
                  <a:pt x="51879" y="4212514"/>
                </a:lnTo>
                <a:lnTo>
                  <a:pt x="35052" y="4254309"/>
                </a:lnTo>
                <a:lnTo>
                  <a:pt x="21018" y="4297451"/>
                </a:lnTo>
                <a:lnTo>
                  <a:pt x="9918" y="4341825"/>
                </a:lnTo>
                <a:lnTo>
                  <a:pt x="1841" y="4387316"/>
                </a:lnTo>
                <a:lnTo>
                  <a:pt x="0" y="4404753"/>
                </a:lnTo>
                <a:lnTo>
                  <a:pt x="0" y="4557738"/>
                </a:lnTo>
                <a:lnTo>
                  <a:pt x="9918" y="4620666"/>
                </a:lnTo>
                <a:lnTo>
                  <a:pt x="21018" y="4665040"/>
                </a:lnTo>
                <a:lnTo>
                  <a:pt x="35052" y="4708182"/>
                </a:lnTo>
                <a:lnTo>
                  <a:pt x="51879" y="4749978"/>
                </a:lnTo>
                <a:lnTo>
                  <a:pt x="71424" y="4790300"/>
                </a:lnTo>
                <a:lnTo>
                  <a:pt x="93535" y="4829048"/>
                </a:lnTo>
                <a:lnTo>
                  <a:pt x="118135" y="4866119"/>
                </a:lnTo>
                <a:lnTo>
                  <a:pt x="145084" y="4901387"/>
                </a:lnTo>
                <a:lnTo>
                  <a:pt x="174282" y="4934750"/>
                </a:lnTo>
                <a:lnTo>
                  <a:pt x="205625" y="4966081"/>
                </a:lnTo>
                <a:lnTo>
                  <a:pt x="238975" y="4995291"/>
                </a:lnTo>
                <a:lnTo>
                  <a:pt x="274256" y="5022240"/>
                </a:lnTo>
                <a:lnTo>
                  <a:pt x="311315" y="5046827"/>
                </a:lnTo>
                <a:lnTo>
                  <a:pt x="350075" y="5068951"/>
                </a:lnTo>
                <a:lnTo>
                  <a:pt x="390398" y="5088483"/>
                </a:lnTo>
                <a:lnTo>
                  <a:pt x="432193" y="5105324"/>
                </a:lnTo>
                <a:lnTo>
                  <a:pt x="475335" y="5119357"/>
                </a:lnTo>
                <a:lnTo>
                  <a:pt x="519709" y="5130457"/>
                </a:lnTo>
                <a:lnTo>
                  <a:pt x="563892" y="5138293"/>
                </a:lnTo>
                <a:lnTo>
                  <a:pt x="754367" y="5138293"/>
                </a:lnTo>
                <a:lnTo>
                  <a:pt x="798550" y="5130457"/>
                </a:lnTo>
                <a:lnTo>
                  <a:pt x="842924" y="5119357"/>
                </a:lnTo>
                <a:lnTo>
                  <a:pt x="886066" y="5105324"/>
                </a:lnTo>
                <a:lnTo>
                  <a:pt x="927849" y="5088483"/>
                </a:lnTo>
                <a:lnTo>
                  <a:pt x="968184" y="5068951"/>
                </a:lnTo>
                <a:lnTo>
                  <a:pt x="1006932" y="5046827"/>
                </a:lnTo>
                <a:lnTo>
                  <a:pt x="1044003" y="5022240"/>
                </a:lnTo>
                <a:lnTo>
                  <a:pt x="1079271" y="4995291"/>
                </a:lnTo>
                <a:lnTo>
                  <a:pt x="1112634" y="4966081"/>
                </a:lnTo>
                <a:lnTo>
                  <a:pt x="1143965" y="4934750"/>
                </a:lnTo>
                <a:lnTo>
                  <a:pt x="1173175" y="4901387"/>
                </a:lnTo>
                <a:lnTo>
                  <a:pt x="1200124" y="4866119"/>
                </a:lnTo>
                <a:lnTo>
                  <a:pt x="1224711" y="4829048"/>
                </a:lnTo>
                <a:lnTo>
                  <a:pt x="1246835" y="4790300"/>
                </a:lnTo>
                <a:lnTo>
                  <a:pt x="1266367" y="4749978"/>
                </a:lnTo>
                <a:lnTo>
                  <a:pt x="1283208" y="4708182"/>
                </a:lnTo>
                <a:lnTo>
                  <a:pt x="1297241" y="4665040"/>
                </a:lnTo>
                <a:lnTo>
                  <a:pt x="1308341" y="4620666"/>
                </a:lnTo>
                <a:lnTo>
                  <a:pt x="1316418" y="4575175"/>
                </a:lnTo>
                <a:lnTo>
                  <a:pt x="1321346" y="4528655"/>
                </a:lnTo>
                <a:lnTo>
                  <a:pt x="1322476" y="4496105"/>
                </a:lnTo>
                <a:lnTo>
                  <a:pt x="1323822" y="4523232"/>
                </a:lnTo>
                <a:lnTo>
                  <a:pt x="1331214" y="4598035"/>
                </a:lnTo>
                <a:lnTo>
                  <a:pt x="1348447" y="4678172"/>
                </a:lnTo>
                <a:lnTo>
                  <a:pt x="1361668" y="4720310"/>
                </a:lnTo>
                <a:lnTo>
                  <a:pt x="1377480" y="4761471"/>
                </a:lnTo>
                <a:lnTo>
                  <a:pt x="1395831" y="4801501"/>
                </a:lnTo>
                <a:lnTo>
                  <a:pt x="1416240" y="4839563"/>
                </a:lnTo>
                <a:lnTo>
                  <a:pt x="1438935" y="4876216"/>
                </a:lnTo>
                <a:lnTo>
                  <a:pt x="1463814" y="4911306"/>
                </a:lnTo>
                <a:lnTo>
                  <a:pt x="1490764" y="4944719"/>
                </a:lnTo>
                <a:lnTo>
                  <a:pt x="1519605" y="4976215"/>
                </a:lnTo>
                <a:lnTo>
                  <a:pt x="1550276" y="5005781"/>
                </a:lnTo>
                <a:lnTo>
                  <a:pt x="1582686" y="5033302"/>
                </a:lnTo>
                <a:lnTo>
                  <a:pt x="1616684" y="5058664"/>
                </a:lnTo>
                <a:lnTo>
                  <a:pt x="1652511" y="5081968"/>
                </a:lnTo>
                <a:lnTo>
                  <a:pt x="1689696" y="5102860"/>
                </a:lnTo>
                <a:lnTo>
                  <a:pt x="1728089" y="5121249"/>
                </a:lnTo>
                <a:lnTo>
                  <a:pt x="1767547" y="5137074"/>
                </a:lnTo>
                <a:lnTo>
                  <a:pt x="1771116" y="5138293"/>
                </a:lnTo>
                <a:lnTo>
                  <a:pt x="2652852" y="5138293"/>
                </a:lnTo>
                <a:lnTo>
                  <a:pt x="2652852" y="4509948"/>
                </a:lnTo>
                <a:close/>
              </a:path>
              <a:path w="2663190" h="5138420">
                <a:moveTo>
                  <a:pt x="2655925" y="1054100"/>
                </a:moveTo>
                <a:lnTo>
                  <a:pt x="2655049" y="1003300"/>
                </a:lnTo>
                <a:lnTo>
                  <a:pt x="2652433" y="952500"/>
                </a:lnTo>
                <a:lnTo>
                  <a:pt x="2648127" y="901700"/>
                </a:lnTo>
                <a:lnTo>
                  <a:pt x="2642133" y="863600"/>
                </a:lnTo>
                <a:lnTo>
                  <a:pt x="2634500" y="812800"/>
                </a:lnTo>
                <a:lnTo>
                  <a:pt x="2625255" y="762000"/>
                </a:lnTo>
                <a:lnTo>
                  <a:pt x="2614422" y="723900"/>
                </a:lnTo>
                <a:lnTo>
                  <a:pt x="2602039" y="673100"/>
                </a:lnTo>
                <a:lnTo>
                  <a:pt x="2588133" y="635000"/>
                </a:lnTo>
                <a:lnTo>
                  <a:pt x="2572728" y="584200"/>
                </a:lnTo>
                <a:lnTo>
                  <a:pt x="2555862" y="546100"/>
                </a:lnTo>
                <a:lnTo>
                  <a:pt x="2537574" y="508000"/>
                </a:lnTo>
                <a:lnTo>
                  <a:pt x="2517864" y="457200"/>
                </a:lnTo>
                <a:lnTo>
                  <a:pt x="2496794" y="419100"/>
                </a:lnTo>
                <a:lnTo>
                  <a:pt x="2474379" y="381000"/>
                </a:lnTo>
                <a:lnTo>
                  <a:pt x="2450642" y="342900"/>
                </a:lnTo>
                <a:lnTo>
                  <a:pt x="2425623" y="304800"/>
                </a:lnTo>
                <a:lnTo>
                  <a:pt x="2399360" y="266700"/>
                </a:lnTo>
                <a:lnTo>
                  <a:pt x="2371864" y="228600"/>
                </a:lnTo>
                <a:lnTo>
                  <a:pt x="2343175" y="190500"/>
                </a:lnTo>
                <a:lnTo>
                  <a:pt x="2313330" y="165100"/>
                </a:lnTo>
                <a:lnTo>
                  <a:pt x="2282355" y="127000"/>
                </a:lnTo>
                <a:lnTo>
                  <a:pt x="2250262" y="101600"/>
                </a:lnTo>
                <a:lnTo>
                  <a:pt x="2217102" y="63500"/>
                </a:lnTo>
                <a:lnTo>
                  <a:pt x="2190204" y="43535"/>
                </a:lnTo>
                <a:lnTo>
                  <a:pt x="2190204" y="1028700"/>
                </a:lnTo>
                <a:lnTo>
                  <a:pt x="2190204" y="1041400"/>
                </a:lnTo>
                <a:lnTo>
                  <a:pt x="2189924" y="1054100"/>
                </a:lnTo>
                <a:lnTo>
                  <a:pt x="2190102" y="1054100"/>
                </a:lnTo>
                <a:lnTo>
                  <a:pt x="2190204" y="1066800"/>
                </a:lnTo>
                <a:lnTo>
                  <a:pt x="2188832" y="1117600"/>
                </a:lnTo>
                <a:lnTo>
                  <a:pt x="2184781" y="1168400"/>
                </a:lnTo>
                <a:lnTo>
                  <a:pt x="2178113" y="1206500"/>
                </a:lnTo>
                <a:lnTo>
                  <a:pt x="2168906" y="1257300"/>
                </a:lnTo>
                <a:lnTo>
                  <a:pt x="2157222" y="1308100"/>
                </a:lnTo>
                <a:lnTo>
                  <a:pt x="2143150" y="1346200"/>
                </a:lnTo>
                <a:lnTo>
                  <a:pt x="2126754" y="1384300"/>
                </a:lnTo>
                <a:lnTo>
                  <a:pt x="2108111" y="1422400"/>
                </a:lnTo>
                <a:lnTo>
                  <a:pt x="2087283" y="1473200"/>
                </a:lnTo>
                <a:lnTo>
                  <a:pt x="2064359" y="1511300"/>
                </a:lnTo>
                <a:lnTo>
                  <a:pt x="2039404" y="1549400"/>
                </a:lnTo>
                <a:lnTo>
                  <a:pt x="2012492" y="1574800"/>
                </a:lnTo>
                <a:lnTo>
                  <a:pt x="1983701" y="1612900"/>
                </a:lnTo>
                <a:lnTo>
                  <a:pt x="1953094" y="1651000"/>
                </a:lnTo>
                <a:lnTo>
                  <a:pt x="1920735" y="1676400"/>
                </a:lnTo>
                <a:lnTo>
                  <a:pt x="1886724" y="1714500"/>
                </a:lnTo>
                <a:lnTo>
                  <a:pt x="1851113" y="1739900"/>
                </a:lnTo>
                <a:lnTo>
                  <a:pt x="1813991" y="1765300"/>
                </a:lnTo>
                <a:lnTo>
                  <a:pt x="1775421" y="1790700"/>
                </a:lnTo>
                <a:lnTo>
                  <a:pt x="1735467" y="1803400"/>
                </a:lnTo>
                <a:lnTo>
                  <a:pt x="1694218" y="1828800"/>
                </a:lnTo>
                <a:lnTo>
                  <a:pt x="1651749" y="1841500"/>
                </a:lnTo>
                <a:lnTo>
                  <a:pt x="1608112" y="1866900"/>
                </a:lnTo>
                <a:lnTo>
                  <a:pt x="1517675" y="1892300"/>
                </a:lnTo>
                <a:lnTo>
                  <a:pt x="1471015" y="1892300"/>
                </a:lnTo>
                <a:lnTo>
                  <a:pt x="1423492" y="1905000"/>
                </a:lnTo>
                <a:lnTo>
                  <a:pt x="1228801" y="1905000"/>
                </a:lnTo>
                <a:lnTo>
                  <a:pt x="1181277" y="1892300"/>
                </a:lnTo>
                <a:lnTo>
                  <a:pt x="1134618" y="1892300"/>
                </a:lnTo>
                <a:lnTo>
                  <a:pt x="1044194" y="1866900"/>
                </a:lnTo>
                <a:lnTo>
                  <a:pt x="1000556" y="1841500"/>
                </a:lnTo>
                <a:lnTo>
                  <a:pt x="958075" y="1828800"/>
                </a:lnTo>
                <a:lnTo>
                  <a:pt x="916838" y="1803400"/>
                </a:lnTo>
                <a:lnTo>
                  <a:pt x="876884" y="1790700"/>
                </a:lnTo>
                <a:lnTo>
                  <a:pt x="838314" y="1765300"/>
                </a:lnTo>
                <a:lnTo>
                  <a:pt x="801192" y="1739900"/>
                </a:lnTo>
                <a:lnTo>
                  <a:pt x="765581" y="1714500"/>
                </a:lnTo>
                <a:lnTo>
                  <a:pt x="731570" y="1676400"/>
                </a:lnTo>
                <a:lnTo>
                  <a:pt x="699223" y="1651000"/>
                </a:lnTo>
                <a:lnTo>
                  <a:pt x="668604" y="1612900"/>
                </a:lnTo>
                <a:lnTo>
                  <a:pt x="639813" y="1574800"/>
                </a:lnTo>
                <a:lnTo>
                  <a:pt x="612902" y="1549400"/>
                </a:lnTo>
                <a:lnTo>
                  <a:pt x="587946" y="1511300"/>
                </a:lnTo>
                <a:lnTo>
                  <a:pt x="565023" y="1473200"/>
                </a:lnTo>
                <a:lnTo>
                  <a:pt x="544195" y="1422400"/>
                </a:lnTo>
                <a:lnTo>
                  <a:pt x="525551" y="1384300"/>
                </a:lnTo>
                <a:lnTo>
                  <a:pt x="509155" y="1346200"/>
                </a:lnTo>
                <a:lnTo>
                  <a:pt x="495084" y="1308100"/>
                </a:lnTo>
                <a:lnTo>
                  <a:pt x="483400" y="1257300"/>
                </a:lnTo>
                <a:lnTo>
                  <a:pt x="474192" y="1206500"/>
                </a:lnTo>
                <a:lnTo>
                  <a:pt x="467525" y="1168400"/>
                </a:lnTo>
                <a:lnTo>
                  <a:pt x="463473" y="1117600"/>
                </a:lnTo>
                <a:lnTo>
                  <a:pt x="462102" y="1066800"/>
                </a:lnTo>
                <a:lnTo>
                  <a:pt x="462203" y="1054100"/>
                </a:lnTo>
                <a:lnTo>
                  <a:pt x="462381" y="1054100"/>
                </a:lnTo>
                <a:lnTo>
                  <a:pt x="462203" y="1041400"/>
                </a:lnTo>
                <a:lnTo>
                  <a:pt x="462102" y="1028700"/>
                </a:lnTo>
                <a:lnTo>
                  <a:pt x="463473" y="977900"/>
                </a:lnTo>
                <a:lnTo>
                  <a:pt x="467525" y="939800"/>
                </a:lnTo>
                <a:lnTo>
                  <a:pt x="474192" y="889000"/>
                </a:lnTo>
                <a:lnTo>
                  <a:pt x="483400" y="850900"/>
                </a:lnTo>
                <a:lnTo>
                  <a:pt x="495084" y="800100"/>
                </a:lnTo>
                <a:lnTo>
                  <a:pt x="509155" y="762000"/>
                </a:lnTo>
                <a:lnTo>
                  <a:pt x="525551" y="711200"/>
                </a:lnTo>
                <a:lnTo>
                  <a:pt x="544195" y="673100"/>
                </a:lnTo>
                <a:lnTo>
                  <a:pt x="565023" y="635000"/>
                </a:lnTo>
                <a:lnTo>
                  <a:pt x="587946" y="596900"/>
                </a:lnTo>
                <a:lnTo>
                  <a:pt x="612902" y="558800"/>
                </a:lnTo>
                <a:lnTo>
                  <a:pt x="639813" y="520700"/>
                </a:lnTo>
                <a:lnTo>
                  <a:pt x="668604" y="482600"/>
                </a:lnTo>
                <a:lnTo>
                  <a:pt x="699223" y="457200"/>
                </a:lnTo>
                <a:lnTo>
                  <a:pt x="731570" y="419100"/>
                </a:lnTo>
                <a:lnTo>
                  <a:pt x="765581" y="393700"/>
                </a:lnTo>
                <a:lnTo>
                  <a:pt x="801192" y="368300"/>
                </a:lnTo>
                <a:lnTo>
                  <a:pt x="838314" y="342900"/>
                </a:lnTo>
                <a:lnTo>
                  <a:pt x="876884" y="317500"/>
                </a:lnTo>
                <a:lnTo>
                  <a:pt x="916838" y="292100"/>
                </a:lnTo>
                <a:lnTo>
                  <a:pt x="958075" y="279400"/>
                </a:lnTo>
                <a:lnTo>
                  <a:pt x="1000556" y="254000"/>
                </a:lnTo>
                <a:lnTo>
                  <a:pt x="1134618" y="215900"/>
                </a:lnTo>
                <a:lnTo>
                  <a:pt x="1181277" y="203200"/>
                </a:lnTo>
                <a:lnTo>
                  <a:pt x="1228801" y="203200"/>
                </a:lnTo>
                <a:lnTo>
                  <a:pt x="1277112" y="190500"/>
                </a:lnTo>
                <a:lnTo>
                  <a:pt x="1375181" y="190500"/>
                </a:lnTo>
                <a:lnTo>
                  <a:pt x="1423492" y="203200"/>
                </a:lnTo>
                <a:lnTo>
                  <a:pt x="1471015" y="203200"/>
                </a:lnTo>
                <a:lnTo>
                  <a:pt x="1517675" y="215900"/>
                </a:lnTo>
                <a:lnTo>
                  <a:pt x="1651749" y="254000"/>
                </a:lnTo>
                <a:lnTo>
                  <a:pt x="1694218" y="279400"/>
                </a:lnTo>
                <a:lnTo>
                  <a:pt x="1735467" y="292100"/>
                </a:lnTo>
                <a:lnTo>
                  <a:pt x="1775421" y="317500"/>
                </a:lnTo>
                <a:lnTo>
                  <a:pt x="1813991" y="342900"/>
                </a:lnTo>
                <a:lnTo>
                  <a:pt x="1851113" y="368300"/>
                </a:lnTo>
                <a:lnTo>
                  <a:pt x="1886724" y="393700"/>
                </a:lnTo>
                <a:lnTo>
                  <a:pt x="1920735" y="419100"/>
                </a:lnTo>
                <a:lnTo>
                  <a:pt x="1953094" y="457200"/>
                </a:lnTo>
                <a:lnTo>
                  <a:pt x="1983701" y="482600"/>
                </a:lnTo>
                <a:lnTo>
                  <a:pt x="2012492" y="520700"/>
                </a:lnTo>
                <a:lnTo>
                  <a:pt x="2039404" y="558800"/>
                </a:lnTo>
                <a:lnTo>
                  <a:pt x="2064359" y="596900"/>
                </a:lnTo>
                <a:lnTo>
                  <a:pt x="2087283" y="635000"/>
                </a:lnTo>
                <a:lnTo>
                  <a:pt x="2108111" y="673100"/>
                </a:lnTo>
                <a:lnTo>
                  <a:pt x="2126754" y="711200"/>
                </a:lnTo>
                <a:lnTo>
                  <a:pt x="2143150" y="762000"/>
                </a:lnTo>
                <a:lnTo>
                  <a:pt x="2157222" y="800100"/>
                </a:lnTo>
                <a:lnTo>
                  <a:pt x="2168906" y="850900"/>
                </a:lnTo>
                <a:lnTo>
                  <a:pt x="2178113" y="889000"/>
                </a:lnTo>
                <a:lnTo>
                  <a:pt x="2184781" y="939800"/>
                </a:lnTo>
                <a:lnTo>
                  <a:pt x="2188832" y="977900"/>
                </a:lnTo>
                <a:lnTo>
                  <a:pt x="2190204" y="1028700"/>
                </a:lnTo>
                <a:lnTo>
                  <a:pt x="2190204" y="43535"/>
                </a:lnTo>
                <a:lnTo>
                  <a:pt x="2182901" y="38100"/>
                </a:lnTo>
                <a:lnTo>
                  <a:pt x="2147697" y="0"/>
                </a:lnTo>
                <a:lnTo>
                  <a:pt x="504609" y="0"/>
                </a:lnTo>
                <a:lnTo>
                  <a:pt x="469404" y="38100"/>
                </a:lnTo>
                <a:lnTo>
                  <a:pt x="435203" y="63500"/>
                </a:lnTo>
                <a:lnTo>
                  <a:pt x="402043" y="101600"/>
                </a:lnTo>
                <a:lnTo>
                  <a:pt x="369963" y="127000"/>
                </a:lnTo>
                <a:lnTo>
                  <a:pt x="338975" y="165100"/>
                </a:lnTo>
                <a:lnTo>
                  <a:pt x="309130" y="190500"/>
                </a:lnTo>
                <a:lnTo>
                  <a:pt x="280441" y="228600"/>
                </a:lnTo>
                <a:lnTo>
                  <a:pt x="252945" y="266700"/>
                </a:lnTo>
                <a:lnTo>
                  <a:pt x="226682" y="304800"/>
                </a:lnTo>
                <a:lnTo>
                  <a:pt x="201663" y="342900"/>
                </a:lnTo>
                <a:lnTo>
                  <a:pt x="177939" y="381000"/>
                </a:lnTo>
                <a:lnTo>
                  <a:pt x="155511" y="419100"/>
                </a:lnTo>
                <a:lnTo>
                  <a:pt x="134442" y="457200"/>
                </a:lnTo>
                <a:lnTo>
                  <a:pt x="114744" y="508000"/>
                </a:lnTo>
                <a:lnTo>
                  <a:pt x="96443" y="546100"/>
                </a:lnTo>
                <a:lnTo>
                  <a:pt x="79578" y="584200"/>
                </a:lnTo>
                <a:lnTo>
                  <a:pt x="64173" y="635000"/>
                </a:lnTo>
                <a:lnTo>
                  <a:pt x="50266" y="673100"/>
                </a:lnTo>
                <a:lnTo>
                  <a:pt x="37884" y="723900"/>
                </a:lnTo>
                <a:lnTo>
                  <a:pt x="27051" y="762000"/>
                </a:lnTo>
                <a:lnTo>
                  <a:pt x="17805" y="812800"/>
                </a:lnTo>
                <a:lnTo>
                  <a:pt x="10172" y="863600"/>
                </a:lnTo>
                <a:lnTo>
                  <a:pt x="4191" y="901700"/>
                </a:lnTo>
                <a:lnTo>
                  <a:pt x="0" y="952500"/>
                </a:lnTo>
                <a:lnTo>
                  <a:pt x="0" y="1155700"/>
                </a:lnTo>
                <a:lnTo>
                  <a:pt x="4191" y="1193800"/>
                </a:lnTo>
                <a:lnTo>
                  <a:pt x="10172" y="1244600"/>
                </a:lnTo>
                <a:lnTo>
                  <a:pt x="17805" y="1295400"/>
                </a:lnTo>
                <a:lnTo>
                  <a:pt x="27051" y="1333500"/>
                </a:lnTo>
                <a:lnTo>
                  <a:pt x="37884" y="1384300"/>
                </a:lnTo>
                <a:lnTo>
                  <a:pt x="50266" y="1422400"/>
                </a:lnTo>
                <a:lnTo>
                  <a:pt x="64173" y="1473200"/>
                </a:lnTo>
                <a:lnTo>
                  <a:pt x="79578" y="1511300"/>
                </a:lnTo>
                <a:lnTo>
                  <a:pt x="96443" y="1562100"/>
                </a:lnTo>
                <a:lnTo>
                  <a:pt x="114744" y="1600200"/>
                </a:lnTo>
                <a:lnTo>
                  <a:pt x="134442" y="1638300"/>
                </a:lnTo>
                <a:lnTo>
                  <a:pt x="155511" y="1689100"/>
                </a:lnTo>
                <a:lnTo>
                  <a:pt x="177939" y="1727200"/>
                </a:lnTo>
                <a:lnTo>
                  <a:pt x="201663" y="1765300"/>
                </a:lnTo>
                <a:lnTo>
                  <a:pt x="226682" y="1803400"/>
                </a:lnTo>
                <a:lnTo>
                  <a:pt x="252945" y="1841500"/>
                </a:lnTo>
                <a:lnTo>
                  <a:pt x="280441" y="1866900"/>
                </a:lnTo>
                <a:lnTo>
                  <a:pt x="309130" y="1905000"/>
                </a:lnTo>
                <a:lnTo>
                  <a:pt x="338975" y="1943100"/>
                </a:lnTo>
                <a:lnTo>
                  <a:pt x="369963" y="1981200"/>
                </a:lnTo>
                <a:lnTo>
                  <a:pt x="402043" y="2006600"/>
                </a:lnTo>
                <a:lnTo>
                  <a:pt x="435203" y="2044700"/>
                </a:lnTo>
                <a:lnTo>
                  <a:pt x="469404" y="2070100"/>
                </a:lnTo>
                <a:lnTo>
                  <a:pt x="504609" y="2095500"/>
                </a:lnTo>
                <a:lnTo>
                  <a:pt x="540804" y="2120900"/>
                </a:lnTo>
                <a:lnTo>
                  <a:pt x="577951" y="2146300"/>
                </a:lnTo>
                <a:lnTo>
                  <a:pt x="616026" y="2171700"/>
                </a:lnTo>
                <a:lnTo>
                  <a:pt x="654989" y="2197100"/>
                </a:lnTo>
                <a:lnTo>
                  <a:pt x="694817" y="2222500"/>
                </a:lnTo>
                <a:lnTo>
                  <a:pt x="735482" y="2247900"/>
                </a:lnTo>
                <a:lnTo>
                  <a:pt x="776935" y="2260600"/>
                </a:lnTo>
                <a:lnTo>
                  <a:pt x="819175" y="2286000"/>
                </a:lnTo>
                <a:lnTo>
                  <a:pt x="905840" y="2311400"/>
                </a:lnTo>
                <a:lnTo>
                  <a:pt x="1087120" y="2362200"/>
                </a:lnTo>
                <a:lnTo>
                  <a:pt x="1133919" y="2362200"/>
                </a:lnTo>
                <a:lnTo>
                  <a:pt x="1181252" y="2374900"/>
                </a:lnTo>
                <a:lnTo>
                  <a:pt x="1471041" y="2374900"/>
                </a:lnTo>
                <a:lnTo>
                  <a:pt x="1518373" y="2362200"/>
                </a:lnTo>
                <a:lnTo>
                  <a:pt x="1565173" y="2362200"/>
                </a:lnTo>
                <a:lnTo>
                  <a:pt x="1746465" y="2311400"/>
                </a:lnTo>
                <a:lnTo>
                  <a:pt x="1833130" y="2286000"/>
                </a:lnTo>
                <a:lnTo>
                  <a:pt x="1875358" y="2260600"/>
                </a:lnTo>
                <a:lnTo>
                  <a:pt x="1916823" y="2247900"/>
                </a:lnTo>
                <a:lnTo>
                  <a:pt x="1957489" y="2222500"/>
                </a:lnTo>
                <a:lnTo>
                  <a:pt x="1997316" y="2197100"/>
                </a:lnTo>
                <a:lnTo>
                  <a:pt x="2036279" y="2171700"/>
                </a:lnTo>
                <a:lnTo>
                  <a:pt x="2074354" y="2146300"/>
                </a:lnTo>
                <a:lnTo>
                  <a:pt x="2111502" y="2120900"/>
                </a:lnTo>
                <a:lnTo>
                  <a:pt x="2147697" y="2095500"/>
                </a:lnTo>
                <a:lnTo>
                  <a:pt x="2182901" y="2070100"/>
                </a:lnTo>
                <a:lnTo>
                  <a:pt x="2217102" y="2044700"/>
                </a:lnTo>
                <a:lnTo>
                  <a:pt x="2250262" y="2006600"/>
                </a:lnTo>
                <a:lnTo>
                  <a:pt x="2282355" y="1981200"/>
                </a:lnTo>
                <a:lnTo>
                  <a:pt x="2313330" y="1943100"/>
                </a:lnTo>
                <a:lnTo>
                  <a:pt x="2343175" y="1905000"/>
                </a:lnTo>
                <a:lnTo>
                  <a:pt x="2371864" y="1866900"/>
                </a:lnTo>
                <a:lnTo>
                  <a:pt x="2399360" y="1841500"/>
                </a:lnTo>
                <a:lnTo>
                  <a:pt x="2425623" y="1803400"/>
                </a:lnTo>
                <a:lnTo>
                  <a:pt x="2450642" y="1765300"/>
                </a:lnTo>
                <a:lnTo>
                  <a:pt x="2474379" y="1727200"/>
                </a:lnTo>
                <a:lnTo>
                  <a:pt x="2496794" y="1689100"/>
                </a:lnTo>
                <a:lnTo>
                  <a:pt x="2517864" y="1638300"/>
                </a:lnTo>
                <a:lnTo>
                  <a:pt x="2537574" y="1600200"/>
                </a:lnTo>
                <a:lnTo>
                  <a:pt x="2555862" y="1562100"/>
                </a:lnTo>
                <a:lnTo>
                  <a:pt x="2572728" y="1511300"/>
                </a:lnTo>
                <a:lnTo>
                  <a:pt x="2588133" y="1473200"/>
                </a:lnTo>
                <a:lnTo>
                  <a:pt x="2602039" y="1422400"/>
                </a:lnTo>
                <a:lnTo>
                  <a:pt x="2614422" y="1384300"/>
                </a:lnTo>
                <a:lnTo>
                  <a:pt x="2625255" y="1333500"/>
                </a:lnTo>
                <a:lnTo>
                  <a:pt x="2634500" y="1295400"/>
                </a:lnTo>
                <a:lnTo>
                  <a:pt x="2642133" y="1244600"/>
                </a:lnTo>
                <a:lnTo>
                  <a:pt x="2648127" y="1193800"/>
                </a:lnTo>
                <a:lnTo>
                  <a:pt x="2652433" y="1143000"/>
                </a:lnTo>
                <a:lnTo>
                  <a:pt x="2655049" y="1104900"/>
                </a:lnTo>
                <a:lnTo>
                  <a:pt x="2655925" y="1054100"/>
                </a:lnTo>
                <a:close/>
              </a:path>
              <a:path w="2663190" h="5138420">
                <a:moveTo>
                  <a:pt x="2663152" y="3097784"/>
                </a:moveTo>
                <a:lnTo>
                  <a:pt x="2661462" y="3050057"/>
                </a:lnTo>
                <a:lnTo>
                  <a:pt x="2656535" y="3003473"/>
                </a:lnTo>
                <a:lnTo>
                  <a:pt x="2648432" y="2957779"/>
                </a:lnTo>
                <a:lnTo>
                  <a:pt x="2637282" y="2913227"/>
                </a:lnTo>
                <a:lnTo>
                  <a:pt x="2623185" y="2869908"/>
                </a:lnTo>
                <a:lnTo>
                  <a:pt x="2606281" y="2827947"/>
                </a:lnTo>
                <a:lnTo>
                  <a:pt x="2594483" y="2803601"/>
                </a:lnTo>
                <a:lnTo>
                  <a:pt x="2586672" y="2787446"/>
                </a:lnTo>
                <a:lnTo>
                  <a:pt x="2564460" y="2748534"/>
                </a:lnTo>
                <a:lnTo>
                  <a:pt x="2539758" y="2711323"/>
                </a:lnTo>
                <a:lnTo>
                  <a:pt x="2512695" y="2675902"/>
                </a:lnTo>
                <a:lnTo>
                  <a:pt x="2483383" y="2642412"/>
                </a:lnTo>
                <a:lnTo>
                  <a:pt x="2451912" y="2610942"/>
                </a:lnTo>
                <a:lnTo>
                  <a:pt x="2418423" y="2581618"/>
                </a:lnTo>
                <a:lnTo>
                  <a:pt x="2383002" y="2554554"/>
                </a:lnTo>
                <a:lnTo>
                  <a:pt x="2345779" y="2529865"/>
                </a:lnTo>
                <a:lnTo>
                  <a:pt x="2306866" y="2507653"/>
                </a:lnTo>
                <a:lnTo>
                  <a:pt x="2290724" y="2499842"/>
                </a:lnTo>
                <a:lnTo>
                  <a:pt x="2290724" y="3097784"/>
                </a:lnTo>
                <a:lnTo>
                  <a:pt x="2286876" y="3145498"/>
                </a:lnTo>
                <a:lnTo>
                  <a:pt x="2275725" y="3190760"/>
                </a:lnTo>
                <a:lnTo>
                  <a:pt x="2257895" y="3232975"/>
                </a:lnTo>
                <a:lnTo>
                  <a:pt x="2233968" y="3271520"/>
                </a:lnTo>
                <a:lnTo>
                  <a:pt x="2204555" y="3305797"/>
                </a:lnTo>
                <a:lnTo>
                  <a:pt x="2170277" y="3335197"/>
                </a:lnTo>
                <a:lnTo>
                  <a:pt x="2131733" y="3359124"/>
                </a:lnTo>
                <a:lnTo>
                  <a:pt x="2089531" y="3376968"/>
                </a:lnTo>
                <a:lnTo>
                  <a:pt x="2044255" y="3388106"/>
                </a:lnTo>
                <a:lnTo>
                  <a:pt x="1996541" y="3391966"/>
                </a:lnTo>
                <a:lnTo>
                  <a:pt x="1948827" y="3388106"/>
                </a:lnTo>
                <a:lnTo>
                  <a:pt x="1903564" y="3376968"/>
                </a:lnTo>
                <a:lnTo>
                  <a:pt x="1861350" y="3359124"/>
                </a:lnTo>
                <a:lnTo>
                  <a:pt x="1822805" y="3335197"/>
                </a:lnTo>
                <a:lnTo>
                  <a:pt x="1788528" y="3305797"/>
                </a:lnTo>
                <a:lnTo>
                  <a:pt x="1759115" y="3271520"/>
                </a:lnTo>
                <a:lnTo>
                  <a:pt x="1735201" y="3232975"/>
                </a:lnTo>
                <a:lnTo>
                  <a:pt x="1717357" y="3190760"/>
                </a:lnTo>
                <a:lnTo>
                  <a:pt x="1706206" y="3145498"/>
                </a:lnTo>
                <a:lnTo>
                  <a:pt x="1702358" y="3097784"/>
                </a:lnTo>
                <a:lnTo>
                  <a:pt x="1706206" y="3050057"/>
                </a:lnTo>
                <a:lnTo>
                  <a:pt x="1717357" y="3004794"/>
                </a:lnTo>
                <a:lnTo>
                  <a:pt x="1735201" y="2962579"/>
                </a:lnTo>
                <a:lnTo>
                  <a:pt x="1759115" y="2924035"/>
                </a:lnTo>
                <a:lnTo>
                  <a:pt x="1788528" y="2889758"/>
                </a:lnTo>
                <a:lnTo>
                  <a:pt x="1822805" y="2860357"/>
                </a:lnTo>
                <a:lnTo>
                  <a:pt x="1861350" y="2836430"/>
                </a:lnTo>
                <a:lnTo>
                  <a:pt x="1903564" y="2818600"/>
                </a:lnTo>
                <a:lnTo>
                  <a:pt x="1948827" y="2807449"/>
                </a:lnTo>
                <a:lnTo>
                  <a:pt x="1996541" y="2803601"/>
                </a:lnTo>
                <a:lnTo>
                  <a:pt x="2044255" y="2807449"/>
                </a:lnTo>
                <a:lnTo>
                  <a:pt x="2089531" y="2818600"/>
                </a:lnTo>
                <a:lnTo>
                  <a:pt x="2131733" y="2836430"/>
                </a:lnTo>
                <a:lnTo>
                  <a:pt x="2170277" y="2860357"/>
                </a:lnTo>
                <a:lnTo>
                  <a:pt x="2204555" y="2889758"/>
                </a:lnTo>
                <a:lnTo>
                  <a:pt x="2233968" y="2924035"/>
                </a:lnTo>
                <a:lnTo>
                  <a:pt x="2257895" y="2962579"/>
                </a:lnTo>
                <a:lnTo>
                  <a:pt x="2275725" y="3004794"/>
                </a:lnTo>
                <a:lnTo>
                  <a:pt x="2286876" y="3050057"/>
                </a:lnTo>
                <a:lnTo>
                  <a:pt x="2290724" y="3097784"/>
                </a:lnTo>
                <a:lnTo>
                  <a:pt x="2290724" y="2499842"/>
                </a:lnTo>
                <a:lnTo>
                  <a:pt x="2224417" y="2471128"/>
                </a:lnTo>
                <a:lnTo>
                  <a:pt x="2181098" y="2457043"/>
                </a:lnTo>
                <a:lnTo>
                  <a:pt x="2136533" y="2445893"/>
                </a:lnTo>
                <a:lnTo>
                  <a:pt x="2090851" y="2437790"/>
                </a:lnTo>
                <a:lnTo>
                  <a:pt x="2044153" y="2432837"/>
                </a:lnTo>
                <a:lnTo>
                  <a:pt x="1996541" y="2431173"/>
                </a:lnTo>
                <a:lnTo>
                  <a:pt x="1948942" y="2432837"/>
                </a:lnTo>
                <a:lnTo>
                  <a:pt x="1902231" y="2437790"/>
                </a:lnTo>
                <a:lnTo>
                  <a:pt x="1856549" y="2445893"/>
                </a:lnTo>
                <a:lnTo>
                  <a:pt x="1811997" y="2457043"/>
                </a:lnTo>
                <a:lnTo>
                  <a:pt x="1768678" y="2471128"/>
                </a:lnTo>
                <a:lnTo>
                  <a:pt x="1726717" y="2488044"/>
                </a:lnTo>
                <a:lnTo>
                  <a:pt x="1686229" y="2507653"/>
                </a:lnTo>
                <a:lnTo>
                  <a:pt x="1647317" y="2529865"/>
                </a:lnTo>
                <a:lnTo>
                  <a:pt x="1610093" y="2554554"/>
                </a:lnTo>
                <a:lnTo>
                  <a:pt x="1574673" y="2581618"/>
                </a:lnTo>
                <a:lnTo>
                  <a:pt x="1541183" y="2610942"/>
                </a:lnTo>
                <a:lnTo>
                  <a:pt x="1509712" y="2642412"/>
                </a:lnTo>
                <a:lnTo>
                  <a:pt x="1480400" y="2675902"/>
                </a:lnTo>
                <a:lnTo>
                  <a:pt x="1453337" y="2711323"/>
                </a:lnTo>
                <a:lnTo>
                  <a:pt x="1428635" y="2748534"/>
                </a:lnTo>
                <a:lnTo>
                  <a:pt x="1406436" y="2787446"/>
                </a:lnTo>
                <a:lnTo>
                  <a:pt x="1386814" y="2827947"/>
                </a:lnTo>
                <a:lnTo>
                  <a:pt x="1369910" y="2869908"/>
                </a:lnTo>
                <a:lnTo>
                  <a:pt x="1355826" y="2913227"/>
                </a:lnTo>
                <a:lnTo>
                  <a:pt x="1344676" y="2957779"/>
                </a:lnTo>
                <a:lnTo>
                  <a:pt x="1336560" y="3003473"/>
                </a:lnTo>
                <a:lnTo>
                  <a:pt x="1331620" y="3050171"/>
                </a:lnTo>
                <a:lnTo>
                  <a:pt x="1329944" y="3097784"/>
                </a:lnTo>
                <a:lnTo>
                  <a:pt x="1331633" y="3145498"/>
                </a:lnTo>
                <a:lnTo>
                  <a:pt x="1336560" y="3192094"/>
                </a:lnTo>
                <a:lnTo>
                  <a:pt x="1344676" y="3237776"/>
                </a:lnTo>
                <a:lnTo>
                  <a:pt x="1355826" y="3282327"/>
                </a:lnTo>
                <a:lnTo>
                  <a:pt x="1369910" y="3325647"/>
                </a:lnTo>
                <a:lnTo>
                  <a:pt x="1386814" y="3367608"/>
                </a:lnTo>
                <a:lnTo>
                  <a:pt x="1406436" y="3408108"/>
                </a:lnTo>
                <a:lnTo>
                  <a:pt x="1428635" y="3447021"/>
                </a:lnTo>
                <a:lnTo>
                  <a:pt x="1453337" y="3484245"/>
                </a:lnTo>
                <a:lnTo>
                  <a:pt x="1480400" y="3519652"/>
                </a:lnTo>
                <a:lnTo>
                  <a:pt x="1509712" y="3553155"/>
                </a:lnTo>
                <a:lnTo>
                  <a:pt x="1541183" y="3584613"/>
                </a:lnTo>
                <a:lnTo>
                  <a:pt x="1574673" y="3613937"/>
                </a:lnTo>
                <a:lnTo>
                  <a:pt x="1610093" y="3641001"/>
                </a:lnTo>
                <a:lnTo>
                  <a:pt x="1647317" y="3665690"/>
                </a:lnTo>
                <a:lnTo>
                  <a:pt x="1686229" y="3687902"/>
                </a:lnTo>
                <a:lnTo>
                  <a:pt x="1726717" y="3707523"/>
                </a:lnTo>
                <a:lnTo>
                  <a:pt x="1768678" y="3724427"/>
                </a:lnTo>
                <a:lnTo>
                  <a:pt x="1811997" y="3738511"/>
                </a:lnTo>
                <a:lnTo>
                  <a:pt x="1856549" y="3749662"/>
                </a:lnTo>
                <a:lnTo>
                  <a:pt x="1902231" y="3757765"/>
                </a:lnTo>
                <a:lnTo>
                  <a:pt x="1948942" y="3762718"/>
                </a:lnTo>
                <a:lnTo>
                  <a:pt x="1996541" y="3764394"/>
                </a:lnTo>
                <a:lnTo>
                  <a:pt x="2044153" y="3762718"/>
                </a:lnTo>
                <a:lnTo>
                  <a:pt x="2090851" y="3757765"/>
                </a:lnTo>
                <a:lnTo>
                  <a:pt x="2136533" y="3749662"/>
                </a:lnTo>
                <a:lnTo>
                  <a:pt x="2181098" y="3738511"/>
                </a:lnTo>
                <a:lnTo>
                  <a:pt x="2224417" y="3724427"/>
                </a:lnTo>
                <a:lnTo>
                  <a:pt x="2266378" y="3707523"/>
                </a:lnTo>
                <a:lnTo>
                  <a:pt x="2306866" y="3687902"/>
                </a:lnTo>
                <a:lnTo>
                  <a:pt x="2345779" y="3665690"/>
                </a:lnTo>
                <a:lnTo>
                  <a:pt x="2383002" y="3641001"/>
                </a:lnTo>
                <a:lnTo>
                  <a:pt x="2418423" y="3613937"/>
                </a:lnTo>
                <a:lnTo>
                  <a:pt x="2451912" y="3584613"/>
                </a:lnTo>
                <a:lnTo>
                  <a:pt x="2483383" y="3553155"/>
                </a:lnTo>
                <a:lnTo>
                  <a:pt x="2512695" y="3519652"/>
                </a:lnTo>
                <a:lnTo>
                  <a:pt x="2539758" y="3484245"/>
                </a:lnTo>
                <a:lnTo>
                  <a:pt x="2564460" y="3447021"/>
                </a:lnTo>
                <a:lnTo>
                  <a:pt x="2586672" y="3408108"/>
                </a:lnTo>
                <a:lnTo>
                  <a:pt x="2594483" y="3391966"/>
                </a:lnTo>
                <a:lnTo>
                  <a:pt x="2606281" y="3367608"/>
                </a:lnTo>
                <a:lnTo>
                  <a:pt x="2623185" y="3325647"/>
                </a:lnTo>
                <a:lnTo>
                  <a:pt x="2637282" y="3282327"/>
                </a:lnTo>
                <a:lnTo>
                  <a:pt x="2648432" y="3237776"/>
                </a:lnTo>
                <a:lnTo>
                  <a:pt x="2656535" y="3192094"/>
                </a:lnTo>
                <a:lnTo>
                  <a:pt x="2661475" y="3145383"/>
                </a:lnTo>
                <a:lnTo>
                  <a:pt x="2663152" y="3097784"/>
                </a:lnTo>
                <a:close/>
              </a:path>
            </a:pathLst>
          </a:custGeom>
          <a:solidFill>
            <a:srgbClr val="EBEBEC"/>
          </a:solidFill>
        </p:spPr>
        <p:txBody>
          <a:bodyPr wrap="square" lIns="0" tIns="0" rIns="0" bIns="0" rtlCol="0"/>
          <a:lstStyle/>
          <a:p>
            <a:endParaRPr/>
          </a:p>
        </p:txBody>
      </p:sp>
      <p:sp>
        <p:nvSpPr>
          <p:cNvPr id="4" name="object 4"/>
          <p:cNvSpPr txBox="1"/>
          <p:nvPr/>
        </p:nvSpPr>
        <p:spPr>
          <a:xfrm>
            <a:off x="3500998" y="1723921"/>
            <a:ext cx="343535" cy="2753995"/>
          </a:xfrm>
          <a:prstGeom prst="rect">
            <a:avLst/>
          </a:prstGeom>
        </p:spPr>
        <p:txBody>
          <a:bodyPr vert="horz" wrap="square" lIns="0" tIns="218440" rIns="0" bIns="0" rtlCol="0">
            <a:spAutoFit/>
          </a:bodyPr>
          <a:lstStyle/>
          <a:p>
            <a:pPr marL="12700">
              <a:lnSpc>
                <a:spcPct val="100000"/>
              </a:lnSpc>
              <a:spcBef>
                <a:spcPts val="1720"/>
              </a:spcBef>
            </a:pPr>
            <a:r>
              <a:rPr sz="4500" b="1">
                <a:solidFill>
                  <a:srgbClr val="226E9D"/>
                </a:solidFill>
                <a:latin typeface="Arial"/>
                <a:cs typeface="Arial"/>
              </a:rPr>
              <a:t>1</a:t>
            </a:r>
            <a:endParaRPr sz="4500">
              <a:latin typeface="Arial"/>
              <a:cs typeface="Arial"/>
            </a:endParaRPr>
          </a:p>
          <a:p>
            <a:pPr marL="12700">
              <a:lnSpc>
                <a:spcPct val="100000"/>
              </a:lnSpc>
              <a:spcBef>
                <a:spcPts val="1620"/>
              </a:spcBef>
            </a:pPr>
            <a:r>
              <a:rPr sz="4500" b="1">
                <a:solidFill>
                  <a:srgbClr val="53B058"/>
                </a:solidFill>
                <a:latin typeface="Arial"/>
                <a:cs typeface="Arial"/>
              </a:rPr>
              <a:t>2</a:t>
            </a:r>
            <a:endParaRPr sz="4500">
              <a:latin typeface="Arial"/>
              <a:cs typeface="Arial"/>
            </a:endParaRPr>
          </a:p>
          <a:p>
            <a:pPr marL="12700">
              <a:lnSpc>
                <a:spcPct val="100000"/>
              </a:lnSpc>
              <a:spcBef>
                <a:spcPts val="2039"/>
              </a:spcBef>
            </a:pPr>
            <a:endParaRPr sz="4500">
              <a:latin typeface="Arial"/>
              <a:cs typeface="Arial"/>
            </a:endParaRPr>
          </a:p>
        </p:txBody>
      </p:sp>
      <p:sp>
        <p:nvSpPr>
          <p:cNvPr id="6" name="object 6"/>
          <p:cNvSpPr txBox="1"/>
          <p:nvPr/>
        </p:nvSpPr>
        <p:spPr>
          <a:xfrm>
            <a:off x="4124884" y="2010233"/>
            <a:ext cx="3742054" cy="631583"/>
          </a:xfrm>
          <a:prstGeom prst="rect">
            <a:avLst/>
          </a:prstGeom>
        </p:spPr>
        <p:txBody>
          <a:bodyPr vert="horz" wrap="square" lIns="0" tIns="15875" rIns="0" bIns="0" rtlCol="0">
            <a:spAutoFit/>
          </a:bodyPr>
          <a:lstStyle/>
          <a:p>
            <a:pPr marL="12700">
              <a:lnSpc>
                <a:spcPct val="100000"/>
              </a:lnSpc>
              <a:spcBef>
                <a:spcPts val="125"/>
              </a:spcBef>
            </a:pPr>
            <a:r>
              <a:rPr lang="en-GB" sz="2000" spc="40">
                <a:solidFill>
                  <a:srgbClr val="231F20"/>
                </a:solidFill>
                <a:latin typeface="Arial"/>
                <a:cs typeface="Arial"/>
              </a:rPr>
              <a:t>A great place to work, and work with</a:t>
            </a:r>
            <a:endParaRPr sz="2000">
              <a:latin typeface="Arial"/>
              <a:cs typeface="Arial"/>
            </a:endParaRPr>
          </a:p>
        </p:txBody>
      </p:sp>
      <p:sp>
        <p:nvSpPr>
          <p:cNvPr id="7" name="object 7"/>
          <p:cNvSpPr txBox="1"/>
          <p:nvPr/>
        </p:nvSpPr>
        <p:spPr>
          <a:xfrm>
            <a:off x="4143934" y="3016666"/>
            <a:ext cx="3255963" cy="323807"/>
          </a:xfrm>
          <a:prstGeom prst="rect">
            <a:avLst/>
          </a:prstGeom>
        </p:spPr>
        <p:txBody>
          <a:bodyPr vert="horz" wrap="square" lIns="0" tIns="15875" rIns="0" bIns="0" rtlCol="0">
            <a:spAutoFit/>
          </a:bodyPr>
          <a:lstStyle/>
          <a:p>
            <a:pPr marL="12700">
              <a:lnSpc>
                <a:spcPct val="100000"/>
              </a:lnSpc>
              <a:spcBef>
                <a:spcPts val="125"/>
              </a:spcBef>
            </a:pPr>
            <a:r>
              <a:rPr lang="en-GB" sz="2000" spc="35">
                <a:solidFill>
                  <a:srgbClr val="231F20"/>
                </a:solidFill>
                <a:latin typeface="Arial"/>
                <a:cs typeface="Arial"/>
              </a:rPr>
              <a:t>Sustaining our organisation</a:t>
            </a:r>
            <a:endParaRPr sz="2000">
              <a:latin typeface="Arial"/>
              <a:cs typeface="Arial"/>
            </a:endParaRPr>
          </a:p>
        </p:txBody>
      </p:sp>
      <p:sp>
        <p:nvSpPr>
          <p:cNvPr id="8" name="object 8"/>
          <p:cNvSpPr/>
          <p:nvPr/>
        </p:nvSpPr>
        <p:spPr>
          <a:xfrm>
            <a:off x="4156635" y="2766766"/>
            <a:ext cx="3446145" cy="0"/>
          </a:xfrm>
          <a:custGeom>
            <a:avLst/>
            <a:gdLst/>
            <a:ahLst/>
            <a:cxnLst/>
            <a:rect l="l" t="t" r="r" b="b"/>
            <a:pathLst>
              <a:path w="3446145">
                <a:moveTo>
                  <a:pt x="0" y="0"/>
                </a:moveTo>
                <a:lnTo>
                  <a:pt x="3446068" y="0"/>
                </a:lnTo>
              </a:path>
            </a:pathLst>
          </a:custGeom>
          <a:ln w="3568">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211339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932D5340-87F6-38CF-6BFB-97AA31714EAC}"/>
              </a:ext>
            </a:extLst>
          </p:cNvPr>
          <p:cNvSpPr/>
          <p:nvPr/>
        </p:nvSpPr>
        <p:spPr>
          <a:xfrm>
            <a:off x="0" y="3015847"/>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13" name="TextBox 12">
            <a:extLst>
              <a:ext uri="{FF2B5EF4-FFF2-40B4-BE49-F238E27FC236}">
                <a16:creationId xmlns:a16="http://schemas.microsoft.com/office/drawing/2014/main" id="{F66F3621-957A-97E5-5C29-216E0EE41A83}"/>
              </a:ext>
            </a:extLst>
          </p:cNvPr>
          <p:cNvSpPr txBox="1"/>
          <p:nvPr/>
        </p:nvSpPr>
        <p:spPr>
          <a:xfrm>
            <a:off x="720741" y="1268690"/>
            <a:ext cx="6557428" cy="1271310"/>
          </a:xfrm>
          <a:prstGeom prst="rect">
            <a:avLst/>
          </a:prstGeom>
          <a:noFill/>
        </p:spPr>
        <p:txBody>
          <a:bodyPr wrap="square" rtlCol="0">
            <a:spAutoFit/>
          </a:bodyPr>
          <a:lstStyle/>
          <a:p>
            <a:pPr marL="257175" indent="-257175" defTabSz="685800">
              <a:lnSpc>
                <a:spcPct val="107000"/>
              </a:lnSpc>
              <a:spcAft>
                <a:spcPts val="799"/>
              </a:spcAft>
              <a:buFont typeface="Wingdings" panose="05000000000000000000" pitchFamily="2" charset="2"/>
              <a:buChar char="§"/>
            </a:pPr>
            <a:r>
              <a:rPr lang="en-GB" sz="1200">
                <a:solidFill>
                  <a:prstClr val="black"/>
                </a:solidFill>
                <a:latin typeface="Arial" panose="020B0604020202020204" pitchFamily="34" charset="0"/>
                <a:ea typeface="Calibri" panose="020F0502020204030204" pitchFamily="34" charset="0"/>
                <a:cs typeface="Arial" panose="020B0604020202020204" pitchFamily="34" charset="0"/>
              </a:rPr>
              <a:t>An over-emphasis on individual responsibility. </a:t>
            </a:r>
          </a:p>
          <a:p>
            <a:pPr marL="257175" indent="-257175" defTabSz="685800">
              <a:lnSpc>
                <a:spcPct val="107000"/>
              </a:lnSpc>
              <a:spcAft>
                <a:spcPts val="799"/>
              </a:spcAft>
              <a:buFont typeface="Wingdings" panose="05000000000000000000" pitchFamily="2" charset="2"/>
              <a:buChar char="§"/>
            </a:pPr>
            <a:r>
              <a:rPr lang="en-GB" sz="1200">
                <a:solidFill>
                  <a:prstClr val="black"/>
                </a:solidFill>
                <a:latin typeface="Arial" panose="020B0604020202020204" pitchFamily="34" charset="0"/>
                <a:ea typeface="Calibri" panose="020F0502020204030204" pitchFamily="34" charset="0"/>
                <a:cs typeface="Arial" panose="020B0604020202020204" pitchFamily="34" charset="0"/>
              </a:rPr>
              <a:t>Where we live and what we earn radically shapes the options available to us in terms of food and activity. </a:t>
            </a:r>
          </a:p>
          <a:p>
            <a:pPr marL="257175" indent="-257175" defTabSz="685800">
              <a:lnSpc>
                <a:spcPct val="107000"/>
              </a:lnSpc>
              <a:spcAft>
                <a:spcPts val="799"/>
              </a:spcAft>
              <a:buFont typeface="Wingdings" panose="05000000000000000000" pitchFamily="2" charset="2"/>
              <a:buChar char="§"/>
            </a:pPr>
            <a:r>
              <a:rPr lang="en-GB" sz="1200">
                <a:solidFill>
                  <a:prstClr val="black"/>
                </a:solidFill>
                <a:latin typeface="Arial" panose="020B0604020202020204" pitchFamily="34" charset="0"/>
                <a:ea typeface="Calibri" panose="020F0502020204030204" pitchFamily="34" charset="0"/>
                <a:cs typeface="Arial" panose="020B0604020202020204" pitchFamily="34" charset="0"/>
              </a:rPr>
              <a:t>Access to a healthy, sustainable diet is impacted by what we can afford, our social networks and community, and by the food environment we experience. </a:t>
            </a:r>
          </a:p>
        </p:txBody>
      </p:sp>
      <p:sp>
        <p:nvSpPr>
          <p:cNvPr id="4" name="Title 1">
            <a:extLst>
              <a:ext uri="{FF2B5EF4-FFF2-40B4-BE49-F238E27FC236}">
                <a16:creationId xmlns:a16="http://schemas.microsoft.com/office/drawing/2014/main" id="{9BE376DD-4F85-6091-FEEB-F59F606F3269}"/>
              </a:ext>
            </a:extLst>
          </p:cNvPr>
          <p:cNvSpPr txBox="1">
            <a:spLocks/>
          </p:cNvSpPr>
          <p:nvPr/>
        </p:nvSpPr>
        <p:spPr>
          <a:xfrm>
            <a:off x="428625" y="633015"/>
            <a:ext cx="6849544" cy="295950"/>
          </a:xfrm>
          <a:prstGeom prst="rect">
            <a:avLst/>
          </a:prstGeom>
        </p:spPr>
        <p:txBody>
          <a:bodyPr vert="horz" lIns="68495" tIns="34248" rIns="68495" bIns="342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85" marR="5074" defTabSz="684960">
              <a:lnSpc>
                <a:spcPts val="3795"/>
              </a:lnSpc>
              <a:spcBef>
                <a:spcPts val="659"/>
              </a:spcBef>
              <a:defRPr/>
            </a:pPr>
            <a:r>
              <a:rPr lang="en-GB" sz="3200" b="1" spc="-35">
                <a:solidFill>
                  <a:srgbClr val="231F20"/>
                </a:solidFill>
                <a:latin typeface="Palatino Linotype"/>
              </a:rPr>
              <a:t>The importance of environment</a:t>
            </a:r>
          </a:p>
        </p:txBody>
      </p:sp>
      <p:pic>
        <p:nvPicPr>
          <p:cNvPr id="11" name="Picture 8" descr="15 Grocery Shopping Mistakes That Are Killing Your Wallet — Best Life">
            <a:extLst>
              <a:ext uri="{FF2B5EF4-FFF2-40B4-BE49-F238E27FC236}">
                <a16:creationId xmlns:a16="http://schemas.microsoft.com/office/drawing/2014/main" id="{ADE9BB38-492C-7413-6CA7-C52F875AD2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69" b="45622"/>
          <a:stretch/>
        </p:blipFill>
        <p:spPr bwMode="auto">
          <a:xfrm>
            <a:off x="357187" y="2879725"/>
            <a:ext cx="8419465" cy="25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8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875080"/>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3" name="object 3"/>
          <p:cNvSpPr txBox="1">
            <a:spLocks noGrp="1"/>
          </p:cNvSpPr>
          <p:nvPr>
            <p:ph type="title"/>
          </p:nvPr>
        </p:nvSpPr>
        <p:spPr>
          <a:xfrm>
            <a:off x="749299" y="739541"/>
            <a:ext cx="2679699" cy="1546577"/>
          </a:xfrm>
          <a:prstGeom prst="rect">
            <a:avLst/>
          </a:prstGeom>
        </p:spPr>
        <p:txBody>
          <a:bodyPr vert="horz" wrap="square" lIns="0" tIns="83820" rIns="0" bIns="0" rtlCol="0">
            <a:spAutoFit/>
          </a:bodyPr>
          <a:lstStyle/>
          <a:p>
            <a:pPr marL="12700" marR="5080">
              <a:lnSpc>
                <a:spcPts val="3800"/>
              </a:lnSpc>
              <a:spcBef>
                <a:spcPts val="660"/>
              </a:spcBef>
            </a:pPr>
            <a:r>
              <a:rPr lang="en-GB" sz="3200" spc="-35"/>
              <a:t>Changing the Food Environment</a:t>
            </a:r>
            <a:endParaRPr sz="3200"/>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5" name="object 5"/>
          <p:cNvSpPr txBox="1"/>
          <p:nvPr/>
        </p:nvSpPr>
        <p:spPr>
          <a:xfrm>
            <a:off x="3969708" y="723666"/>
            <a:ext cx="4100195" cy="3701012"/>
          </a:xfrm>
          <a:prstGeom prst="rect">
            <a:avLst/>
          </a:prstGeom>
        </p:spPr>
        <p:txBody>
          <a:bodyPr vert="horz" wrap="square" lIns="0" tIns="58419" rIns="0" bIns="0" rtlCol="0">
            <a:spAutoFit/>
          </a:bodyPr>
          <a:lstStyle/>
          <a:p>
            <a:pPr marL="12700" marR="5080">
              <a:lnSpc>
                <a:spcPts val="1800"/>
              </a:lnSpc>
              <a:spcBef>
                <a:spcPts val="459"/>
              </a:spcBef>
            </a:pPr>
            <a:r>
              <a:rPr lang="en-GB" sz="1800" b="1" spc="-20">
                <a:solidFill>
                  <a:srgbClr val="231F20"/>
                </a:solidFill>
                <a:latin typeface="Arial"/>
                <a:cs typeface="Arial"/>
              </a:rPr>
              <a:t>We will: </a:t>
            </a:r>
            <a:endParaRPr sz="1800">
              <a:latin typeface="Arial"/>
              <a:cs typeface="Arial"/>
            </a:endParaRP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Deepen our engagement with members, to help corporate nutritionists deliver healthier, more sustainable products in their businesses.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Broaden our membership, where membership is part of a </a:t>
            </a:r>
            <a:r>
              <a:rPr lang="en-GB" sz="1200" b="1">
                <a:solidFill>
                  <a:srgbClr val="231F20"/>
                </a:solidFill>
                <a:latin typeface="Arial"/>
                <a:cs typeface="Arial"/>
              </a:rPr>
              <a:t>meaningful</a:t>
            </a:r>
            <a:r>
              <a:rPr lang="en-GB" sz="1200">
                <a:solidFill>
                  <a:srgbClr val="231F20"/>
                </a:solidFill>
                <a:latin typeface="Arial"/>
                <a:cs typeface="Arial"/>
              </a:rPr>
              <a:t> and </a:t>
            </a:r>
            <a:r>
              <a:rPr lang="en-GB" sz="1200" b="1">
                <a:solidFill>
                  <a:srgbClr val="231F20"/>
                </a:solidFill>
                <a:latin typeface="Arial"/>
                <a:cs typeface="Arial"/>
              </a:rPr>
              <a:t>authentic</a:t>
            </a:r>
            <a:r>
              <a:rPr lang="en-GB" sz="1200">
                <a:solidFill>
                  <a:srgbClr val="231F20"/>
                </a:solidFill>
                <a:latin typeface="Arial"/>
                <a:cs typeface="Arial"/>
              </a:rPr>
              <a:t> commitment to healthy, sustainable diets.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Advocate to change the food environment in schools, partnering with campaigners seeking to make free school meals accessible to all.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Over next 2-3 years, extend our work with markets/members outside the UK.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Evidence our impact through case studies.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Invite feedback after every project, programme or intervention. </a:t>
            </a:r>
          </a:p>
          <a:p>
            <a:pPr marL="12700" marR="106680">
              <a:lnSpc>
                <a:spcPts val="1400"/>
              </a:lnSpc>
              <a:spcBef>
                <a:spcPts val="770"/>
              </a:spcBef>
            </a:pPr>
            <a:endParaRPr lang="en-GB" sz="1200">
              <a:solidFill>
                <a:srgbClr val="231F20"/>
              </a:solidFill>
              <a:latin typeface="Arial"/>
              <a:cs typeface="Arial"/>
            </a:endParaRPr>
          </a:p>
        </p:txBody>
      </p:sp>
    </p:spTree>
    <p:extLst>
      <p:ext uri="{BB962C8B-B14F-4D97-AF65-F5344CB8AC3E}">
        <p14:creationId xmlns:p14="http://schemas.microsoft.com/office/powerpoint/2010/main" val="245792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22362" y="779042"/>
            <a:ext cx="2020838" cy="1043876"/>
          </a:xfrm>
          <a:prstGeom prst="rect">
            <a:avLst/>
          </a:prstGeom>
        </p:spPr>
        <p:txBody>
          <a:bodyPr vert="horz" wrap="square" lIns="0" tIns="68580" rIns="0" bIns="0" rtlCol="0">
            <a:spAutoFit/>
          </a:bodyPr>
          <a:lstStyle/>
          <a:p>
            <a:pPr marL="12700" marR="5080">
              <a:lnSpc>
                <a:spcPts val="3800"/>
              </a:lnSpc>
              <a:spcBef>
                <a:spcPts val="660"/>
              </a:spcBef>
            </a:pPr>
            <a:r>
              <a:rPr sz="3200" spc="-35"/>
              <a:t>Educating  People</a:t>
            </a:r>
          </a:p>
        </p:txBody>
      </p:sp>
      <p:sp>
        <p:nvSpPr>
          <p:cNvPr id="4" name="object 4"/>
          <p:cNvSpPr txBox="1"/>
          <p:nvPr/>
        </p:nvSpPr>
        <p:spPr>
          <a:xfrm>
            <a:off x="709662" y="1977472"/>
            <a:ext cx="2020838" cy="1859483"/>
          </a:xfrm>
          <a:prstGeom prst="rect">
            <a:avLst/>
          </a:prstGeom>
        </p:spPr>
        <p:txBody>
          <a:bodyPr vert="horz" wrap="square" lIns="0" tIns="12700" rIns="0" bIns="0" rtlCol="0">
            <a:spAutoFit/>
          </a:bodyPr>
          <a:lstStyle/>
          <a:p>
            <a:pPr marL="12700" marR="33020">
              <a:lnSpc>
                <a:spcPct val="100000"/>
              </a:lnSpc>
              <a:spcBef>
                <a:spcPts val="100"/>
              </a:spcBef>
            </a:pPr>
            <a:r>
              <a:rPr lang="en-GB" sz="1200" spc="-35">
                <a:solidFill>
                  <a:srgbClr val="231F20"/>
                </a:solidFill>
                <a:latin typeface="Arial" panose="020B0604020202020204" pitchFamily="34" charset="0"/>
                <a:cs typeface="Arial" panose="020B0604020202020204" pitchFamily="34" charset="0"/>
              </a:rPr>
              <a:t>Direct to consumer </a:t>
            </a:r>
            <a:r>
              <a:rPr lang="en-GB" sz="1200">
                <a:solidFill>
                  <a:srgbClr val="231F20"/>
                </a:solidFill>
                <a:latin typeface="Arial" panose="020B0604020202020204" pitchFamily="34" charset="0"/>
                <a:cs typeface="Arial" panose="020B0604020202020204" pitchFamily="34" charset="0"/>
              </a:rPr>
              <a:t>- </a:t>
            </a:r>
            <a:r>
              <a:rPr sz="1200">
                <a:solidFill>
                  <a:srgbClr val="231F20"/>
                </a:solidFill>
                <a:latin typeface="Arial" panose="020B0604020202020204" pitchFamily="34" charset="0"/>
                <a:cs typeface="Arial" panose="020B0604020202020204" pitchFamily="34" charset="0"/>
              </a:rPr>
              <a:t>web,</a:t>
            </a:r>
            <a:r>
              <a:rPr sz="1200" spc="-25">
                <a:solidFill>
                  <a:srgbClr val="231F20"/>
                </a:solidFill>
                <a:latin typeface="Arial" panose="020B0604020202020204" pitchFamily="34" charset="0"/>
                <a:cs typeface="Arial" panose="020B0604020202020204" pitchFamily="34" charset="0"/>
              </a:rPr>
              <a:t> </a:t>
            </a:r>
            <a:r>
              <a:rPr sz="1200" spc="-5">
                <a:solidFill>
                  <a:srgbClr val="231F20"/>
                </a:solidFill>
                <a:latin typeface="Arial" panose="020B0604020202020204" pitchFamily="34" charset="0"/>
                <a:cs typeface="Arial" panose="020B0604020202020204" pitchFamily="34" charset="0"/>
              </a:rPr>
              <a:t>social,</a:t>
            </a:r>
            <a:r>
              <a:rPr lang="en-GB" sz="1200" spc="-5">
                <a:solidFill>
                  <a:srgbClr val="231F20"/>
                </a:solidFill>
                <a:latin typeface="Arial" panose="020B0604020202020204" pitchFamily="34" charset="0"/>
                <a:cs typeface="Arial" panose="020B0604020202020204" pitchFamily="34" charset="0"/>
              </a:rPr>
              <a:t> </a:t>
            </a:r>
            <a:r>
              <a:rPr sz="1200" spc="-5">
                <a:solidFill>
                  <a:srgbClr val="231F20"/>
                </a:solidFill>
                <a:latin typeface="Arial" panose="020B0604020202020204" pitchFamily="34" charset="0"/>
                <a:cs typeface="Arial" panose="020B0604020202020204" pitchFamily="34" charset="0"/>
              </a:rPr>
              <a:t>content </a:t>
            </a:r>
            <a:r>
              <a:rPr sz="1200">
                <a:solidFill>
                  <a:srgbClr val="231F20"/>
                </a:solidFill>
                <a:latin typeface="Arial" panose="020B0604020202020204" pitchFamily="34" charset="0"/>
                <a:cs typeface="Arial" panose="020B0604020202020204" pitchFamily="34" charset="0"/>
              </a:rPr>
              <a:t> </a:t>
            </a:r>
            <a:r>
              <a:rPr sz="1200" spc="-5">
                <a:solidFill>
                  <a:srgbClr val="231F20"/>
                </a:solidFill>
                <a:latin typeface="Arial" panose="020B0604020202020204" pitchFamily="34" charset="0"/>
                <a:cs typeface="Arial" panose="020B0604020202020204" pitchFamily="34" charset="0"/>
              </a:rPr>
              <a:t>marketing, </a:t>
            </a:r>
            <a:r>
              <a:rPr sz="1200">
                <a:solidFill>
                  <a:srgbClr val="231F20"/>
                </a:solidFill>
                <a:latin typeface="Arial" panose="020B0604020202020204" pitchFamily="34" charset="0"/>
                <a:cs typeface="Arial" panose="020B0604020202020204" pitchFamily="34" charset="0"/>
              </a:rPr>
              <a:t>media </a:t>
            </a:r>
            <a:r>
              <a:rPr sz="1200" spc="10">
                <a:solidFill>
                  <a:srgbClr val="231F20"/>
                </a:solidFill>
                <a:latin typeface="Arial" panose="020B0604020202020204" pitchFamily="34" charset="0"/>
                <a:cs typeface="Arial" panose="020B0604020202020204" pitchFamily="34" charset="0"/>
              </a:rPr>
              <a:t>and </a:t>
            </a:r>
            <a:r>
              <a:rPr sz="1200" spc="-5">
                <a:solidFill>
                  <a:srgbClr val="231F20"/>
                </a:solidFill>
                <a:latin typeface="Arial" panose="020B0604020202020204" pitchFamily="34" charset="0"/>
                <a:cs typeface="Arial" panose="020B0604020202020204" pitchFamily="34" charset="0"/>
              </a:rPr>
              <a:t>social </a:t>
            </a:r>
            <a:r>
              <a:rPr sz="1200">
                <a:solidFill>
                  <a:srgbClr val="231F20"/>
                </a:solidFill>
                <a:latin typeface="Arial" panose="020B0604020202020204" pitchFamily="34" charset="0"/>
                <a:cs typeface="Arial" panose="020B0604020202020204" pitchFamily="34" charset="0"/>
              </a:rPr>
              <a:t> media</a:t>
            </a:r>
            <a:r>
              <a:rPr lang="en-GB" sz="1200">
                <a:solidFill>
                  <a:srgbClr val="231F20"/>
                </a:solidFill>
                <a:latin typeface="Arial" panose="020B0604020202020204" pitchFamily="34" charset="0"/>
                <a:cs typeface="Arial" panose="020B0604020202020204" pitchFamily="34" charset="0"/>
              </a:rPr>
              <a:t>. </a:t>
            </a:r>
            <a:r>
              <a:rPr sz="1200">
                <a:solidFill>
                  <a:srgbClr val="231F20"/>
                </a:solidFill>
                <a:latin typeface="Arial" panose="020B0604020202020204" pitchFamily="34" charset="0"/>
                <a:cs typeface="Arial" panose="020B0604020202020204" pitchFamily="34" charset="0"/>
              </a:rPr>
              <a:t> </a:t>
            </a:r>
            <a:endParaRPr lang="en-GB" sz="1200">
              <a:solidFill>
                <a:srgbClr val="231F20"/>
              </a:solidFill>
              <a:latin typeface="Arial" panose="020B0604020202020204" pitchFamily="34" charset="0"/>
              <a:cs typeface="Arial" panose="020B0604020202020204" pitchFamily="34" charset="0"/>
            </a:endParaRPr>
          </a:p>
          <a:p>
            <a:pPr marL="12700" marR="5080">
              <a:lnSpc>
                <a:spcPct val="100000"/>
              </a:lnSpc>
            </a:pPr>
            <a:endParaRPr lang="en-GB" sz="1200" spc="-5">
              <a:solidFill>
                <a:srgbClr val="231F20"/>
              </a:solidFill>
              <a:latin typeface="Arial" panose="020B0604020202020204" pitchFamily="34" charset="0"/>
              <a:cs typeface="Arial" panose="020B0604020202020204" pitchFamily="34" charset="0"/>
            </a:endParaRPr>
          </a:p>
          <a:p>
            <a:pPr marL="12700" marR="5080">
              <a:lnSpc>
                <a:spcPct val="100000"/>
              </a:lnSpc>
            </a:pPr>
            <a:r>
              <a:rPr lang="en-GB" sz="1200" spc="-5">
                <a:solidFill>
                  <a:srgbClr val="231F20"/>
                </a:solidFill>
                <a:latin typeface="Arial" panose="020B0604020202020204" pitchFamily="34" charset="0"/>
                <a:cs typeface="Arial" panose="020B0604020202020204" pitchFamily="34" charset="0"/>
              </a:rPr>
              <a:t>Schools.</a:t>
            </a:r>
          </a:p>
          <a:p>
            <a:pPr marL="12700" marR="5080">
              <a:lnSpc>
                <a:spcPct val="100000"/>
              </a:lnSpc>
            </a:pPr>
            <a:endParaRPr lang="en-GB" sz="1200" spc="-5">
              <a:solidFill>
                <a:srgbClr val="231F20"/>
              </a:solidFill>
              <a:latin typeface="Arial" panose="020B0604020202020204" pitchFamily="34" charset="0"/>
              <a:cs typeface="Arial" panose="020B0604020202020204" pitchFamily="34" charset="0"/>
            </a:endParaRPr>
          </a:p>
          <a:p>
            <a:pPr marL="12700" marR="5080">
              <a:lnSpc>
                <a:spcPct val="100000"/>
              </a:lnSpc>
            </a:pPr>
            <a:r>
              <a:rPr lang="en-GB" sz="1200" i="1" spc="-5">
                <a:solidFill>
                  <a:srgbClr val="231F20"/>
                </a:solidFill>
                <a:latin typeface="Arial" panose="020B0604020202020204" pitchFamily="34" charset="0"/>
                <a:cs typeface="Arial" panose="020B0604020202020204" pitchFamily="34" charset="0"/>
              </a:rPr>
              <a:t>Healthy </a:t>
            </a:r>
            <a:r>
              <a:rPr sz="1200" i="1" spc="-5">
                <a:solidFill>
                  <a:srgbClr val="231F20"/>
                </a:solidFill>
                <a:latin typeface="Arial" panose="020B0604020202020204" pitchFamily="34" charset="0"/>
                <a:cs typeface="Arial" panose="020B0604020202020204" pitchFamily="34" charset="0"/>
              </a:rPr>
              <a:t>Eating </a:t>
            </a:r>
            <a:r>
              <a:rPr sz="1200" i="1" spc="-25">
                <a:solidFill>
                  <a:srgbClr val="231F20"/>
                </a:solidFill>
                <a:latin typeface="Arial" panose="020B0604020202020204" pitchFamily="34" charset="0"/>
                <a:cs typeface="Arial" panose="020B0604020202020204" pitchFamily="34" charset="0"/>
              </a:rPr>
              <a:t>Week</a:t>
            </a:r>
            <a:endParaRPr lang="en-GB" sz="1200" i="1" spc="-25">
              <a:solidFill>
                <a:srgbClr val="231F20"/>
              </a:solidFill>
              <a:latin typeface="Arial" panose="020B0604020202020204" pitchFamily="34" charset="0"/>
              <a:cs typeface="Arial" panose="020B0604020202020204" pitchFamily="34" charset="0"/>
            </a:endParaRPr>
          </a:p>
          <a:p>
            <a:pPr marL="12700" marR="5080">
              <a:lnSpc>
                <a:spcPct val="100000"/>
              </a:lnSpc>
            </a:pPr>
            <a:endParaRPr lang="en-GB" sz="1200" spc="-25">
              <a:solidFill>
                <a:srgbClr val="231F20"/>
              </a:solidFill>
              <a:latin typeface="Arial" panose="020B0604020202020204" pitchFamily="34" charset="0"/>
              <a:cs typeface="Arial" panose="020B0604020202020204" pitchFamily="34" charset="0"/>
            </a:endParaRPr>
          </a:p>
          <a:p>
            <a:pPr marL="12700" marR="5080">
              <a:lnSpc>
                <a:spcPct val="100000"/>
              </a:lnSpc>
            </a:pPr>
            <a:r>
              <a:rPr lang="en-GB" sz="1200" spc="-25">
                <a:solidFill>
                  <a:srgbClr val="231F20"/>
                </a:solidFill>
                <a:latin typeface="Arial" panose="020B0604020202020204" pitchFamily="34" charset="0"/>
                <a:cs typeface="Arial" panose="020B0604020202020204" pitchFamily="34" charset="0"/>
              </a:rPr>
              <a:t>Via our members and partners; webinars, and HCP content. </a:t>
            </a:r>
            <a:endParaRPr sz="1200">
              <a:latin typeface="Arial" panose="020B0604020202020204" pitchFamily="34" charset="0"/>
              <a:cs typeface="Arial" panose="020B0604020202020204" pitchFamily="34" charset="0"/>
            </a:endParaRPr>
          </a:p>
        </p:txBody>
      </p:sp>
      <p:sp>
        <p:nvSpPr>
          <p:cNvPr id="7" name="object 7"/>
          <p:cNvSpPr txBox="1"/>
          <p:nvPr/>
        </p:nvSpPr>
        <p:spPr>
          <a:xfrm>
            <a:off x="3643898" y="3692825"/>
            <a:ext cx="3747501" cy="551433"/>
          </a:xfrm>
          <a:prstGeom prst="rect">
            <a:avLst/>
          </a:prstGeom>
        </p:spPr>
        <p:txBody>
          <a:bodyPr vert="horz" wrap="square" lIns="0" tIns="38100" rIns="0" bIns="0" rtlCol="0">
            <a:spAutoFit/>
          </a:bodyPr>
          <a:lstStyle/>
          <a:p>
            <a:pPr marL="12700" marR="5080">
              <a:lnSpc>
                <a:spcPts val="2000"/>
              </a:lnSpc>
              <a:spcBef>
                <a:spcPts val="300"/>
              </a:spcBef>
            </a:pPr>
            <a:r>
              <a:rPr lang="en-GB" sz="1800" b="1">
                <a:solidFill>
                  <a:srgbClr val="231F20"/>
                </a:solidFill>
                <a:latin typeface="Arial"/>
                <a:cs typeface="Arial"/>
              </a:rPr>
              <a:t>Older adults</a:t>
            </a:r>
            <a:r>
              <a:rPr sz="1800" spc="-15">
                <a:solidFill>
                  <a:srgbClr val="231F20"/>
                </a:solidFill>
                <a:latin typeface="Arial"/>
                <a:cs typeface="Arial"/>
              </a:rPr>
              <a:t> </a:t>
            </a:r>
            <a:r>
              <a:rPr sz="1800" spc="15">
                <a:solidFill>
                  <a:srgbClr val="231F20"/>
                </a:solidFill>
                <a:latin typeface="Arial"/>
                <a:cs typeface="Arial"/>
              </a:rPr>
              <a:t>living</a:t>
            </a:r>
            <a:r>
              <a:rPr sz="1800" spc="-20">
                <a:solidFill>
                  <a:srgbClr val="231F20"/>
                </a:solidFill>
                <a:latin typeface="Arial"/>
                <a:cs typeface="Arial"/>
              </a:rPr>
              <a:t> </a:t>
            </a:r>
            <a:r>
              <a:rPr sz="1800" spc="20">
                <a:solidFill>
                  <a:srgbClr val="231F20"/>
                </a:solidFill>
                <a:latin typeface="Arial"/>
                <a:cs typeface="Arial"/>
              </a:rPr>
              <a:t>independently </a:t>
            </a:r>
            <a:r>
              <a:rPr sz="1800" spc="-484">
                <a:solidFill>
                  <a:srgbClr val="231F20"/>
                </a:solidFill>
                <a:latin typeface="Arial"/>
                <a:cs typeface="Arial"/>
              </a:rPr>
              <a:t> </a:t>
            </a:r>
            <a:r>
              <a:rPr sz="1800" spc="-5">
                <a:solidFill>
                  <a:srgbClr val="231F20"/>
                </a:solidFill>
                <a:latin typeface="Arial"/>
                <a:cs typeface="Arial"/>
              </a:rPr>
              <a:t>or in</a:t>
            </a:r>
            <a:r>
              <a:rPr sz="1800">
                <a:solidFill>
                  <a:srgbClr val="231F20"/>
                </a:solidFill>
                <a:latin typeface="Arial"/>
                <a:cs typeface="Arial"/>
              </a:rPr>
              <a:t> </a:t>
            </a:r>
            <a:r>
              <a:rPr sz="1800" spc="25">
                <a:solidFill>
                  <a:srgbClr val="231F20"/>
                </a:solidFill>
                <a:latin typeface="Arial"/>
                <a:cs typeface="Arial"/>
              </a:rPr>
              <a:t>care</a:t>
            </a:r>
            <a:r>
              <a:rPr sz="1800" spc="-5">
                <a:solidFill>
                  <a:srgbClr val="231F20"/>
                </a:solidFill>
                <a:latin typeface="Arial"/>
                <a:cs typeface="Arial"/>
              </a:rPr>
              <a:t> </a:t>
            </a:r>
            <a:r>
              <a:rPr sz="1800" spc="10">
                <a:solidFill>
                  <a:srgbClr val="231F20"/>
                </a:solidFill>
                <a:latin typeface="Arial"/>
                <a:cs typeface="Arial"/>
              </a:rPr>
              <a:t>settings</a:t>
            </a:r>
            <a:r>
              <a:rPr lang="en-GB" sz="1800" spc="10">
                <a:solidFill>
                  <a:srgbClr val="231F20"/>
                </a:solidFill>
                <a:latin typeface="Arial"/>
                <a:cs typeface="Arial"/>
              </a:rPr>
              <a:t> (healthy ageing)</a:t>
            </a:r>
            <a:endParaRPr sz="1800">
              <a:latin typeface="Arial"/>
              <a:cs typeface="Arial"/>
            </a:endParaRPr>
          </a:p>
        </p:txBody>
      </p:sp>
      <p:sp>
        <p:nvSpPr>
          <p:cNvPr id="8" name="object 8"/>
          <p:cNvSpPr txBox="1"/>
          <p:nvPr/>
        </p:nvSpPr>
        <p:spPr>
          <a:xfrm>
            <a:off x="3643899" y="2954382"/>
            <a:ext cx="2905760" cy="299720"/>
          </a:xfrm>
          <a:prstGeom prst="rect">
            <a:avLst/>
          </a:prstGeom>
        </p:spPr>
        <p:txBody>
          <a:bodyPr vert="horz" wrap="square" lIns="0" tIns="12700" rIns="0" bIns="0" rtlCol="0">
            <a:spAutoFit/>
          </a:bodyPr>
          <a:lstStyle/>
          <a:p>
            <a:pPr marL="12700">
              <a:lnSpc>
                <a:spcPct val="100000"/>
              </a:lnSpc>
              <a:spcBef>
                <a:spcPts val="100"/>
              </a:spcBef>
            </a:pPr>
            <a:r>
              <a:rPr sz="1800" b="1" spc="-10">
                <a:solidFill>
                  <a:srgbClr val="231F20"/>
                </a:solidFill>
                <a:latin typeface="Arial"/>
                <a:cs typeface="Arial"/>
              </a:rPr>
              <a:t>Women</a:t>
            </a:r>
            <a:r>
              <a:rPr sz="1800" b="1" spc="-35">
                <a:solidFill>
                  <a:srgbClr val="231F20"/>
                </a:solidFill>
                <a:latin typeface="Arial"/>
                <a:cs typeface="Arial"/>
              </a:rPr>
              <a:t> </a:t>
            </a:r>
            <a:r>
              <a:rPr sz="1800" spc="15">
                <a:solidFill>
                  <a:srgbClr val="231F20"/>
                </a:solidFill>
                <a:latin typeface="Arial"/>
                <a:cs typeface="Arial"/>
              </a:rPr>
              <a:t>around</a:t>
            </a:r>
            <a:r>
              <a:rPr sz="1800" spc="-30">
                <a:solidFill>
                  <a:srgbClr val="231F20"/>
                </a:solidFill>
                <a:latin typeface="Arial"/>
                <a:cs typeface="Arial"/>
              </a:rPr>
              <a:t> </a:t>
            </a:r>
            <a:r>
              <a:rPr sz="1800" spc="10">
                <a:solidFill>
                  <a:srgbClr val="231F20"/>
                </a:solidFill>
                <a:latin typeface="Arial"/>
                <a:cs typeface="Arial"/>
              </a:rPr>
              <a:t>menopause</a:t>
            </a:r>
            <a:endParaRPr sz="1800">
              <a:latin typeface="Arial"/>
              <a:cs typeface="Arial"/>
            </a:endParaRPr>
          </a:p>
        </p:txBody>
      </p:sp>
      <p:sp>
        <p:nvSpPr>
          <p:cNvPr id="9" name="object 9"/>
          <p:cNvSpPr txBox="1"/>
          <p:nvPr/>
        </p:nvSpPr>
        <p:spPr>
          <a:xfrm>
            <a:off x="3643899" y="2238799"/>
            <a:ext cx="2270125" cy="299720"/>
          </a:xfrm>
          <a:prstGeom prst="rect">
            <a:avLst/>
          </a:prstGeom>
        </p:spPr>
        <p:txBody>
          <a:bodyPr vert="horz" wrap="square" lIns="0" tIns="12700" rIns="0" bIns="0" rtlCol="0">
            <a:spAutoFit/>
          </a:bodyPr>
          <a:lstStyle/>
          <a:p>
            <a:pPr marL="12700">
              <a:lnSpc>
                <a:spcPct val="100000"/>
              </a:lnSpc>
              <a:spcBef>
                <a:spcPts val="100"/>
              </a:spcBef>
            </a:pPr>
            <a:r>
              <a:rPr sz="1800" b="1" spc="-30">
                <a:solidFill>
                  <a:srgbClr val="231F20"/>
                </a:solidFill>
                <a:latin typeface="Arial"/>
                <a:cs typeface="Arial"/>
              </a:rPr>
              <a:t>Young</a:t>
            </a:r>
            <a:r>
              <a:rPr sz="1800" b="1" spc="-15">
                <a:solidFill>
                  <a:srgbClr val="231F20"/>
                </a:solidFill>
                <a:latin typeface="Arial"/>
                <a:cs typeface="Arial"/>
              </a:rPr>
              <a:t> </a:t>
            </a:r>
            <a:r>
              <a:rPr sz="1800" b="1" spc="-5">
                <a:solidFill>
                  <a:srgbClr val="231F20"/>
                </a:solidFill>
                <a:latin typeface="Arial"/>
                <a:cs typeface="Arial"/>
              </a:rPr>
              <a:t>adults</a:t>
            </a:r>
            <a:r>
              <a:rPr sz="1800" b="1" spc="-20">
                <a:solidFill>
                  <a:srgbClr val="231F20"/>
                </a:solidFill>
                <a:latin typeface="Arial"/>
                <a:cs typeface="Arial"/>
              </a:rPr>
              <a:t> </a:t>
            </a:r>
            <a:r>
              <a:rPr sz="1800" spc="-5">
                <a:solidFill>
                  <a:srgbClr val="231F20"/>
                </a:solidFill>
                <a:latin typeface="Arial"/>
                <a:cs typeface="Arial"/>
              </a:rPr>
              <a:t>15</a:t>
            </a:r>
            <a:r>
              <a:rPr sz="1800" spc="-15">
                <a:solidFill>
                  <a:srgbClr val="231F20"/>
                </a:solidFill>
                <a:latin typeface="Arial"/>
                <a:cs typeface="Arial"/>
              </a:rPr>
              <a:t> </a:t>
            </a:r>
            <a:r>
              <a:rPr sz="1800" spc="-105">
                <a:solidFill>
                  <a:srgbClr val="231F20"/>
                </a:solidFill>
                <a:latin typeface="Arial"/>
                <a:cs typeface="Arial"/>
              </a:rPr>
              <a:t>–</a:t>
            </a:r>
            <a:r>
              <a:rPr sz="1800" spc="-10">
                <a:solidFill>
                  <a:srgbClr val="231F20"/>
                </a:solidFill>
                <a:latin typeface="Arial"/>
                <a:cs typeface="Arial"/>
              </a:rPr>
              <a:t> </a:t>
            </a:r>
            <a:r>
              <a:rPr sz="1800" spc="-5">
                <a:solidFill>
                  <a:srgbClr val="231F20"/>
                </a:solidFill>
                <a:latin typeface="Arial"/>
                <a:cs typeface="Arial"/>
              </a:rPr>
              <a:t>25</a:t>
            </a:r>
            <a:endParaRPr sz="1800">
              <a:latin typeface="Arial"/>
              <a:cs typeface="Arial"/>
            </a:endParaRPr>
          </a:p>
        </p:txBody>
      </p:sp>
      <p:sp>
        <p:nvSpPr>
          <p:cNvPr id="10" name="object 10"/>
          <p:cNvSpPr txBox="1"/>
          <p:nvPr/>
        </p:nvSpPr>
        <p:spPr>
          <a:xfrm>
            <a:off x="3643899" y="1534450"/>
            <a:ext cx="3620770" cy="299720"/>
          </a:xfrm>
          <a:prstGeom prst="rect">
            <a:avLst/>
          </a:prstGeom>
        </p:spPr>
        <p:txBody>
          <a:bodyPr vert="horz" wrap="square" lIns="0" tIns="12700" rIns="0" bIns="0" rtlCol="0">
            <a:spAutoFit/>
          </a:bodyPr>
          <a:lstStyle/>
          <a:p>
            <a:pPr marL="12700">
              <a:lnSpc>
                <a:spcPct val="100000"/>
              </a:lnSpc>
              <a:spcBef>
                <a:spcPts val="100"/>
              </a:spcBef>
            </a:pPr>
            <a:r>
              <a:rPr sz="1800" b="1">
                <a:solidFill>
                  <a:srgbClr val="231F20"/>
                </a:solidFill>
                <a:latin typeface="Arial"/>
                <a:cs typeface="Arial"/>
              </a:rPr>
              <a:t>Low</a:t>
            </a:r>
            <a:r>
              <a:rPr sz="1800" b="1" spc="-15">
                <a:solidFill>
                  <a:srgbClr val="231F20"/>
                </a:solidFill>
                <a:latin typeface="Arial"/>
                <a:cs typeface="Arial"/>
              </a:rPr>
              <a:t> </a:t>
            </a:r>
            <a:r>
              <a:rPr sz="1800" b="1">
                <a:solidFill>
                  <a:srgbClr val="231F20"/>
                </a:solidFill>
                <a:latin typeface="Arial"/>
                <a:cs typeface="Arial"/>
              </a:rPr>
              <a:t>income</a:t>
            </a:r>
            <a:r>
              <a:rPr sz="1800" b="1" spc="-10">
                <a:solidFill>
                  <a:srgbClr val="231F20"/>
                </a:solidFill>
                <a:latin typeface="Arial"/>
                <a:cs typeface="Arial"/>
              </a:rPr>
              <a:t> </a:t>
            </a:r>
            <a:r>
              <a:rPr sz="1800" b="1">
                <a:solidFill>
                  <a:srgbClr val="231F20"/>
                </a:solidFill>
                <a:latin typeface="Arial"/>
                <a:cs typeface="Arial"/>
              </a:rPr>
              <a:t>families</a:t>
            </a:r>
            <a:r>
              <a:rPr sz="1800" b="1" spc="-20">
                <a:solidFill>
                  <a:srgbClr val="231F20"/>
                </a:solidFill>
                <a:latin typeface="Arial"/>
                <a:cs typeface="Arial"/>
              </a:rPr>
              <a:t> </a:t>
            </a:r>
            <a:r>
              <a:rPr sz="1800" spc="-5">
                <a:solidFill>
                  <a:srgbClr val="231F20"/>
                </a:solidFill>
                <a:latin typeface="Arial"/>
                <a:cs typeface="Arial"/>
              </a:rPr>
              <a:t>with</a:t>
            </a:r>
            <a:r>
              <a:rPr sz="1800" spc="-10">
                <a:solidFill>
                  <a:srgbClr val="231F20"/>
                </a:solidFill>
                <a:latin typeface="Arial"/>
                <a:cs typeface="Arial"/>
              </a:rPr>
              <a:t> </a:t>
            </a:r>
            <a:r>
              <a:rPr sz="1800" spc="20">
                <a:solidFill>
                  <a:srgbClr val="231F20"/>
                </a:solidFill>
                <a:latin typeface="Arial"/>
                <a:cs typeface="Arial"/>
              </a:rPr>
              <a:t>children</a:t>
            </a:r>
            <a:endParaRPr sz="1800">
              <a:latin typeface="Arial"/>
              <a:cs typeface="Arial"/>
            </a:endParaRPr>
          </a:p>
        </p:txBody>
      </p:sp>
      <p:sp>
        <p:nvSpPr>
          <p:cNvPr id="11" name="object 11"/>
          <p:cNvSpPr txBox="1"/>
          <p:nvPr/>
        </p:nvSpPr>
        <p:spPr>
          <a:xfrm>
            <a:off x="3416300" y="787712"/>
            <a:ext cx="3150870" cy="553720"/>
          </a:xfrm>
          <a:prstGeom prst="rect">
            <a:avLst/>
          </a:prstGeom>
        </p:spPr>
        <p:txBody>
          <a:bodyPr vert="horz" wrap="square" lIns="0" tIns="38100" rIns="0" bIns="0" rtlCol="0">
            <a:spAutoFit/>
          </a:bodyPr>
          <a:lstStyle/>
          <a:p>
            <a:pPr marL="12700" marR="5080">
              <a:lnSpc>
                <a:spcPts val="2000"/>
              </a:lnSpc>
              <a:spcBef>
                <a:spcPts val="300"/>
              </a:spcBef>
            </a:pPr>
            <a:r>
              <a:rPr sz="1800" b="1" spc="-20">
                <a:solidFill>
                  <a:srgbClr val="231F20"/>
                </a:solidFill>
                <a:latin typeface="Arial"/>
                <a:cs typeface="Arial"/>
              </a:rPr>
              <a:t>We </a:t>
            </a:r>
            <a:r>
              <a:rPr sz="1800" b="1">
                <a:solidFill>
                  <a:srgbClr val="231F20"/>
                </a:solidFill>
                <a:latin typeface="Arial"/>
                <a:cs typeface="Arial"/>
              </a:rPr>
              <a:t>will focus </a:t>
            </a:r>
            <a:r>
              <a:rPr sz="1800" spc="-5">
                <a:solidFill>
                  <a:srgbClr val="231F20"/>
                </a:solidFill>
                <a:latin typeface="Arial"/>
                <a:cs typeface="Arial"/>
              </a:rPr>
              <a:t>on </a:t>
            </a:r>
            <a:r>
              <a:rPr lang="en-GB" sz="1800" spc="-5">
                <a:solidFill>
                  <a:srgbClr val="231F20"/>
                </a:solidFill>
                <a:latin typeface="Arial"/>
                <a:cs typeface="Arial"/>
              </a:rPr>
              <a:t>4 </a:t>
            </a:r>
            <a:r>
              <a:rPr sz="1800" spc="5">
                <a:solidFill>
                  <a:srgbClr val="231F20"/>
                </a:solidFill>
                <a:latin typeface="Arial"/>
                <a:cs typeface="Arial"/>
              </a:rPr>
              <a:t>vulnerable </a:t>
            </a:r>
            <a:r>
              <a:rPr sz="1800" spc="10">
                <a:solidFill>
                  <a:srgbClr val="231F20"/>
                </a:solidFill>
                <a:latin typeface="Arial"/>
                <a:cs typeface="Arial"/>
              </a:rPr>
              <a:t> </a:t>
            </a:r>
            <a:r>
              <a:rPr sz="1800" spc="30">
                <a:solidFill>
                  <a:srgbClr val="231F20"/>
                </a:solidFill>
                <a:latin typeface="Arial"/>
                <a:cs typeface="Arial"/>
              </a:rPr>
              <a:t>groups</a:t>
            </a:r>
            <a:r>
              <a:rPr sz="1800" spc="-5">
                <a:solidFill>
                  <a:srgbClr val="231F20"/>
                </a:solidFill>
                <a:latin typeface="Arial"/>
                <a:cs typeface="Arial"/>
              </a:rPr>
              <a:t>:</a:t>
            </a:r>
            <a:endParaRPr sz="1800">
              <a:latin typeface="Arial"/>
              <a:cs typeface="Arial"/>
            </a:endParaRPr>
          </a:p>
        </p:txBody>
      </p:sp>
      <p:grpSp>
        <p:nvGrpSpPr>
          <p:cNvPr id="12" name="object 12"/>
          <p:cNvGrpSpPr/>
          <p:nvPr/>
        </p:nvGrpSpPr>
        <p:grpSpPr>
          <a:xfrm>
            <a:off x="3429000" y="2034930"/>
            <a:ext cx="3612515" cy="1434465"/>
            <a:chOff x="3429000" y="2034930"/>
            <a:chExt cx="3612515" cy="1434465"/>
          </a:xfrm>
        </p:grpSpPr>
        <p:sp>
          <p:nvSpPr>
            <p:cNvPr id="13" name="object 13"/>
            <p:cNvSpPr/>
            <p:nvPr/>
          </p:nvSpPr>
          <p:spPr>
            <a:xfrm>
              <a:off x="3429000" y="2036517"/>
              <a:ext cx="3612515" cy="0"/>
            </a:xfrm>
            <a:custGeom>
              <a:avLst/>
              <a:gdLst/>
              <a:ahLst/>
              <a:cxnLst/>
              <a:rect l="l" t="t" r="r" b="b"/>
              <a:pathLst>
                <a:path w="3612515">
                  <a:moveTo>
                    <a:pt x="0" y="0"/>
                  </a:moveTo>
                  <a:lnTo>
                    <a:pt x="3611994" y="0"/>
                  </a:lnTo>
                </a:path>
              </a:pathLst>
            </a:custGeom>
            <a:ln w="3175">
              <a:solidFill>
                <a:srgbClr val="231F20"/>
              </a:solidFill>
            </a:ln>
          </p:spPr>
          <p:txBody>
            <a:bodyPr wrap="square" lIns="0" tIns="0" rIns="0" bIns="0" rtlCol="0"/>
            <a:lstStyle/>
            <a:p>
              <a:endParaRPr/>
            </a:p>
          </p:txBody>
        </p:sp>
        <p:sp>
          <p:nvSpPr>
            <p:cNvPr id="14" name="object 14"/>
            <p:cNvSpPr/>
            <p:nvPr/>
          </p:nvSpPr>
          <p:spPr>
            <a:xfrm>
              <a:off x="3429000" y="2752101"/>
              <a:ext cx="3612515" cy="0"/>
            </a:xfrm>
            <a:custGeom>
              <a:avLst/>
              <a:gdLst/>
              <a:ahLst/>
              <a:cxnLst/>
              <a:rect l="l" t="t" r="r" b="b"/>
              <a:pathLst>
                <a:path w="3612515">
                  <a:moveTo>
                    <a:pt x="0" y="0"/>
                  </a:moveTo>
                  <a:lnTo>
                    <a:pt x="3611994" y="0"/>
                  </a:lnTo>
                </a:path>
              </a:pathLst>
            </a:custGeom>
            <a:ln w="3175">
              <a:solidFill>
                <a:srgbClr val="231F20"/>
              </a:solidFill>
            </a:ln>
          </p:spPr>
          <p:txBody>
            <a:bodyPr wrap="square" lIns="0" tIns="0" rIns="0" bIns="0" rtlCol="0"/>
            <a:lstStyle/>
            <a:p>
              <a:endParaRPr/>
            </a:p>
          </p:txBody>
        </p:sp>
        <p:sp>
          <p:nvSpPr>
            <p:cNvPr id="15" name="object 15"/>
            <p:cNvSpPr/>
            <p:nvPr/>
          </p:nvSpPr>
          <p:spPr>
            <a:xfrm>
              <a:off x="3429000" y="3467685"/>
              <a:ext cx="3612515" cy="0"/>
            </a:xfrm>
            <a:custGeom>
              <a:avLst/>
              <a:gdLst/>
              <a:ahLst/>
              <a:cxnLst/>
              <a:rect l="l" t="t" r="r" b="b"/>
              <a:pathLst>
                <a:path w="3612515">
                  <a:moveTo>
                    <a:pt x="0" y="0"/>
                  </a:moveTo>
                  <a:lnTo>
                    <a:pt x="3611994" y="0"/>
                  </a:lnTo>
                </a:path>
              </a:pathLst>
            </a:custGeom>
            <a:ln w="3175">
              <a:solidFill>
                <a:srgbClr val="231F20"/>
              </a:solidFill>
            </a:ln>
          </p:spPr>
          <p:txBody>
            <a:bodyPr wrap="square" lIns="0" tIns="0" rIns="0" bIns="0" rtlCol="0"/>
            <a:lstStyle/>
            <a:p>
              <a:endParaRPr/>
            </a:p>
          </p:txBody>
        </p:sp>
      </p:grpSp>
      <p:pic>
        <p:nvPicPr>
          <p:cNvPr id="20" name="Picture 19" descr="Background pattern&#10;&#10;Description automatically generated">
            <a:extLst>
              <a:ext uri="{FF2B5EF4-FFF2-40B4-BE49-F238E27FC236}">
                <a16:creationId xmlns:a16="http://schemas.microsoft.com/office/drawing/2014/main" id="{09260CFE-58A7-0A9D-9D8C-64CF8A675076}"/>
              </a:ext>
            </a:extLst>
          </p:cNvPr>
          <p:cNvPicPr>
            <a:picLocks noChangeAspect="1"/>
          </p:cNvPicPr>
          <p:nvPr/>
        </p:nvPicPr>
        <p:blipFill rotWithShape="1">
          <a:blip r:embed="rId2">
            <a:alphaModFix/>
          </a:blip>
          <a:srcRect l="57030" r="29012"/>
          <a:stretch/>
        </p:blipFill>
        <p:spPr>
          <a:xfrm>
            <a:off x="7954914" y="0"/>
            <a:ext cx="1189086" cy="51332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1608455"/>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5" name="object 5"/>
          <p:cNvSpPr txBox="1"/>
          <p:nvPr/>
        </p:nvSpPr>
        <p:spPr>
          <a:xfrm>
            <a:off x="4165855" y="1290328"/>
            <a:ext cx="4100195" cy="2982867"/>
          </a:xfrm>
          <a:prstGeom prst="rect">
            <a:avLst/>
          </a:prstGeom>
        </p:spPr>
        <p:txBody>
          <a:bodyPr vert="horz" wrap="square" lIns="0" tIns="58419" rIns="0" bIns="0" rtlCol="0">
            <a:spAutoFit/>
          </a:bodyPr>
          <a:lstStyle/>
          <a:p>
            <a:pPr marL="12700" marR="5080">
              <a:lnSpc>
                <a:spcPts val="1800"/>
              </a:lnSpc>
              <a:spcBef>
                <a:spcPts val="459"/>
              </a:spcBef>
            </a:pPr>
            <a:r>
              <a:rPr lang="en-GB" sz="1800" b="1" spc="-20">
                <a:solidFill>
                  <a:srgbClr val="231F20"/>
                </a:solidFill>
                <a:latin typeface="Arial"/>
                <a:cs typeface="Arial"/>
              </a:rPr>
              <a:t>We will: </a:t>
            </a:r>
            <a:endParaRPr sz="1800">
              <a:latin typeface="Arial"/>
              <a:cs typeface="Arial"/>
            </a:endParaRP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Publish more thought-leadership pieces and rapid evidence reviews.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Convene stakeholders and build consensus on key strategic topics.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Continue to develop </a:t>
            </a:r>
            <a:r>
              <a:rPr lang="en-GB" sz="1200" i="1">
                <a:solidFill>
                  <a:srgbClr val="231F20"/>
                </a:solidFill>
                <a:latin typeface="Arial"/>
                <a:cs typeface="Arial"/>
              </a:rPr>
              <a:t>Nutrition Bulletin</a:t>
            </a:r>
            <a:endParaRPr lang="en-GB" sz="1200">
              <a:solidFill>
                <a:srgbClr val="231F20"/>
              </a:solidFill>
              <a:latin typeface="Arial"/>
              <a:cs typeface="Arial"/>
            </a:endParaRP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Continue to advance the study of and research into nutrition for the public benefit – Drummond Awards Programme.  </a:t>
            </a:r>
          </a:p>
          <a:p>
            <a:pPr marL="184150" marR="106680" indent="-171450">
              <a:lnSpc>
                <a:spcPts val="1400"/>
              </a:lnSpc>
              <a:spcBef>
                <a:spcPts val="770"/>
              </a:spcBef>
              <a:buFont typeface="Wingdings" panose="05000000000000000000" pitchFamily="2" charset="2"/>
              <a:buChar char="§"/>
            </a:pPr>
            <a:endParaRPr lang="en-GB" sz="1200">
              <a:solidFill>
                <a:srgbClr val="231F20"/>
              </a:solidFill>
              <a:latin typeface="Arial"/>
              <a:cs typeface="Arial"/>
            </a:endParaRPr>
          </a:p>
          <a:p>
            <a:pPr marL="12700" marR="106680">
              <a:lnSpc>
                <a:spcPts val="1400"/>
              </a:lnSpc>
              <a:spcBef>
                <a:spcPts val="770"/>
              </a:spcBef>
            </a:pPr>
            <a:endParaRPr lang="en-GB" sz="1200">
              <a:solidFill>
                <a:srgbClr val="231F20"/>
              </a:solidFill>
              <a:latin typeface="Arial"/>
              <a:cs typeface="Arial"/>
            </a:endParaRPr>
          </a:p>
          <a:p>
            <a:pPr marL="12700" marR="106680">
              <a:lnSpc>
                <a:spcPts val="1400"/>
              </a:lnSpc>
              <a:spcBef>
                <a:spcPts val="770"/>
              </a:spcBef>
            </a:pPr>
            <a:endParaRPr lang="en-GB" sz="1200">
              <a:solidFill>
                <a:srgbClr val="231F20"/>
              </a:solidFill>
              <a:latin typeface="Arial"/>
              <a:cs typeface="Arial"/>
            </a:endParaRPr>
          </a:p>
        </p:txBody>
      </p:sp>
      <p:sp>
        <p:nvSpPr>
          <p:cNvPr id="3" name="object 3"/>
          <p:cNvSpPr txBox="1">
            <a:spLocks noGrp="1"/>
          </p:cNvSpPr>
          <p:nvPr>
            <p:ph type="title"/>
          </p:nvPr>
        </p:nvSpPr>
        <p:spPr>
          <a:xfrm>
            <a:off x="726008" y="1290328"/>
            <a:ext cx="2679699" cy="2033890"/>
          </a:xfrm>
          <a:prstGeom prst="rect">
            <a:avLst/>
          </a:prstGeom>
        </p:spPr>
        <p:txBody>
          <a:bodyPr vert="horz" wrap="square" lIns="0" tIns="83820" rIns="0" bIns="0" rtlCol="0">
            <a:spAutoFit/>
          </a:bodyPr>
          <a:lstStyle/>
          <a:p>
            <a:pPr marL="12700" marR="5080">
              <a:lnSpc>
                <a:spcPts val="3800"/>
              </a:lnSpc>
              <a:spcBef>
                <a:spcPts val="660"/>
              </a:spcBef>
            </a:pPr>
            <a:r>
              <a:rPr lang="en-GB" sz="3200" spc="-35"/>
              <a:t>Advocating Science and Building Consensus</a:t>
            </a:r>
            <a:endParaRPr sz="3200"/>
          </a:p>
        </p:txBody>
      </p:sp>
    </p:spTree>
    <p:extLst>
      <p:ext uri="{BB962C8B-B14F-4D97-AF65-F5344CB8AC3E}">
        <p14:creationId xmlns:p14="http://schemas.microsoft.com/office/powerpoint/2010/main" val="326887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17917" y="441325"/>
            <a:ext cx="2020838" cy="556563"/>
          </a:xfrm>
          <a:prstGeom prst="rect">
            <a:avLst/>
          </a:prstGeom>
        </p:spPr>
        <p:txBody>
          <a:bodyPr vert="horz" wrap="square" lIns="0" tIns="68580" rIns="0" bIns="0" rtlCol="0">
            <a:spAutoFit/>
          </a:bodyPr>
          <a:lstStyle/>
          <a:p>
            <a:pPr marL="12700" marR="5080">
              <a:lnSpc>
                <a:spcPts val="3800"/>
              </a:lnSpc>
              <a:spcBef>
                <a:spcPts val="660"/>
              </a:spcBef>
            </a:pPr>
            <a:r>
              <a:rPr lang="en-GB" sz="3200" spc="-35"/>
              <a:t>Enablers</a:t>
            </a:r>
            <a:endParaRPr sz="3200" spc="-35"/>
          </a:p>
        </p:txBody>
      </p:sp>
      <p:pic>
        <p:nvPicPr>
          <p:cNvPr id="20" name="Picture 19" descr="Background pattern&#10;&#10;Description automatically generated">
            <a:extLst>
              <a:ext uri="{FF2B5EF4-FFF2-40B4-BE49-F238E27FC236}">
                <a16:creationId xmlns:a16="http://schemas.microsoft.com/office/drawing/2014/main" id="{09260CFE-58A7-0A9D-9D8C-64CF8A675076}"/>
              </a:ext>
            </a:extLst>
          </p:cNvPr>
          <p:cNvPicPr>
            <a:picLocks noChangeAspect="1"/>
          </p:cNvPicPr>
          <p:nvPr/>
        </p:nvPicPr>
        <p:blipFill rotWithShape="1">
          <a:blip r:embed="rId2">
            <a:alphaModFix/>
          </a:blip>
          <a:srcRect l="57030" r="29012"/>
          <a:stretch/>
        </p:blipFill>
        <p:spPr>
          <a:xfrm>
            <a:off x="7954914" y="0"/>
            <a:ext cx="1189086" cy="5133254"/>
          </a:xfrm>
          <a:prstGeom prst="rect">
            <a:avLst/>
          </a:prstGeom>
        </p:spPr>
      </p:pic>
      <p:sp>
        <p:nvSpPr>
          <p:cNvPr id="2" name="object 6">
            <a:extLst>
              <a:ext uri="{FF2B5EF4-FFF2-40B4-BE49-F238E27FC236}">
                <a16:creationId xmlns:a16="http://schemas.microsoft.com/office/drawing/2014/main" id="{AAD026C0-34D9-DC5D-1D36-A9BEBCCE1B79}"/>
              </a:ext>
            </a:extLst>
          </p:cNvPr>
          <p:cNvSpPr txBox="1"/>
          <p:nvPr/>
        </p:nvSpPr>
        <p:spPr>
          <a:xfrm>
            <a:off x="1003667" y="1769119"/>
            <a:ext cx="1716038" cy="939360"/>
          </a:xfrm>
          <a:prstGeom prst="rect">
            <a:avLst/>
          </a:prstGeom>
        </p:spPr>
        <p:txBody>
          <a:bodyPr vert="horz" wrap="square" lIns="0" tIns="15875" rIns="0" bIns="0" rtlCol="0">
            <a:spAutoFit/>
          </a:bodyPr>
          <a:lstStyle/>
          <a:p>
            <a:pPr marL="12700">
              <a:lnSpc>
                <a:spcPct val="100000"/>
              </a:lnSpc>
              <a:spcBef>
                <a:spcPts val="125"/>
              </a:spcBef>
            </a:pPr>
            <a:r>
              <a:rPr lang="en-GB" sz="2000" spc="40">
                <a:solidFill>
                  <a:srgbClr val="231F20"/>
                </a:solidFill>
                <a:latin typeface="Arial"/>
                <a:cs typeface="Arial"/>
              </a:rPr>
              <a:t>A great place to work, and work with</a:t>
            </a:r>
            <a:endParaRPr sz="2000">
              <a:latin typeface="Arial"/>
              <a:cs typeface="Arial"/>
            </a:endParaRPr>
          </a:p>
        </p:txBody>
      </p:sp>
      <p:sp>
        <p:nvSpPr>
          <p:cNvPr id="5" name="object 2">
            <a:extLst>
              <a:ext uri="{FF2B5EF4-FFF2-40B4-BE49-F238E27FC236}">
                <a16:creationId xmlns:a16="http://schemas.microsoft.com/office/drawing/2014/main" id="{BB142B3A-0943-FFDB-54DD-D4337D0E868F}"/>
              </a:ext>
            </a:extLst>
          </p:cNvPr>
          <p:cNvSpPr/>
          <p:nvPr/>
        </p:nvSpPr>
        <p:spPr>
          <a:xfrm>
            <a:off x="2971800" y="1577384"/>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6" name="object 4">
            <a:extLst>
              <a:ext uri="{FF2B5EF4-FFF2-40B4-BE49-F238E27FC236}">
                <a16:creationId xmlns:a16="http://schemas.microsoft.com/office/drawing/2014/main" id="{FDAE184B-05EC-C79F-772A-3EB601A6EF31}"/>
              </a:ext>
            </a:extLst>
          </p:cNvPr>
          <p:cNvSpPr txBox="1"/>
          <p:nvPr/>
        </p:nvSpPr>
        <p:spPr>
          <a:xfrm>
            <a:off x="431532" y="1577384"/>
            <a:ext cx="343535" cy="1862048"/>
          </a:xfrm>
          <a:prstGeom prst="rect">
            <a:avLst/>
          </a:prstGeom>
        </p:spPr>
        <p:txBody>
          <a:bodyPr vert="horz" wrap="square" lIns="0" tIns="218440" rIns="0" bIns="0" rtlCol="0">
            <a:spAutoFit/>
          </a:bodyPr>
          <a:lstStyle/>
          <a:p>
            <a:pPr marL="12700">
              <a:lnSpc>
                <a:spcPct val="100000"/>
              </a:lnSpc>
              <a:spcBef>
                <a:spcPts val="1720"/>
              </a:spcBef>
            </a:pPr>
            <a:r>
              <a:rPr sz="4500" b="1">
                <a:solidFill>
                  <a:srgbClr val="226E9D"/>
                </a:solidFill>
                <a:latin typeface="Arial"/>
                <a:cs typeface="Arial"/>
              </a:rPr>
              <a:t>1</a:t>
            </a:r>
            <a:endParaRPr sz="4500">
              <a:latin typeface="Arial"/>
              <a:cs typeface="Arial"/>
            </a:endParaRPr>
          </a:p>
          <a:p>
            <a:pPr marL="12700">
              <a:lnSpc>
                <a:spcPct val="100000"/>
              </a:lnSpc>
              <a:spcBef>
                <a:spcPts val="2039"/>
              </a:spcBef>
            </a:pPr>
            <a:endParaRPr sz="4500">
              <a:latin typeface="Arial"/>
              <a:cs typeface="Arial"/>
            </a:endParaRPr>
          </a:p>
        </p:txBody>
      </p:sp>
      <p:sp>
        <p:nvSpPr>
          <p:cNvPr id="17" name="TextBox 16">
            <a:extLst>
              <a:ext uri="{FF2B5EF4-FFF2-40B4-BE49-F238E27FC236}">
                <a16:creationId xmlns:a16="http://schemas.microsoft.com/office/drawing/2014/main" id="{76A20700-FAC5-8D0E-F247-95575DB3E907}"/>
              </a:ext>
            </a:extLst>
          </p:cNvPr>
          <p:cNvSpPr txBox="1"/>
          <p:nvPr/>
        </p:nvSpPr>
        <p:spPr>
          <a:xfrm>
            <a:off x="3354339" y="1209024"/>
            <a:ext cx="4572000" cy="2262158"/>
          </a:xfrm>
          <a:prstGeom prst="rect">
            <a:avLst/>
          </a:prstGeom>
          <a:noFill/>
        </p:spPr>
        <p:txBody>
          <a:bodyPr wrap="square">
            <a:spAutoFit/>
          </a:bodyPr>
          <a:lstStyle/>
          <a:p>
            <a:pPr marR="5080">
              <a:lnSpc>
                <a:spcPts val="1800"/>
              </a:lnSpc>
              <a:spcBef>
                <a:spcPts val="459"/>
              </a:spcBef>
            </a:pPr>
            <a:r>
              <a:rPr lang="en-GB" b="1" spc="-20">
                <a:solidFill>
                  <a:srgbClr val="231F20"/>
                </a:solidFill>
                <a:latin typeface="Arial"/>
                <a:cs typeface="Arial"/>
              </a:rPr>
              <a:t>We will: </a:t>
            </a:r>
          </a:p>
          <a:p>
            <a:pPr marL="171450" indent="-171450">
              <a:buFont typeface="Arial" panose="020B0604020202020204" pitchFamily="34" charset="0"/>
              <a:buChar char="•"/>
            </a:pPr>
            <a:endParaRPr lang="en-GB">
              <a:latin typeface="+mj-lt"/>
            </a:endParaRPr>
          </a:p>
          <a:p>
            <a:pPr marL="171450" indent="-171450">
              <a:buFont typeface="Wingdings" panose="05000000000000000000" pitchFamily="2" charset="2"/>
              <a:buChar char="§"/>
            </a:pPr>
            <a:r>
              <a:rPr lang="en-GB" sz="1200">
                <a:latin typeface="Arial" panose="020B0604020202020204" pitchFamily="34" charset="0"/>
                <a:cs typeface="Arial" panose="020B0604020202020204" pitchFamily="34" charset="0"/>
              </a:rPr>
              <a:t>Be a learning organisation and demonstrate our commitment to evaluation through impact reporting and publication. </a:t>
            </a:r>
          </a:p>
          <a:p>
            <a:pPr marL="171450" indent="-171450">
              <a:buFont typeface="Wingdings" panose="05000000000000000000" pitchFamily="2" charset="2"/>
              <a:buChar char="§"/>
            </a:pPr>
            <a:endParaRPr lang="en-GB" sz="120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sz="1200">
                <a:latin typeface="Arial" panose="020B0604020202020204" pitchFamily="34" charset="0"/>
                <a:cs typeface="Arial" panose="020B0604020202020204" pitchFamily="34" charset="0"/>
              </a:rPr>
              <a:t>Invest in developing our people and seek to be ‘a great place to work’. </a:t>
            </a:r>
          </a:p>
          <a:p>
            <a:pPr marL="171450" indent="-171450">
              <a:buFont typeface="Wingdings" panose="05000000000000000000" pitchFamily="2" charset="2"/>
              <a:buChar char="§"/>
            </a:pPr>
            <a:endParaRPr lang="en-GB" sz="120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sz="1200">
                <a:latin typeface="Arial" panose="020B0604020202020204" pitchFamily="34" charset="0"/>
                <a:cs typeface="Arial" panose="020B0604020202020204" pitchFamily="34" charset="0"/>
              </a:rPr>
              <a:t>Live our values. </a:t>
            </a:r>
          </a:p>
          <a:p>
            <a:pPr marL="171450" indent="-171450">
              <a:buFont typeface="Wingdings" panose="05000000000000000000" pitchFamily="2" charset="2"/>
              <a:buChar char="§"/>
            </a:pPr>
            <a:endParaRPr lang="en-GB" sz="120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sz="1200">
                <a:latin typeface="Arial" panose="020B0604020202020204" pitchFamily="34" charset="0"/>
                <a:cs typeface="Arial" panose="020B0604020202020204" pitchFamily="34" charset="0"/>
              </a:rPr>
              <a:t>Evidence our commitment to equity, diversity and inclusion.</a:t>
            </a:r>
          </a:p>
        </p:txBody>
      </p:sp>
      <p:pic>
        <p:nvPicPr>
          <p:cNvPr id="6148" name="Picture 4" descr="Work From Home Tips Remain Valid After Quarantine – Staffbase | Blog">
            <a:extLst>
              <a:ext uri="{FF2B5EF4-FFF2-40B4-BE49-F238E27FC236}">
                <a16:creationId xmlns:a16="http://schemas.microsoft.com/office/drawing/2014/main" id="{E0AC707B-40AA-8680-D5CC-7213469A26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08" b="60638"/>
          <a:stretch/>
        </p:blipFill>
        <p:spPr bwMode="auto">
          <a:xfrm>
            <a:off x="431532" y="3872843"/>
            <a:ext cx="8194675" cy="12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1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1608455"/>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5" name="object 5"/>
          <p:cNvSpPr txBox="1"/>
          <p:nvPr/>
        </p:nvSpPr>
        <p:spPr>
          <a:xfrm>
            <a:off x="4173706" y="974725"/>
            <a:ext cx="4441788" cy="3512243"/>
          </a:xfrm>
          <a:prstGeom prst="rect">
            <a:avLst/>
          </a:prstGeom>
        </p:spPr>
        <p:txBody>
          <a:bodyPr vert="horz" wrap="square" lIns="0" tIns="58419" rIns="0" bIns="0" rtlCol="0">
            <a:spAutoFit/>
          </a:bodyPr>
          <a:lstStyle/>
          <a:p>
            <a:pPr marL="12700" marR="5080">
              <a:lnSpc>
                <a:spcPts val="1800"/>
              </a:lnSpc>
              <a:spcBef>
                <a:spcPts val="459"/>
              </a:spcBef>
            </a:pPr>
            <a:r>
              <a:rPr lang="en-GB" b="1" spc="-20">
                <a:solidFill>
                  <a:srgbClr val="231F20"/>
                </a:solidFill>
                <a:latin typeface="Arial"/>
                <a:cs typeface="Arial"/>
              </a:rPr>
              <a:t>Our EDI Strategy outcomes:</a:t>
            </a:r>
          </a:p>
          <a:p>
            <a:pPr marL="12700" marR="5080">
              <a:lnSpc>
                <a:spcPts val="1800"/>
              </a:lnSpc>
              <a:spcBef>
                <a:spcPts val="459"/>
              </a:spcBef>
            </a:pPr>
            <a:endParaRPr b="1" spc="-20">
              <a:solidFill>
                <a:srgbClr val="231F20"/>
              </a:solidFill>
              <a:latin typeface="Arial"/>
              <a:cs typeface="Arial"/>
            </a:endParaRPr>
          </a:p>
          <a:p>
            <a:pPr marL="342900" indent="-342900">
              <a:lnSpc>
                <a:spcPct val="107000"/>
              </a:lnSpc>
              <a:spcBef>
                <a:spcPts val="450"/>
              </a:spcBef>
              <a:spcAft>
                <a:spcPts val="800"/>
              </a:spcAft>
              <a:buFont typeface="Wingdings" panose="05000000000000000000" pitchFamily="2" charset="2"/>
              <a:buChar char="§"/>
              <a:tabLst>
                <a:tab pos="228600" algn="l"/>
              </a:tabLst>
            </a:pPr>
            <a:r>
              <a:rPr lang="en-GB" sz="1200">
                <a:solidFill>
                  <a:srgbClr val="222527"/>
                </a:solidFill>
                <a:latin typeface="Arial" panose="020B0604020202020204" pitchFamily="34" charset="0"/>
                <a:cs typeface="Arial" panose="020B0604020202020204" pitchFamily="34" charset="0"/>
              </a:rPr>
              <a:t>The principles of equity, diversity and inclusion are embedded in the whole organisation and help to deliver our charitable aims.</a:t>
            </a:r>
          </a:p>
          <a:p>
            <a:pPr marL="342900" lvl="0" indent="-342900">
              <a:lnSpc>
                <a:spcPct val="107000"/>
              </a:lnSpc>
              <a:spcBef>
                <a:spcPts val="450"/>
              </a:spcBef>
              <a:spcAft>
                <a:spcPts val="800"/>
              </a:spcAft>
              <a:buFont typeface="Wingdings" panose="05000000000000000000" pitchFamily="2" charset="2"/>
              <a:buChar char="§"/>
              <a:tabLst>
                <a:tab pos="228600" algn="l"/>
              </a:tabLst>
            </a:pPr>
            <a:r>
              <a:rPr lang="en-GB" sz="1200">
                <a:solidFill>
                  <a:srgbClr val="222527"/>
                </a:solidFill>
                <a:effectLst/>
                <a:latin typeface="Arial" panose="020B0604020202020204" pitchFamily="34" charset="0"/>
                <a:ea typeface="Times New Roman" panose="02020603050405020304" pitchFamily="18" charset="0"/>
                <a:cs typeface="Arial" panose="020B0604020202020204" pitchFamily="34" charset="0"/>
              </a:rPr>
              <a:t>Our work is designed to be accessible to all.</a:t>
            </a:r>
            <a:endParaRPr lang="en-GB" sz="12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450"/>
              </a:spcBef>
              <a:spcAft>
                <a:spcPts val="800"/>
              </a:spcAft>
              <a:buFont typeface="Wingdings" panose="05000000000000000000" pitchFamily="2" charset="2"/>
              <a:buChar char="§"/>
              <a:tabLst>
                <a:tab pos="228600" algn="l"/>
              </a:tabLst>
            </a:pPr>
            <a:r>
              <a:rPr lang="en-GB" sz="1200">
                <a:solidFill>
                  <a:srgbClr val="222527"/>
                </a:solidFill>
                <a:effectLst/>
                <a:latin typeface="Arial" panose="020B0604020202020204" pitchFamily="34" charset="0"/>
                <a:ea typeface="Times New Roman" panose="02020603050405020304" pitchFamily="18" charset="0"/>
                <a:cs typeface="Arial" panose="020B0604020202020204" pitchFamily="34" charset="0"/>
              </a:rPr>
              <a:t>The British Nutrition Foundation has a greater im</a:t>
            </a:r>
            <a:r>
              <a:rPr lang="en-GB" sz="1200">
                <a:solidFill>
                  <a:srgbClr val="222527"/>
                </a:solidFill>
                <a:latin typeface="Arial" panose="020B0604020202020204" pitchFamily="34" charset="0"/>
                <a:ea typeface="Times New Roman" panose="02020603050405020304" pitchFamily="18" charset="0"/>
                <a:cs typeface="Arial" panose="020B0604020202020204" pitchFamily="34" charset="0"/>
              </a:rPr>
              <a:t>pact </a:t>
            </a:r>
            <a:r>
              <a:rPr lang="en-GB" sz="1200">
                <a:solidFill>
                  <a:srgbClr val="222527"/>
                </a:solidFill>
                <a:effectLst/>
                <a:latin typeface="Arial" panose="020B0604020202020204" pitchFamily="34" charset="0"/>
                <a:ea typeface="Times New Roman" panose="02020603050405020304" pitchFamily="18" charset="0"/>
                <a:cs typeface="Arial" panose="020B0604020202020204" pitchFamily="34" charset="0"/>
              </a:rPr>
              <a:t>because it reflects different perspectives, experiences and skills, including from people who access our information and advice and training, our external stakeholders and members. </a:t>
            </a:r>
            <a:endParaRPr lang="en-GB" sz="1200">
              <a:effectLst/>
              <a:latin typeface="Arial" panose="020B0604020202020204" pitchFamily="34" charset="0"/>
              <a:ea typeface="Times New Roman" panose="02020603050405020304" pitchFamily="18" charset="0"/>
              <a:cs typeface="Arial" panose="020B0604020202020204" pitchFamily="34" charset="0"/>
            </a:endParaRPr>
          </a:p>
          <a:p>
            <a:pPr marL="184150" marR="106680" indent="-171450">
              <a:lnSpc>
                <a:spcPts val="1400"/>
              </a:lnSpc>
              <a:spcBef>
                <a:spcPts val="770"/>
              </a:spcBef>
              <a:buFont typeface="Wingdings" panose="05000000000000000000" pitchFamily="2" charset="2"/>
              <a:buChar char="§"/>
            </a:pPr>
            <a:endParaRPr lang="en-GB" sz="1200">
              <a:solidFill>
                <a:srgbClr val="231F20"/>
              </a:solidFill>
              <a:latin typeface="Arial" panose="020B0604020202020204" pitchFamily="34" charset="0"/>
              <a:cs typeface="Arial" panose="020B0604020202020204" pitchFamily="34" charset="0"/>
            </a:endParaRPr>
          </a:p>
          <a:p>
            <a:pPr marL="12700" marR="106680">
              <a:lnSpc>
                <a:spcPts val="1400"/>
              </a:lnSpc>
              <a:spcBef>
                <a:spcPts val="770"/>
              </a:spcBef>
            </a:pPr>
            <a:endParaRPr lang="en-GB" sz="1200">
              <a:solidFill>
                <a:srgbClr val="231F20"/>
              </a:solidFill>
              <a:latin typeface="Arial" panose="020B0604020202020204" pitchFamily="34" charset="0"/>
              <a:cs typeface="Arial" panose="020B0604020202020204" pitchFamily="34" charset="0"/>
            </a:endParaRPr>
          </a:p>
          <a:p>
            <a:pPr marL="12700" marR="106680">
              <a:lnSpc>
                <a:spcPts val="1400"/>
              </a:lnSpc>
              <a:spcBef>
                <a:spcPts val="770"/>
              </a:spcBef>
            </a:pPr>
            <a:endParaRPr lang="en-GB" sz="1200">
              <a:solidFill>
                <a:srgbClr val="231F20"/>
              </a:solidFill>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726008" y="1290328"/>
            <a:ext cx="2679699" cy="1546577"/>
          </a:xfrm>
          <a:prstGeom prst="rect">
            <a:avLst/>
          </a:prstGeom>
        </p:spPr>
        <p:txBody>
          <a:bodyPr vert="horz" wrap="square" lIns="0" tIns="83820" rIns="0" bIns="0" rtlCol="0">
            <a:spAutoFit/>
          </a:bodyPr>
          <a:lstStyle/>
          <a:p>
            <a:pPr marL="12700" marR="5080">
              <a:lnSpc>
                <a:spcPts val="3800"/>
              </a:lnSpc>
              <a:spcBef>
                <a:spcPts val="660"/>
              </a:spcBef>
            </a:pPr>
            <a:r>
              <a:rPr lang="en-GB" sz="3200" spc="-35"/>
              <a:t>Equity, diversity and inclusion</a:t>
            </a:r>
            <a:endParaRPr sz="3200"/>
          </a:p>
        </p:txBody>
      </p:sp>
    </p:spTree>
    <p:extLst>
      <p:ext uri="{BB962C8B-B14F-4D97-AF65-F5344CB8AC3E}">
        <p14:creationId xmlns:p14="http://schemas.microsoft.com/office/powerpoint/2010/main" val="62932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4770"/>
          </a:xfrm>
          <a:custGeom>
            <a:avLst/>
            <a:gdLst/>
            <a:ahLst/>
            <a:cxnLst/>
            <a:rect l="l" t="t" r="r" b="b"/>
            <a:pathLst>
              <a:path w="9144000" h="5144770">
                <a:moveTo>
                  <a:pt x="9144000" y="0"/>
                </a:moveTo>
                <a:lnTo>
                  <a:pt x="0" y="0"/>
                </a:lnTo>
                <a:lnTo>
                  <a:pt x="0" y="5144401"/>
                </a:lnTo>
                <a:lnTo>
                  <a:pt x="9144000" y="5144401"/>
                </a:lnTo>
                <a:lnTo>
                  <a:pt x="9144000" y="0"/>
                </a:lnTo>
                <a:close/>
              </a:path>
            </a:pathLst>
          </a:custGeom>
          <a:solidFill>
            <a:srgbClr val="34713B"/>
          </a:solidFill>
          <a:ln>
            <a:noFill/>
          </a:ln>
        </p:spPr>
        <p:txBody>
          <a:bodyPr wrap="square" lIns="0" tIns="0" rIns="0" bIns="0" rtlCol="0"/>
          <a:lstStyle/>
          <a:p>
            <a:endParaRPr/>
          </a:p>
        </p:txBody>
      </p:sp>
      <p:sp>
        <p:nvSpPr>
          <p:cNvPr id="3" name="object 3"/>
          <p:cNvSpPr/>
          <p:nvPr/>
        </p:nvSpPr>
        <p:spPr>
          <a:xfrm>
            <a:off x="4969109" y="4734469"/>
            <a:ext cx="1687195" cy="410209"/>
          </a:xfrm>
          <a:custGeom>
            <a:avLst/>
            <a:gdLst/>
            <a:ahLst/>
            <a:cxnLst/>
            <a:rect l="l" t="t" r="r" b="b"/>
            <a:pathLst>
              <a:path w="1687195" h="410210">
                <a:moveTo>
                  <a:pt x="843529" y="0"/>
                </a:moveTo>
                <a:lnTo>
                  <a:pt x="795721" y="1045"/>
                </a:lnTo>
                <a:lnTo>
                  <a:pt x="748448" y="4153"/>
                </a:lnTo>
                <a:lnTo>
                  <a:pt x="701755" y="9280"/>
                </a:lnTo>
                <a:lnTo>
                  <a:pt x="655684" y="16382"/>
                </a:lnTo>
                <a:lnTo>
                  <a:pt x="610279" y="25416"/>
                </a:lnTo>
                <a:lnTo>
                  <a:pt x="565585" y="36337"/>
                </a:lnTo>
                <a:lnTo>
                  <a:pt x="521644" y="49102"/>
                </a:lnTo>
                <a:lnTo>
                  <a:pt x="478501" y="63669"/>
                </a:lnTo>
                <a:lnTo>
                  <a:pt x="436199" y="79992"/>
                </a:lnTo>
                <a:lnTo>
                  <a:pt x="394781" y="98028"/>
                </a:lnTo>
                <a:lnTo>
                  <a:pt x="354291" y="117735"/>
                </a:lnTo>
                <a:lnTo>
                  <a:pt x="314773" y="139067"/>
                </a:lnTo>
                <a:lnTo>
                  <a:pt x="276270" y="161982"/>
                </a:lnTo>
                <a:lnTo>
                  <a:pt x="238827" y="186436"/>
                </a:lnTo>
                <a:lnTo>
                  <a:pt x="202486" y="212385"/>
                </a:lnTo>
                <a:lnTo>
                  <a:pt x="167291" y="239785"/>
                </a:lnTo>
                <a:lnTo>
                  <a:pt x="133287" y="268594"/>
                </a:lnTo>
                <a:lnTo>
                  <a:pt x="100515" y="298767"/>
                </a:lnTo>
                <a:lnTo>
                  <a:pt x="69021" y="330261"/>
                </a:lnTo>
                <a:lnTo>
                  <a:pt x="38848" y="363032"/>
                </a:lnTo>
                <a:lnTo>
                  <a:pt x="10039" y="397036"/>
                </a:lnTo>
                <a:lnTo>
                  <a:pt x="0" y="409931"/>
                </a:lnTo>
                <a:lnTo>
                  <a:pt x="1687048" y="409931"/>
                </a:lnTo>
                <a:lnTo>
                  <a:pt x="1648199" y="363032"/>
                </a:lnTo>
                <a:lnTo>
                  <a:pt x="1618026" y="330261"/>
                </a:lnTo>
                <a:lnTo>
                  <a:pt x="1586533" y="298767"/>
                </a:lnTo>
                <a:lnTo>
                  <a:pt x="1553762" y="268594"/>
                </a:lnTo>
                <a:lnTo>
                  <a:pt x="1519757" y="239785"/>
                </a:lnTo>
                <a:lnTo>
                  <a:pt x="1484563" y="212385"/>
                </a:lnTo>
                <a:lnTo>
                  <a:pt x="1448223" y="186436"/>
                </a:lnTo>
                <a:lnTo>
                  <a:pt x="1410779" y="161982"/>
                </a:lnTo>
                <a:lnTo>
                  <a:pt x="1372277" y="139067"/>
                </a:lnTo>
                <a:lnTo>
                  <a:pt x="1332760" y="117735"/>
                </a:lnTo>
                <a:lnTo>
                  <a:pt x="1292271" y="98028"/>
                </a:lnTo>
                <a:lnTo>
                  <a:pt x="1250853" y="79992"/>
                </a:lnTo>
                <a:lnTo>
                  <a:pt x="1208551" y="63669"/>
                </a:lnTo>
                <a:lnTo>
                  <a:pt x="1165409" y="49102"/>
                </a:lnTo>
                <a:lnTo>
                  <a:pt x="1121469" y="36337"/>
                </a:lnTo>
                <a:lnTo>
                  <a:pt x="1076775" y="25416"/>
                </a:lnTo>
                <a:lnTo>
                  <a:pt x="1031371" y="16382"/>
                </a:lnTo>
                <a:lnTo>
                  <a:pt x="985301" y="9280"/>
                </a:lnTo>
                <a:lnTo>
                  <a:pt x="938609" y="4153"/>
                </a:lnTo>
                <a:lnTo>
                  <a:pt x="891337" y="1045"/>
                </a:lnTo>
                <a:lnTo>
                  <a:pt x="843529" y="0"/>
                </a:lnTo>
                <a:close/>
              </a:path>
            </a:pathLst>
          </a:custGeom>
          <a:solidFill>
            <a:srgbClr val="EBEBEC">
              <a:alpha val="9999"/>
            </a:srgbClr>
          </a:solidFill>
        </p:spPr>
        <p:txBody>
          <a:bodyPr wrap="square" lIns="0" tIns="0" rIns="0" bIns="0" rtlCol="0"/>
          <a:lstStyle/>
          <a:p>
            <a:endParaRPr/>
          </a:p>
        </p:txBody>
      </p:sp>
      <p:sp>
        <p:nvSpPr>
          <p:cNvPr id="4" name="object 4"/>
          <p:cNvSpPr/>
          <p:nvPr/>
        </p:nvSpPr>
        <p:spPr>
          <a:xfrm>
            <a:off x="6939064" y="2593632"/>
            <a:ext cx="2205355" cy="2550795"/>
          </a:xfrm>
          <a:custGeom>
            <a:avLst/>
            <a:gdLst/>
            <a:ahLst/>
            <a:cxnLst/>
            <a:rect l="l" t="t" r="r" b="b"/>
            <a:pathLst>
              <a:path w="2205354" h="2550795">
                <a:moveTo>
                  <a:pt x="2164143" y="1067511"/>
                </a:moveTo>
                <a:lnTo>
                  <a:pt x="2163102" y="1019962"/>
                </a:lnTo>
                <a:lnTo>
                  <a:pt x="2160003" y="972947"/>
                </a:lnTo>
                <a:lnTo>
                  <a:pt x="2154910" y="926503"/>
                </a:lnTo>
                <a:lnTo>
                  <a:pt x="2147849" y="880681"/>
                </a:lnTo>
                <a:lnTo>
                  <a:pt x="2138857" y="835520"/>
                </a:lnTo>
                <a:lnTo>
                  <a:pt x="2127999" y="791070"/>
                </a:lnTo>
                <a:lnTo>
                  <a:pt x="2115299" y="747356"/>
                </a:lnTo>
                <a:lnTo>
                  <a:pt x="2100808" y="704456"/>
                </a:lnTo>
                <a:lnTo>
                  <a:pt x="2084578" y="662381"/>
                </a:lnTo>
                <a:lnTo>
                  <a:pt x="2066632" y="621182"/>
                </a:lnTo>
                <a:lnTo>
                  <a:pt x="2047036" y="580910"/>
                </a:lnTo>
                <a:lnTo>
                  <a:pt x="2025815" y="541604"/>
                </a:lnTo>
                <a:lnTo>
                  <a:pt x="2003018" y="503301"/>
                </a:lnTo>
                <a:lnTo>
                  <a:pt x="1978698" y="466064"/>
                </a:lnTo>
                <a:lnTo>
                  <a:pt x="1952891" y="429920"/>
                </a:lnTo>
                <a:lnTo>
                  <a:pt x="1925637" y="394919"/>
                </a:lnTo>
                <a:lnTo>
                  <a:pt x="1896986" y="361086"/>
                </a:lnTo>
                <a:lnTo>
                  <a:pt x="1866976" y="328498"/>
                </a:lnTo>
                <a:lnTo>
                  <a:pt x="1835645" y="297167"/>
                </a:lnTo>
                <a:lnTo>
                  <a:pt x="1803057" y="267157"/>
                </a:lnTo>
                <a:lnTo>
                  <a:pt x="1769237" y="238506"/>
                </a:lnTo>
                <a:lnTo>
                  <a:pt x="1734223" y="211251"/>
                </a:lnTo>
                <a:lnTo>
                  <a:pt x="1698078" y="185445"/>
                </a:lnTo>
                <a:lnTo>
                  <a:pt x="1660842" y="161124"/>
                </a:lnTo>
                <a:lnTo>
                  <a:pt x="1622539" y="138328"/>
                </a:lnTo>
                <a:lnTo>
                  <a:pt x="1583232" y="117106"/>
                </a:lnTo>
                <a:lnTo>
                  <a:pt x="1542961" y="97510"/>
                </a:lnTo>
                <a:lnTo>
                  <a:pt x="1501762" y="79565"/>
                </a:lnTo>
                <a:lnTo>
                  <a:pt x="1459687" y="63334"/>
                </a:lnTo>
                <a:lnTo>
                  <a:pt x="1416786" y="48844"/>
                </a:lnTo>
                <a:lnTo>
                  <a:pt x="1373073" y="36144"/>
                </a:lnTo>
                <a:lnTo>
                  <a:pt x="1328623" y="25285"/>
                </a:lnTo>
                <a:lnTo>
                  <a:pt x="1283462" y="16306"/>
                </a:lnTo>
                <a:lnTo>
                  <a:pt x="1237640" y="9232"/>
                </a:lnTo>
                <a:lnTo>
                  <a:pt x="1191196" y="4140"/>
                </a:lnTo>
                <a:lnTo>
                  <a:pt x="1144181" y="1041"/>
                </a:lnTo>
                <a:lnTo>
                  <a:pt x="1096632" y="0"/>
                </a:lnTo>
                <a:lnTo>
                  <a:pt x="1049070" y="1041"/>
                </a:lnTo>
                <a:lnTo>
                  <a:pt x="1002055" y="4140"/>
                </a:lnTo>
                <a:lnTo>
                  <a:pt x="955611" y="9232"/>
                </a:lnTo>
                <a:lnTo>
                  <a:pt x="909789" y="16306"/>
                </a:lnTo>
                <a:lnTo>
                  <a:pt x="864628" y="25285"/>
                </a:lnTo>
                <a:lnTo>
                  <a:pt x="820178" y="36144"/>
                </a:lnTo>
                <a:lnTo>
                  <a:pt x="776465" y="48844"/>
                </a:lnTo>
                <a:lnTo>
                  <a:pt x="733564" y="63334"/>
                </a:lnTo>
                <a:lnTo>
                  <a:pt x="691489" y="79565"/>
                </a:lnTo>
                <a:lnTo>
                  <a:pt x="650290" y="97510"/>
                </a:lnTo>
                <a:lnTo>
                  <a:pt x="610019" y="117106"/>
                </a:lnTo>
                <a:lnTo>
                  <a:pt x="570712" y="138328"/>
                </a:lnTo>
                <a:lnTo>
                  <a:pt x="532409" y="161124"/>
                </a:lnTo>
                <a:lnTo>
                  <a:pt x="495173" y="185445"/>
                </a:lnTo>
                <a:lnTo>
                  <a:pt x="459028" y="211251"/>
                </a:lnTo>
                <a:lnTo>
                  <a:pt x="424014" y="238506"/>
                </a:lnTo>
                <a:lnTo>
                  <a:pt x="390194" y="267157"/>
                </a:lnTo>
                <a:lnTo>
                  <a:pt x="357593" y="297167"/>
                </a:lnTo>
                <a:lnTo>
                  <a:pt x="326275" y="328498"/>
                </a:lnTo>
                <a:lnTo>
                  <a:pt x="296265" y="361086"/>
                </a:lnTo>
                <a:lnTo>
                  <a:pt x="267614" y="394919"/>
                </a:lnTo>
                <a:lnTo>
                  <a:pt x="240360" y="429920"/>
                </a:lnTo>
                <a:lnTo>
                  <a:pt x="214541" y="466064"/>
                </a:lnTo>
                <a:lnTo>
                  <a:pt x="190220" y="503301"/>
                </a:lnTo>
                <a:lnTo>
                  <a:pt x="167424" y="541604"/>
                </a:lnTo>
                <a:lnTo>
                  <a:pt x="146215" y="580910"/>
                </a:lnTo>
                <a:lnTo>
                  <a:pt x="126606" y="621182"/>
                </a:lnTo>
                <a:lnTo>
                  <a:pt x="108673" y="662381"/>
                </a:lnTo>
                <a:lnTo>
                  <a:pt x="92430" y="704456"/>
                </a:lnTo>
                <a:lnTo>
                  <a:pt x="77939" y="747356"/>
                </a:lnTo>
                <a:lnTo>
                  <a:pt x="65252" y="791070"/>
                </a:lnTo>
                <a:lnTo>
                  <a:pt x="54381" y="835520"/>
                </a:lnTo>
                <a:lnTo>
                  <a:pt x="45402" y="880681"/>
                </a:lnTo>
                <a:lnTo>
                  <a:pt x="38328" y="926503"/>
                </a:lnTo>
                <a:lnTo>
                  <a:pt x="33235" y="972947"/>
                </a:lnTo>
                <a:lnTo>
                  <a:pt x="30149" y="1019962"/>
                </a:lnTo>
                <a:lnTo>
                  <a:pt x="29108" y="1067511"/>
                </a:lnTo>
                <a:lnTo>
                  <a:pt x="30149" y="1115072"/>
                </a:lnTo>
                <a:lnTo>
                  <a:pt x="33235" y="1162088"/>
                </a:lnTo>
                <a:lnTo>
                  <a:pt x="38328" y="1208532"/>
                </a:lnTo>
                <a:lnTo>
                  <a:pt x="45402" y="1254353"/>
                </a:lnTo>
                <a:lnTo>
                  <a:pt x="54381" y="1299514"/>
                </a:lnTo>
                <a:lnTo>
                  <a:pt x="65252" y="1343964"/>
                </a:lnTo>
                <a:lnTo>
                  <a:pt x="77939" y="1387678"/>
                </a:lnTo>
                <a:lnTo>
                  <a:pt x="92430" y="1430591"/>
                </a:lnTo>
                <a:lnTo>
                  <a:pt x="108673" y="1472666"/>
                </a:lnTo>
                <a:lnTo>
                  <a:pt x="126606" y="1513852"/>
                </a:lnTo>
                <a:lnTo>
                  <a:pt x="146215" y="1554124"/>
                </a:lnTo>
                <a:lnTo>
                  <a:pt x="167424" y="1593430"/>
                </a:lnTo>
                <a:lnTo>
                  <a:pt x="190220" y="1631734"/>
                </a:lnTo>
                <a:lnTo>
                  <a:pt x="214541" y="1668970"/>
                </a:lnTo>
                <a:lnTo>
                  <a:pt x="240360" y="1705114"/>
                </a:lnTo>
                <a:lnTo>
                  <a:pt x="267614" y="1740128"/>
                </a:lnTo>
                <a:lnTo>
                  <a:pt x="296265" y="1773948"/>
                </a:lnTo>
                <a:lnTo>
                  <a:pt x="326275" y="1806549"/>
                </a:lnTo>
                <a:lnTo>
                  <a:pt x="357593" y="1837867"/>
                </a:lnTo>
                <a:lnTo>
                  <a:pt x="390194" y="1867877"/>
                </a:lnTo>
                <a:lnTo>
                  <a:pt x="424014" y="1896541"/>
                </a:lnTo>
                <a:lnTo>
                  <a:pt x="459028" y="1923796"/>
                </a:lnTo>
                <a:lnTo>
                  <a:pt x="495173" y="1949602"/>
                </a:lnTo>
                <a:lnTo>
                  <a:pt x="532409" y="1973922"/>
                </a:lnTo>
                <a:lnTo>
                  <a:pt x="570712" y="1996719"/>
                </a:lnTo>
                <a:lnTo>
                  <a:pt x="610019" y="2017941"/>
                </a:lnTo>
                <a:lnTo>
                  <a:pt x="650290" y="2037537"/>
                </a:lnTo>
                <a:lnTo>
                  <a:pt x="691489" y="2055482"/>
                </a:lnTo>
                <a:lnTo>
                  <a:pt x="733564" y="2071712"/>
                </a:lnTo>
                <a:lnTo>
                  <a:pt x="776465" y="2086203"/>
                </a:lnTo>
                <a:lnTo>
                  <a:pt x="820178" y="2098903"/>
                </a:lnTo>
                <a:lnTo>
                  <a:pt x="864628" y="2109762"/>
                </a:lnTo>
                <a:lnTo>
                  <a:pt x="909789" y="2118741"/>
                </a:lnTo>
                <a:lnTo>
                  <a:pt x="955611" y="2125815"/>
                </a:lnTo>
                <a:lnTo>
                  <a:pt x="1002055" y="2130907"/>
                </a:lnTo>
                <a:lnTo>
                  <a:pt x="1049070" y="2134006"/>
                </a:lnTo>
                <a:lnTo>
                  <a:pt x="1096632" y="2135035"/>
                </a:lnTo>
                <a:lnTo>
                  <a:pt x="1144181" y="2134006"/>
                </a:lnTo>
                <a:lnTo>
                  <a:pt x="1191196" y="2130907"/>
                </a:lnTo>
                <a:lnTo>
                  <a:pt x="1237640" y="2125815"/>
                </a:lnTo>
                <a:lnTo>
                  <a:pt x="1283462" y="2118741"/>
                </a:lnTo>
                <a:lnTo>
                  <a:pt x="1328623" y="2109762"/>
                </a:lnTo>
                <a:lnTo>
                  <a:pt x="1373073" y="2098903"/>
                </a:lnTo>
                <a:lnTo>
                  <a:pt x="1416786" y="2086203"/>
                </a:lnTo>
                <a:lnTo>
                  <a:pt x="1459687" y="2071712"/>
                </a:lnTo>
                <a:lnTo>
                  <a:pt x="1501762" y="2055482"/>
                </a:lnTo>
                <a:lnTo>
                  <a:pt x="1542961" y="2037537"/>
                </a:lnTo>
                <a:lnTo>
                  <a:pt x="1583232" y="2017941"/>
                </a:lnTo>
                <a:lnTo>
                  <a:pt x="1622539" y="1996719"/>
                </a:lnTo>
                <a:lnTo>
                  <a:pt x="1660842" y="1973922"/>
                </a:lnTo>
                <a:lnTo>
                  <a:pt x="1698078" y="1949602"/>
                </a:lnTo>
                <a:lnTo>
                  <a:pt x="1734223" y="1923796"/>
                </a:lnTo>
                <a:lnTo>
                  <a:pt x="1769237" y="1896541"/>
                </a:lnTo>
                <a:lnTo>
                  <a:pt x="1803057" y="1867877"/>
                </a:lnTo>
                <a:lnTo>
                  <a:pt x="1835645" y="1837867"/>
                </a:lnTo>
                <a:lnTo>
                  <a:pt x="1866976" y="1806549"/>
                </a:lnTo>
                <a:lnTo>
                  <a:pt x="1896986" y="1773948"/>
                </a:lnTo>
                <a:lnTo>
                  <a:pt x="1925637" y="1740128"/>
                </a:lnTo>
                <a:lnTo>
                  <a:pt x="1952891" y="1705114"/>
                </a:lnTo>
                <a:lnTo>
                  <a:pt x="1978698" y="1668970"/>
                </a:lnTo>
                <a:lnTo>
                  <a:pt x="2003018" y="1631734"/>
                </a:lnTo>
                <a:lnTo>
                  <a:pt x="2025815" y="1593430"/>
                </a:lnTo>
                <a:lnTo>
                  <a:pt x="2047036" y="1554124"/>
                </a:lnTo>
                <a:lnTo>
                  <a:pt x="2066632" y="1513852"/>
                </a:lnTo>
                <a:lnTo>
                  <a:pt x="2084578" y="1472666"/>
                </a:lnTo>
                <a:lnTo>
                  <a:pt x="2100808" y="1430591"/>
                </a:lnTo>
                <a:lnTo>
                  <a:pt x="2115299" y="1387678"/>
                </a:lnTo>
                <a:lnTo>
                  <a:pt x="2127999" y="1343964"/>
                </a:lnTo>
                <a:lnTo>
                  <a:pt x="2138857" y="1299514"/>
                </a:lnTo>
                <a:lnTo>
                  <a:pt x="2147849" y="1254353"/>
                </a:lnTo>
                <a:lnTo>
                  <a:pt x="2154910" y="1208532"/>
                </a:lnTo>
                <a:lnTo>
                  <a:pt x="2160003" y="1162088"/>
                </a:lnTo>
                <a:lnTo>
                  <a:pt x="2163102" y="1115072"/>
                </a:lnTo>
                <a:lnTo>
                  <a:pt x="2164143" y="1067511"/>
                </a:lnTo>
                <a:close/>
              </a:path>
              <a:path w="2205354" h="2550795">
                <a:moveTo>
                  <a:pt x="2204923" y="2144839"/>
                </a:moveTo>
                <a:lnTo>
                  <a:pt x="0" y="2144839"/>
                </a:lnTo>
                <a:lnTo>
                  <a:pt x="0" y="2550769"/>
                </a:lnTo>
                <a:lnTo>
                  <a:pt x="2176576" y="2550769"/>
                </a:lnTo>
                <a:lnTo>
                  <a:pt x="2183092" y="2518549"/>
                </a:lnTo>
                <a:lnTo>
                  <a:pt x="2191296" y="2472880"/>
                </a:lnTo>
                <a:lnTo>
                  <a:pt x="2198560" y="2426893"/>
                </a:lnTo>
                <a:lnTo>
                  <a:pt x="2204847" y="2380602"/>
                </a:lnTo>
                <a:lnTo>
                  <a:pt x="2204923" y="2144839"/>
                </a:lnTo>
                <a:close/>
              </a:path>
            </a:pathLst>
          </a:custGeom>
          <a:solidFill>
            <a:srgbClr val="EBEBEC">
              <a:alpha val="9999"/>
            </a:srgbClr>
          </a:solidFill>
        </p:spPr>
        <p:txBody>
          <a:bodyPr wrap="square" lIns="0" tIns="0" rIns="0" bIns="0" rtlCol="0"/>
          <a:lstStyle/>
          <a:p>
            <a:endParaRPr/>
          </a:p>
        </p:txBody>
      </p:sp>
      <p:sp>
        <p:nvSpPr>
          <p:cNvPr id="5" name="object 5"/>
          <p:cNvSpPr/>
          <p:nvPr/>
        </p:nvSpPr>
        <p:spPr>
          <a:xfrm>
            <a:off x="4739195" y="438683"/>
            <a:ext cx="2144395" cy="2144395"/>
          </a:xfrm>
          <a:custGeom>
            <a:avLst/>
            <a:gdLst/>
            <a:ahLst/>
            <a:cxnLst/>
            <a:rect l="l" t="t" r="r" b="b"/>
            <a:pathLst>
              <a:path w="2144395" h="2144395">
                <a:moveTo>
                  <a:pt x="1071892" y="0"/>
                </a:moveTo>
                <a:lnTo>
                  <a:pt x="1024146" y="1044"/>
                </a:lnTo>
                <a:lnTo>
                  <a:pt x="976935" y="4148"/>
                </a:lnTo>
                <a:lnTo>
                  <a:pt x="930302" y="9268"/>
                </a:lnTo>
                <a:lnTo>
                  <a:pt x="884291" y="16361"/>
                </a:lnTo>
                <a:lnTo>
                  <a:pt x="838946" y="25383"/>
                </a:lnTo>
                <a:lnTo>
                  <a:pt x="794310" y="36291"/>
                </a:lnTo>
                <a:lnTo>
                  <a:pt x="750426" y="49040"/>
                </a:lnTo>
                <a:lnTo>
                  <a:pt x="707339" y="63588"/>
                </a:lnTo>
                <a:lnTo>
                  <a:pt x="665091" y="79890"/>
                </a:lnTo>
                <a:lnTo>
                  <a:pt x="623726" y="97904"/>
                </a:lnTo>
                <a:lnTo>
                  <a:pt x="583289" y="117585"/>
                </a:lnTo>
                <a:lnTo>
                  <a:pt x="543822" y="138890"/>
                </a:lnTo>
                <a:lnTo>
                  <a:pt x="505369" y="161776"/>
                </a:lnTo>
                <a:lnTo>
                  <a:pt x="467974" y="186199"/>
                </a:lnTo>
                <a:lnTo>
                  <a:pt x="431680" y="212115"/>
                </a:lnTo>
                <a:lnTo>
                  <a:pt x="396530" y="239480"/>
                </a:lnTo>
                <a:lnTo>
                  <a:pt x="362569" y="268252"/>
                </a:lnTo>
                <a:lnTo>
                  <a:pt x="329840" y="298387"/>
                </a:lnTo>
                <a:lnTo>
                  <a:pt x="298387" y="329840"/>
                </a:lnTo>
                <a:lnTo>
                  <a:pt x="268252" y="362569"/>
                </a:lnTo>
                <a:lnTo>
                  <a:pt x="239480" y="396530"/>
                </a:lnTo>
                <a:lnTo>
                  <a:pt x="212115" y="431680"/>
                </a:lnTo>
                <a:lnTo>
                  <a:pt x="186199" y="467974"/>
                </a:lnTo>
                <a:lnTo>
                  <a:pt x="161776" y="505369"/>
                </a:lnTo>
                <a:lnTo>
                  <a:pt x="138890" y="543822"/>
                </a:lnTo>
                <a:lnTo>
                  <a:pt x="117585" y="583289"/>
                </a:lnTo>
                <a:lnTo>
                  <a:pt x="97904" y="623726"/>
                </a:lnTo>
                <a:lnTo>
                  <a:pt x="79890" y="665091"/>
                </a:lnTo>
                <a:lnTo>
                  <a:pt x="63588" y="707339"/>
                </a:lnTo>
                <a:lnTo>
                  <a:pt x="49040" y="750426"/>
                </a:lnTo>
                <a:lnTo>
                  <a:pt x="36291" y="794310"/>
                </a:lnTo>
                <a:lnTo>
                  <a:pt x="25383" y="838946"/>
                </a:lnTo>
                <a:lnTo>
                  <a:pt x="16361" y="884291"/>
                </a:lnTo>
                <a:lnTo>
                  <a:pt x="9268" y="930302"/>
                </a:lnTo>
                <a:lnTo>
                  <a:pt x="4148" y="976935"/>
                </a:lnTo>
                <a:lnTo>
                  <a:pt x="1044" y="1024146"/>
                </a:lnTo>
                <a:lnTo>
                  <a:pt x="0" y="1071892"/>
                </a:lnTo>
                <a:lnTo>
                  <a:pt x="1044" y="1119639"/>
                </a:lnTo>
                <a:lnTo>
                  <a:pt x="4148" y="1166851"/>
                </a:lnTo>
                <a:lnTo>
                  <a:pt x="9268" y="1213485"/>
                </a:lnTo>
                <a:lnTo>
                  <a:pt x="16361" y="1259497"/>
                </a:lnTo>
                <a:lnTo>
                  <a:pt x="25383" y="1304843"/>
                </a:lnTo>
                <a:lnTo>
                  <a:pt x="36291" y="1349480"/>
                </a:lnTo>
                <a:lnTo>
                  <a:pt x="49040" y="1393364"/>
                </a:lnTo>
                <a:lnTo>
                  <a:pt x="63588" y="1436452"/>
                </a:lnTo>
                <a:lnTo>
                  <a:pt x="79890" y="1478701"/>
                </a:lnTo>
                <a:lnTo>
                  <a:pt x="97904" y="1520066"/>
                </a:lnTo>
                <a:lnTo>
                  <a:pt x="117585" y="1560504"/>
                </a:lnTo>
                <a:lnTo>
                  <a:pt x="138890" y="1599971"/>
                </a:lnTo>
                <a:lnTo>
                  <a:pt x="161776" y="1638424"/>
                </a:lnTo>
                <a:lnTo>
                  <a:pt x="186199" y="1675820"/>
                </a:lnTo>
                <a:lnTo>
                  <a:pt x="212115" y="1712115"/>
                </a:lnTo>
                <a:lnTo>
                  <a:pt x="239480" y="1747264"/>
                </a:lnTo>
                <a:lnTo>
                  <a:pt x="268252" y="1781226"/>
                </a:lnTo>
                <a:lnTo>
                  <a:pt x="298387" y="1813955"/>
                </a:lnTo>
                <a:lnTo>
                  <a:pt x="329840" y="1845409"/>
                </a:lnTo>
                <a:lnTo>
                  <a:pt x="362569" y="1875544"/>
                </a:lnTo>
                <a:lnTo>
                  <a:pt x="396530" y="1904316"/>
                </a:lnTo>
                <a:lnTo>
                  <a:pt x="431680" y="1931682"/>
                </a:lnTo>
                <a:lnTo>
                  <a:pt x="467974" y="1957598"/>
                </a:lnTo>
                <a:lnTo>
                  <a:pt x="505369" y="1982021"/>
                </a:lnTo>
                <a:lnTo>
                  <a:pt x="543822" y="2004906"/>
                </a:lnTo>
                <a:lnTo>
                  <a:pt x="583289" y="2026212"/>
                </a:lnTo>
                <a:lnTo>
                  <a:pt x="623726" y="2045893"/>
                </a:lnTo>
                <a:lnTo>
                  <a:pt x="665091" y="2063907"/>
                </a:lnTo>
                <a:lnTo>
                  <a:pt x="707339" y="2080209"/>
                </a:lnTo>
                <a:lnTo>
                  <a:pt x="750426" y="2094757"/>
                </a:lnTo>
                <a:lnTo>
                  <a:pt x="794310" y="2107506"/>
                </a:lnTo>
                <a:lnTo>
                  <a:pt x="838946" y="2118414"/>
                </a:lnTo>
                <a:lnTo>
                  <a:pt x="884291" y="2127436"/>
                </a:lnTo>
                <a:lnTo>
                  <a:pt x="930302" y="2134529"/>
                </a:lnTo>
                <a:lnTo>
                  <a:pt x="976935" y="2139649"/>
                </a:lnTo>
                <a:lnTo>
                  <a:pt x="1024146" y="2142753"/>
                </a:lnTo>
                <a:lnTo>
                  <a:pt x="1071892" y="2143798"/>
                </a:lnTo>
                <a:lnTo>
                  <a:pt x="1119639" y="2142753"/>
                </a:lnTo>
                <a:lnTo>
                  <a:pt x="1166851" y="2139649"/>
                </a:lnTo>
                <a:lnTo>
                  <a:pt x="1213485" y="2134529"/>
                </a:lnTo>
                <a:lnTo>
                  <a:pt x="1259496" y="2127436"/>
                </a:lnTo>
                <a:lnTo>
                  <a:pt x="1304842" y="2118414"/>
                </a:lnTo>
                <a:lnTo>
                  <a:pt x="1349479" y="2107506"/>
                </a:lnTo>
                <a:lnTo>
                  <a:pt x="1393363" y="2094757"/>
                </a:lnTo>
                <a:lnTo>
                  <a:pt x="1436451" y="2080209"/>
                </a:lnTo>
                <a:lnTo>
                  <a:pt x="1478699" y="2063907"/>
                </a:lnTo>
                <a:lnTo>
                  <a:pt x="1520063" y="2045893"/>
                </a:lnTo>
                <a:lnTo>
                  <a:pt x="1560501" y="2026212"/>
                </a:lnTo>
                <a:lnTo>
                  <a:pt x="1599968" y="2004906"/>
                </a:lnTo>
                <a:lnTo>
                  <a:pt x="1638421" y="1982021"/>
                </a:lnTo>
                <a:lnTo>
                  <a:pt x="1675816" y="1957598"/>
                </a:lnTo>
                <a:lnTo>
                  <a:pt x="1712110" y="1931682"/>
                </a:lnTo>
                <a:lnTo>
                  <a:pt x="1747259" y="1904316"/>
                </a:lnTo>
                <a:lnTo>
                  <a:pt x="1781220" y="1875544"/>
                </a:lnTo>
                <a:lnTo>
                  <a:pt x="1813949" y="1845409"/>
                </a:lnTo>
                <a:lnTo>
                  <a:pt x="1845402" y="1813955"/>
                </a:lnTo>
                <a:lnTo>
                  <a:pt x="1875536" y="1781226"/>
                </a:lnTo>
                <a:lnTo>
                  <a:pt x="1904308" y="1747264"/>
                </a:lnTo>
                <a:lnTo>
                  <a:pt x="1931674" y="1712115"/>
                </a:lnTo>
                <a:lnTo>
                  <a:pt x="1957589" y="1675820"/>
                </a:lnTo>
                <a:lnTo>
                  <a:pt x="1982011" y="1638424"/>
                </a:lnTo>
                <a:lnTo>
                  <a:pt x="2004897" y="1599971"/>
                </a:lnTo>
                <a:lnTo>
                  <a:pt x="2026202" y="1560504"/>
                </a:lnTo>
                <a:lnTo>
                  <a:pt x="2033776" y="1544942"/>
                </a:lnTo>
                <a:lnTo>
                  <a:pt x="1071892" y="1544942"/>
                </a:lnTo>
                <a:lnTo>
                  <a:pt x="1023527" y="1542500"/>
                </a:lnTo>
                <a:lnTo>
                  <a:pt x="976559" y="1535331"/>
                </a:lnTo>
                <a:lnTo>
                  <a:pt x="931225" y="1523675"/>
                </a:lnTo>
                <a:lnTo>
                  <a:pt x="887765" y="1507768"/>
                </a:lnTo>
                <a:lnTo>
                  <a:pt x="846414" y="1487849"/>
                </a:lnTo>
                <a:lnTo>
                  <a:pt x="807412" y="1464154"/>
                </a:lnTo>
                <a:lnTo>
                  <a:pt x="770997" y="1436922"/>
                </a:lnTo>
                <a:lnTo>
                  <a:pt x="737404" y="1406391"/>
                </a:lnTo>
                <a:lnTo>
                  <a:pt x="706874" y="1372798"/>
                </a:lnTo>
                <a:lnTo>
                  <a:pt x="679642" y="1336382"/>
                </a:lnTo>
                <a:lnTo>
                  <a:pt x="655948" y="1297379"/>
                </a:lnTo>
                <a:lnTo>
                  <a:pt x="636029" y="1256027"/>
                </a:lnTo>
                <a:lnTo>
                  <a:pt x="620122" y="1212565"/>
                </a:lnTo>
                <a:lnTo>
                  <a:pt x="608466" y="1167230"/>
                </a:lnTo>
                <a:lnTo>
                  <a:pt x="601298" y="1120260"/>
                </a:lnTo>
                <a:lnTo>
                  <a:pt x="598855" y="1071892"/>
                </a:lnTo>
                <a:lnTo>
                  <a:pt x="601298" y="1023527"/>
                </a:lnTo>
                <a:lnTo>
                  <a:pt x="608466" y="976559"/>
                </a:lnTo>
                <a:lnTo>
                  <a:pt x="620122" y="931225"/>
                </a:lnTo>
                <a:lnTo>
                  <a:pt x="636029" y="887765"/>
                </a:lnTo>
                <a:lnTo>
                  <a:pt x="655948" y="846414"/>
                </a:lnTo>
                <a:lnTo>
                  <a:pt x="679642" y="807412"/>
                </a:lnTo>
                <a:lnTo>
                  <a:pt x="706874" y="770997"/>
                </a:lnTo>
                <a:lnTo>
                  <a:pt x="737404" y="737404"/>
                </a:lnTo>
                <a:lnTo>
                  <a:pt x="770997" y="706874"/>
                </a:lnTo>
                <a:lnTo>
                  <a:pt x="807412" y="679642"/>
                </a:lnTo>
                <a:lnTo>
                  <a:pt x="846414" y="655948"/>
                </a:lnTo>
                <a:lnTo>
                  <a:pt x="887765" y="636029"/>
                </a:lnTo>
                <a:lnTo>
                  <a:pt x="931225" y="620122"/>
                </a:lnTo>
                <a:lnTo>
                  <a:pt x="976559" y="608466"/>
                </a:lnTo>
                <a:lnTo>
                  <a:pt x="1023527" y="601298"/>
                </a:lnTo>
                <a:lnTo>
                  <a:pt x="1071892" y="598855"/>
                </a:lnTo>
                <a:lnTo>
                  <a:pt x="2033778" y="598855"/>
                </a:lnTo>
                <a:lnTo>
                  <a:pt x="2026202" y="583289"/>
                </a:lnTo>
                <a:lnTo>
                  <a:pt x="2004897" y="543822"/>
                </a:lnTo>
                <a:lnTo>
                  <a:pt x="1982011" y="505369"/>
                </a:lnTo>
                <a:lnTo>
                  <a:pt x="1957589" y="467974"/>
                </a:lnTo>
                <a:lnTo>
                  <a:pt x="1931674" y="431680"/>
                </a:lnTo>
                <a:lnTo>
                  <a:pt x="1904308" y="396530"/>
                </a:lnTo>
                <a:lnTo>
                  <a:pt x="1875536" y="362569"/>
                </a:lnTo>
                <a:lnTo>
                  <a:pt x="1845402" y="329840"/>
                </a:lnTo>
                <a:lnTo>
                  <a:pt x="1813949" y="298387"/>
                </a:lnTo>
                <a:lnTo>
                  <a:pt x="1781220" y="268252"/>
                </a:lnTo>
                <a:lnTo>
                  <a:pt x="1747259" y="239480"/>
                </a:lnTo>
                <a:lnTo>
                  <a:pt x="1712110" y="212115"/>
                </a:lnTo>
                <a:lnTo>
                  <a:pt x="1675816" y="186199"/>
                </a:lnTo>
                <a:lnTo>
                  <a:pt x="1638421" y="161776"/>
                </a:lnTo>
                <a:lnTo>
                  <a:pt x="1599968" y="138890"/>
                </a:lnTo>
                <a:lnTo>
                  <a:pt x="1560501" y="117585"/>
                </a:lnTo>
                <a:lnTo>
                  <a:pt x="1520063" y="97904"/>
                </a:lnTo>
                <a:lnTo>
                  <a:pt x="1478699" y="79890"/>
                </a:lnTo>
                <a:lnTo>
                  <a:pt x="1436451" y="63588"/>
                </a:lnTo>
                <a:lnTo>
                  <a:pt x="1393363" y="49040"/>
                </a:lnTo>
                <a:lnTo>
                  <a:pt x="1349479" y="36291"/>
                </a:lnTo>
                <a:lnTo>
                  <a:pt x="1304842" y="25383"/>
                </a:lnTo>
                <a:lnTo>
                  <a:pt x="1259496" y="16361"/>
                </a:lnTo>
                <a:lnTo>
                  <a:pt x="1213485" y="9268"/>
                </a:lnTo>
                <a:lnTo>
                  <a:pt x="1166851" y="4148"/>
                </a:lnTo>
                <a:lnTo>
                  <a:pt x="1119639" y="1044"/>
                </a:lnTo>
                <a:lnTo>
                  <a:pt x="1071892" y="0"/>
                </a:lnTo>
                <a:close/>
              </a:path>
              <a:path w="2144395" h="2144395">
                <a:moveTo>
                  <a:pt x="2033778" y="598855"/>
                </a:moveTo>
                <a:lnTo>
                  <a:pt x="1071892" y="598855"/>
                </a:lnTo>
                <a:lnTo>
                  <a:pt x="1120258" y="601298"/>
                </a:lnTo>
                <a:lnTo>
                  <a:pt x="1167226" y="608466"/>
                </a:lnTo>
                <a:lnTo>
                  <a:pt x="1212559" y="620122"/>
                </a:lnTo>
                <a:lnTo>
                  <a:pt x="1256020" y="636029"/>
                </a:lnTo>
                <a:lnTo>
                  <a:pt x="1297370" y="655948"/>
                </a:lnTo>
                <a:lnTo>
                  <a:pt x="1336372" y="679642"/>
                </a:lnTo>
                <a:lnTo>
                  <a:pt x="1372788" y="706874"/>
                </a:lnTo>
                <a:lnTo>
                  <a:pt x="1406380" y="737404"/>
                </a:lnTo>
                <a:lnTo>
                  <a:pt x="1436911" y="770997"/>
                </a:lnTo>
                <a:lnTo>
                  <a:pt x="1464142" y="807412"/>
                </a:lnTo>
                <a:lnTo>
                  <a:pt x="1487836" y="846414"/>
                </a:lnTo>
                <a:lnTo>
                  <a:pt x="1507756" y="887765"/>
                </a:lnTo>
                <a:lnTo>
                  <a:pt x="1523662" y="931225"/>
                </a:lnTo>
                <a:lnTo>
                  <a:pt x="1535319" y="976559"/>
                </a:lnTo>
                <a:lnTo>
                  <a:pt x="1542487" y="1023527"/>
                </a:lnTo>
                <a:lnTo>
                  <a:pt x="1544929" y="1071892"/>
                </a:lnTo>
                <a:lnTo>
                  <a:pt x="1542487" y="1120260"/>
                </a:lnTo>
                <a:lnTo>
                  <a:pt x="1535319" y="1167230"/>
                </a:lnTo>
                <a:lnTo>
                  <a:pt x="1523662" y="1212565"/>
                </a:lnTo>
                <a:lnTo>
                  <a:pt x="1507756" y="1256027"/>
                </a:lnTo>
                <a:lnTo>
                  <a:pt x="1487836" y="1297379"/>
                </a:lnTo>
                <a:lnTo>
                  <a:pt x="1464142" y="1336382"/>
                </a:lnTo>
                <a:lnTo>
                  <a:pt x="1436911" y="1372798"/>
                </a:lnTo>
                <a:lnTo>
                  <a:pt x="1406380" y="1406391"/>
                </a:lnTo>
                <a:lnTo>
                  <a:pt x="1372788" y="1436922"/>
                </a:lnTo>
                <a:lnTo>
                  <a:pt x="1336372" y="1464154"/>
                </a:lnTo>
                <a:lnTo>
                  <a:pt x="1297370" y="1487849"/>
                </a:lnTo>
                <a:lnTo>
                  <a:pt x="1256020" y="1507768"/>
                </a:lnTo>
                <a:lnTo>
                  <a:pt x="1212559" y="1523675"/>
                </a:lnTo>
                <a:lnTo>
                  <a:pt x="1167226" y="1535331"/>
                </a:lnTo>
                <a:lnTo>
                  <a:pt x="1120258" y="1542500"/>
                </a:lnTo>
                <a:lnTo>
                  <a:pt x="1071892" y="1544942"/>
                </a:lnTo>
                <a:lnTo>
                  <a:pt x="2033776" y="1544942"/>
                </a:lnTo>
                <a:lnTo>
                  <a:pt x="2063896" y="1478701"/>
                </a:lnTo>
                <a:lnTo>
                  <a:pt x="2080198" y="1436452"/>
                </a:lnTo>
                <a:lnTo>
                  <a:pt x="2094745" y="1393364"/>
                </a:lnTo>
                <a:lnTo>
                  <a:pt x="2107495" y="1349480"/>
                </a:lnTo>
                <a:lnTo>
                  <a:pt x="2118402" y="1304843"/>
                </a:lnTo>
                <a:lnTo>
                  <a:pt x="2127423" y="1259497"/>
                </a:lnTo>
                <a:lnTo>
                  <a:pt x="2134516" y="1213485"/>
                </a:lnTo>
                <a:lnTo>
                  <a:pt x="2139636" y="1166851"/>
                </a:lnTo>
                <a:lnTo>
                  <a:pt x="2142741" y="1119639"/>
                </a:lnTo>
                <a:lnTo>
                  <a:pt x="2143785" y="1071892"/>
                </a:lnTo>
                <a:lnTo>
                  <a:pt x="2142741" y="1024146"/>
                </a:lnTo>
                <a:lnTo>
                  <a:pt x="2139636" y="976935"/>
                </a:lnTo>
                <a:lnTo>
                  <a:pt x="2134516" y="930302"/>
                </a:lnTo>
                <a:lnTo>
                  <a:pt x="2127423" y="884291"/>
                </a:lnTo>
                <a:lnTo>
                  <a:pt x="2118402" y="838946"/>
                </a:lnTo>
                <a:lnTo>
                  <a:pt x="2107495" y="794310"/>
                </a:lnTo>
                <a:lnTo>
                  <a:pt x="2094745" y="750426"/>
                </a:lnTo>
                <a:lnTo>
                  <a:pt x="2080198" y="707339"/>
                </a:lnTo>
                <a:lnTo>
                  <a:pt x="2063896" y="665091"/>
                </a:lnTo>
                <a:lnTo>
                  <a:pt x="2045883" y="623726"/>
                </a:lnTo>
                <a:lnTo>
                  <a:pt x="2033778" y="598855"/>
                </a:lnTo>
                <a:close/>
              </a:path>
            </a:pathLst>
          </a:custGeom>
          <a:solidFill>
            <a:srgbClr val="EBEBEC">
              <a:alpha val="9999"/>
            </a:srgbClr>
          </a:solidFill>
        </p:spPr>
        <p:txBody>
          <a:bodyPr wrap="square" lIns="0" tIns="0" rIns="0" bIns="0" rtlCol="0"/>
          <a:lstStyle/>
          <a:p>
            <a:endParaRPr/>
          </a:p>
        </p:txBody>
      </p:sp>
      <p:sp>
        <p:nvSpPr>
          <p:cNvPr id="6" name="object 6"/>
          <p:cNvSpPr/>
          <p:nvPr/>
        </p:nvSpPr>
        <p:spPr>
          <a:xfrm>
            <a:off x="372186" y="455244"/>
            <a:ext cx="8771890" cy="4689475"/>
          </a:xfrm>
          <a:custGeom>
            <a:avLst/>
            <a:gdLst/>
            <a:ahLst/>
            <a:cxnLst/>
            <a:rect l="l" t="t" r="r" b="b"/>
            <a:pathLst>
              <a:path w="8771890" h="4689475">
                <a:moveTo>
                  <a:pt x="4276522" y="2137994"/>
                </a:moveTo>
                <a:lnTo>
                  <a:pt x="4275988" y="2087194"/>
                </a:lnTo>
                <a:lnTo>
                  <a:pt x="4274375" y="2049094"/>
                </a:lnTo>
                <a:lnTo>
                  <a:pt x="4271721" y="1998294"/>
                </a:lnTo>
                <a:lnTo>
                  <a:pt x="4268025" y="1947494"/>
                </a:lnTo>
                <a:lnTo>
                  <a:pt x="4263288" y="1896694"/>
                </a:lnTo>
                <a:lnTo>
                  <a:pt x="4257522" y="1858594"/>
                </a:lnTo>
                <a:lnTo>
                  <a:pt x="4250766" y="1807794"/>
                </a:lnTo>
                <a:lnTo>
                  <a:pt x="4242994" y="1756994"/>
                </a:lnTo>
                <a:lnTo>
                  <a:pt x="4234243" y="1718894"/>
                </a:lnTo>
                <a:lnTo>
                  <a:pt x="4224515" y="1668094"/>
                </a:lnTo>
                <a:lnTo>
                  <a:pt x="4213822" y="1617294"/>
                </a:lnTo>
                <a:lnTo>
                  <a:pt x="4202176" y="1579194"/>
                </a:lnTo>
                <a:lnTo>
                  <a:pt x="4189590" y="1528394"/>
                </a:lnTo>
                <a:lnTo>
                  <a:pt x="4176064" y="1490294"/>
                </a:lnTo>
                <a:lnTo>
                  <a:pt x="4161625" y="1452194"/>
                </a:lnTo>
                <a:lnTo>
                  <a:pt x="4146283" y="1401394"/>
                </a:lnTo>
                <a:lnTo>
                  <a:pt x="4130040" y="1363294"/>
                </a:lnTo>
                <a:lnTo>
                  <a:pt x="4112907" y="1312494"/>
                </a:lnTo>
                <a:lnTo>
                  <a:pt x="4094899" y="1274394"/>
                </a:lnTo>
                <a:lnTo>
                  <a:pt x="4076039" y="1236294"/>
                </a:lnTo>
                <a:lnTo>
                  <a:pt x="4056316" y="1198194"/>
                </a:lnTo>
                <a:lnTo>
                  <a:pt x="4035755" y="1147394"/>
                </a:lnTo>
                <a:lnTo>
                  <a:pt x="4014368" y="1109294"/>
                </a:lnTo>
                <a:lnTo>
                  <a:pt x="3992168" y="1071194"/>
                </a:lnTo>
                <a:lnTo>
                  <a:pt x="3969156" y="1033094"/>
                </a:lnTo>
                <a:lnTo>
                  <a:pt x="3945356" y="994994"/>
                </a:lnTo>
                <a:lnTo>
                  <a:pt x="3920756" y="956894"/>
                </a:lnTo>
                <a:lnTo>
                  <a:pt x="3895394" y="918794"/>
                </a:lnTo>
                <a:lnTo>
                  <a:pt x="3869283" y="880694"/>
                </a:lnTo>
                <a:lnTo>
                  <a:pt x="3842410" y="842594"/>
                </a:lnTo>
                <a:lnTo>
                  <a:pt x="3814800" y="817194"/>
                </a:lnTo>
                <a:lnTo>
                  <a:pt x="3786454" y="779094"/>
                </a:lnTo>
                <a:lnTo>
                  <a:pt x="3767086" y="753694"/>
                </a:lnTo>
                <a:lnTo>
                  <a:pt x="3757409" y="740994"/>
                </a:lnTo>
                <a:lnTo>
                  <a:pt x="3727640" y="715594"/>
                </a:lnTo>
                <a:lnTo>
                  <a:pt x="3697198" y="677494"/>
                </a:lnTo>
                <a:lnTo>
                  <a:pt x="3666058" y="639394"/>
                </a:lnTo>
                <a:lnTo>
                  <a:pt x="3634257" y="613994"/>
                </a:lnTo>
                <a:lnTo>
                  <a:pt x="3601796" y="575894"/>
                </a:lnTo>
                <a:lnTo>
                  <a:pt x="3568687" y="550494"/>
                </a:lnTo>
                <a:lnTo>
                  <a:pt x="3534930" y="525094"/>
                </a:lnTo>
                <a:lnTo>
                  <a:pt x="3517303" y="505561"/>
                </a:lnTo>
                <a:lnTo>
                  <a:pt x="3517303" y="2137994"/>
                </a:lnTo>
                <a:lnTo>
                  <a:pt x="3516490" y="2188794"/>
                </a:lnTo>
                <a:lnTo>
                  <a:pt x="3514064" y="2239594"/>
                </a:lnTo>
                <a:lnTo>
                  <a:pt x="3510064" y="2290394"/>
                </a:lnTo>
                <a:lnTo>
                  <a:pt x="3504488" y="2328494"/>
                </a:lnTo>
                <a:lnTo>
                  <a:pt x="3497402" y="2379294"/>
                </a:lnTo>
                <a:lnTo>
                  <a:pt x="3488804" y="2430094"/>
                </a:lnTo>
                <a:lnTo>
                  <a:pt x="3478733" y="2468194"/>
                </a:lnTo>
                <a:lnTo>
                  <a:pt x="3467201" y="2518994"/>
                </a:lnTo>
                <a:lnTo>
                  <a:pt x="3454260" y="2557094"/>
                </a:lnTo>
                <a:lnTo>
                  <a:pt x="3439909" y="2607894"/>
                </a:lnTo>
                <a:lnTo>
                  <a:pt x="3424199" y="2645994"/>
                </a:lnTo>
                <a:lnTo>
                  <a:pt x="3407143" y="2696794"/>
                </a:lnTo>
                <a:lnTo>
                  <a:pt x="3388766" y="2734894"/>
                </a:lnTo>
                <a:lnTo>
                  <a:pt x="3369106" y="2772994"/>
                </a:lnTo>
                <a:lnTo>
                  <a:pt x="3348177" y="2811094"/>
                </a:lnTo>
                <a:lnTo>
                  <a:pt x="3326015" y="2849194"/>
                </a:lnTo>
                <a:lnTo>
                  <a:pt x="3302647" y="2887294"/>
                </a:lnTo>
                <a:lnTo>
                  <a:pt x="3278086" y="2925394"/>
                </a:lnTo>
                <a:lnTo>
                  <a:pt x="3252381" y="2963494"/>
                </a:lnTo>
                <a:lnTo>
                  <a:pt x="3225533" y="3001594"/>
                </a:lnTo>
                <a:lnTo>
                  <a:pt x="3197593" y="3039694"/>
                </a:lnTo>
                <a:lnTo>
                  <a:pt x="3168573" y="3077794"/>
                </a:lnTo>
                <a:lnTo>
                  <a:pt x="3138500" y="3103194"/>
                </a:lnTo>
                <a:lnTo>
                  <a:pt x="3107410" y="3141294"/>
                </a:lnTo>
                <a:lnTo>
                  <a:pt x="3075317" y="3166694"/>
                </a:lnTo>
                <a:lnTo>
                  <a:pt x="3042259" y="3204794"/>
                </a:lnTo>
                <a:lnTo>
                  <a:pt x="3008261" y="3230194"/>
                </a:lnTo>
                <a:lnTo>
                  <a:pt x="2973336" y="3255594"/>
                </a:lnTo>
                <a:lnTo>
                  <a:pt x="2937535" y="3280994"/>
                </a:lnTo>
                <a:lnTo>
                  <a:pt x="2900870" y="3306394"/>
                </a:lnTo>
                <a:lnTo>
                  <a:pt x="2863354" y="3331794"/>
                </a:lnTo>
                <a:lnTo>
                  <a:pt x="2825051" y="3357194"/>
                </a:lnTo>
                <a:lnTo>
                  <a:pt x="2785948" y="3369894"/>
                </a:lnTo>
                <a:lnTo>
                  <a:pt x="2746095" y="3395294"/>
                </a:lnTo>
                <a:lnTo>
                  <a:pt x="2705506" y="3420694"/>
                </a:lnTo>
                <a:lnTo>
                  <a:pt x="2579649" y="3458794"/>
                </a:lnTo>
                <a:lnTo>
                  <a:pt x="2403246" y="3509594"/>
                </a:lnTo>
                <a:lnTo>
                  <a:pt x="2357793" y="3509594"/>
                </a:lnTo>
                <a:lnTo>
                  <a:pt x="2311844" y="3522294"/>
                </a:lnTo>
                <a:lnTo>
                  <a:pt x="2218601" y="3522294"/>
                </a:lnTo>
                <a:lnTo>
                  <a:pt x="2171344" y="3534994"/>
                </a:lnTo>
                <a:lnTo>
                  <a:pt x="2146516" y="3534994"/>
                </a:lnTo>
                <a:lnTo>
                  <a:pt x="2138261" y="3522294"/>
                </a:lnTo>
                <a:lnTo>
                  <a:pt x="2130006" y="3534994"/>
                </a:lnTo>
                <a:lnTo>
                  <a:pt x="2105177" y="3534994"/>
                </a:lnTo>
                <a:lnTo>
                  <a:pt x="2057920" y="3522294"/>
                </a:lnTo>
                <a:lnTo>
                  <a:pt x="1964677" y="3522294"/>
                </a:lnTo>
                <a:lnTo>
                  <a:pt x="1918728" y="3509594"/>
                </a:lnTo>
                <a:lnTo>
                  <a:pt x="1873275" y="3509594"/>
                </a:lnTo>
                <a:lnTo>
                  <a:pt x="1696872" y="3458794"/>
                </a:lnTo>
                <a:lnTo>
                  <a:pt x="1571015" y="3420694"/>
                </a:lnTo>
                <a:lnTo>
                  <a:pt x="1530426" y="3395294"/>
                </a:lnTo>
                <a:lnTo>
                  <a:pt x="1490573" y="3369894"/>
                </a:lnTo>
                <a:lnTo>
                  <a:pt x="1451470" y="3357194"/>
                </a:lnTo>
                <a:lnTo>
                  <a:pt x="1413167" y="3331794"/>
                </a:lnTo>
                <a:lnTo>
                  <a:pt x="1375651" y="3306394"/>
                </a:lnTo>
                <a:lnTo>
                  <a:pt x="1338986" y="3280994"/>
                </a:lnTo>
                <a:lnTo>
                  <a:pt x="1303185" y="3255594"/>
                </a:lnTo>
                <a:lnTo>
                  <a:pt x="1268260" y="3230194"/>
                </a:lnTo>
                <a:lnTo>
                  <a:pt x="1234262" y="3204794"/>
                </a:lnTo>
                <a:lnTo>
                  <a:pt x="1201204" y="3166694"/>
                </a:lnTo>
                <a:lnTo>
                  <a:pt x="1169111" y="3141294"/>
                </a:lnTo>
                <a:lnTo>
                  <a:pt x="1138021" y="3103194"/>
                </a:lnTo>
                <a:lnTo>
                  <a:pt x="1107948" y="3077794"/>
                </a:lnTo>
                <a:lnTo>
                  <a:pt x="1078928" y="3039694"/>
                </a:lnTo>
                <a:lnTo>
                  <a:pt x="1050988" y="3001594"/>
                </a:lnTo>
                <a:lnTo>
                  <a:pt x="1024140" y="2963494"/>
                </a:lnTo>
                <a:lnTo>
                  <a:pt x="998435" y="2925394"/>
                </a:lnTo>
                <a:lnTo>
                  <a:pt x="973874" y="2887294"/>
                </a:lnTo>
                <a:lnTo>
                  <a:pt x="950506" y="2849194"/>
                </a:lnTo>
                <a:lnTo>
                  <a:pt x="928344" y="2811094"/>
                </a:lnTo>
                <a:lnTo>
                  <a:pt x="907415" y="2772994"/>
                </a:lnTo>
                <a:lnTo>
                  <a:pt x="887755" y="2734894"/>
                </a:lnTo>
                <a:lnTo>
                  <a:pt x="869378" y="2696794"/>
                </a:lnTo>
                <a:lnTo>
                  <a:pt x="852322" y="2645994"/>
                </a:lnTo>
                <a:lnTo>
                  <a:pt x="836612" y="2607894"/>
                </a:lnTo>
                <a:lnTo>
                  <a:pt x="822261" y="2557094"/>
                </a:lnTo>
                <a:lnTo>
                  <a:pt x="809320" y="2518994"/>
                </a:lnTo>
                <a:lnTo>
                  <a:pt x="797788" y="2468194"/>
                </a:lnTo>
                <a:lnTo>
                  <a:pt x="787717" y="2430094"/>
                </a:lnTo>
                <a:lnTo>
                  <a:pt x="779119" y="2379294"/>
                </a:lnTo>
                <a:lnTo>
                  <a:pt x="772033" y="2328494"/>
                </a:lnTo>
                <a:lnTo>
                  <a:pt x="766457" y="2290394"/>
                </a:lnTo>
                <a:lnTo>
                  <a:pt x="762457" y="2239594"/>
                </a:lnTo>
                <a:lnTo>
                  <a:pt x="760031" y="2188794"/>
                </a:lnTo>
                <a:lnTo>
                  <a:pt x="759218" y="2137994"/>
                </a:lnTo>
                <a:lnTo>
                  <a:pt x="760031" y="2087194"/>
                </a:lnTo>
                <a:lnTo>
                  <a:pt x="762457" y="2036394"/>
                </a:lnTo>
                <a:lnTo>
                  <a:pt x="766457" y="1998294"/>
                </a:lnTo>
                <a:lnTo>
                  <a:pt x="772033" y="1947494"/>
                </a:lnTo>
                <a:lnTo>
                  <a:pt x="779119" y="1896694"/>
                </a:lnTo>
                <a:lnTo>
                  <a:pt x="787717" y="1858594"/>
                </a:lnTo>
                <a:lnTo>
                  <a:pt x="797788" y="1807794"/>
                </a:lnTo>
                <a:lnTo>
                  <a:pt x="809320" y="1756994"/>
                </a:lnTo>
                <a:lnTo>
                  <a:pt x="822261" y="1718894"/>
                </a:lnTo>
                <a:lnTo>
                  <a:pt x="836612" y="1668094"/>
                </a:lnTo>
                <a:lnTo>
                  <a:pt x="852322" y="1629994"/>
                </a:lnTo>
                <a:lnTo>
                  <a:pt x="869378" y="1591894"/>
                </a:lnTo>
                <a:lnTo>
                  <a:pt x="887755" y="1541094"/>
                </a:lnTo>
                <a:lnTo>
                  <a:pt x="907415" y="1502994"/>
                </a:lnTo>
                <a:lnTo>
                  <a:pt x="928344" y="1464894"/>
                </a:lnTo>
                <a:lnTo>
                  <a:pt x="950506" y="1426794"/>
                </a:lnTo>
                <a:lnTo>
                  <a:pt x="973874" y="1388694"/>
                </a:lnTo>
                <a:lnTo>
                  <a:pt x="998435" y="1350594"/>
                </a:lnTo>
                <a:lnTo>
                  <a:pt x="1024140" y="1312494"/>
                </a:lnTo>
                <a:lnTo>
                  <a:pt x="1050988" y="1274394"/>
                </a:lnTo>
                <a:lnTo>
                  <a:pt x="1078928" y="1236294"/>
                </a:lnTo>
                <a:lnTo>
                  <a:pt x="1107948" y="1210894"/>
                </a:lnTo>
                <a:lnTo>
                  <a:pt x="1138021" y="1172794"/>
                </a:lnTo>
                <a:lnTo>
                  <a:pt x="1169111" y="1147394"/>
                </a:lnTo>
                <a:lnTo>
                  <a:pt x="1201204" y="1109294"/>
                </a:lnTo>
                <a:lnTo>
                  <a:pt x="1234262" y="1083894"/>
                </a:lnTo>
                <a:lnTo>
                  <a:pt x="1268260" y="1045794"/>
                </a:lnTo>
                <a:lnTo>
                  <a:pt x="1303185" y="1020394"/>
                </a:lnTo>
                <a:lnTo>
                  <a:pt x="1338986" y="994994"/>
                </a:lnTo>
                <a:lnTo>
                  <a:pt x="1375651" y="969594"/>
                </a:lnTo>
                <a:lnTo>
                  <a:pt x="1413167" y="944194"/>
                </a:lnTo>
                <a:lnTo>
                  <a:pt x="1451470" y="918794"/>
                </a:lnTo>
                <a:lnTo>
                  <a:pt x="1490573" y="906094"/>
                </a:lnTo>
                <a:lnTo>
                  <a:pt x="1530426" y="880694"/>
                </a:lnTo>
                <a:lnTo>
                  <a:pt x="1571015" y="867994"/>
                </a:lnTo>
                <a:lnTo>
                  <a:pt x="1612303" y="842594"/>
                </a:lnTo>
                <a:lnTo>
                  <a:pt x="1828330" y="779094"/>
                </a:lnTo>
                <a:lnTo>
                  <a:pt x="1873275" y="766394"/>
                </a:lnTo>
                <a:lnTo>
                  <a:pt x="1918728" y="766394"/>
                </a:lnTo>
                <a:lnTo>
                  <a:pt x="1964677" y="753694"/>
                </a:lnTo>
                <a:lnTo>
                  <a:pt x="2311844" y="753694"/>
                </a:lnTo>
                <a:lnTo>
                  <a:pt x="2357793" y="766394"/>
                </a:lnTo>
                <a:lnTo>
                  <a:pt x="2403246" y="766394"/>
                </a:lnTo>
                <a:lnTo>
                  <a:pt x="2448191" y="779094"/>
                </a:lnTo>
                <a:lnTo>
                  <a:pt x="2664218" y="842594"/>
                </a:lnTo>
                <a:lnTo>
                  <a:pt x="2705506" y="867994"/>
                </a:lnTo>
                <a:lnTo>
                  <a:pt x="2746095" y="880694"/>
                </a:lnTo>
                <a:lnTo>
                  <a:pt x="2785948" y="906094"/>
                </a:lnTo>
                <a:lnTo>
                  <a:pt x="2825051" y="918794"/>
                </a:lnTo>
                <a:lnTo>
                  <a:pt x="2863354" y="944194"/>
                </a:lnTo>
                <a:lnTo>
                  <a:pt x="2900870" y="969594"/>
                </a:lnTo>
                <a:lnTo>
                  <a:pt x="2937535" y="994994"/>
                </a:lnTo>
                <a:lnTo>
                  <a:pt x="2973336" y="1020394"/>
                </a:lnTo>
                <a:lnTo>
                  <a:pt x="3008261" y="1045794"/>
                </a:lnTo>
                <a:lnTo>
                  <a:pt x="3042259" y="1083894"/>
                </a:lnTo>
                <a:lnTo>
                  <a:pt x="3075317" y="1109294"/>
                </a:lnTo>
                <a:lnTo>
                  <a:pt x="3107410" y="1147394"/>
                </a:lnTo>
                <a:lnTo>
                  <a:pt x="3138500" y="1172794"/>
                </a:lnTo>
                <a:lnTo>
                  <a:pt x="3168573" y="1210894"/>
                </a:lnTo>
                <a:lnTo>
                  <a:pt x="3197593" y="1236294"/>
                </a:lnTo>
                <a:lnTo>
                  <a:pt x="3225533" y="1274394"/>
                </a:lnTo>
                <a:lnTo>
                  <a:pt x="3252381" y="1312494"/>
                </a:lnTo>
                <a:lnTo>
                  <a:pt x="3278086" y="1350594"/>
                </a:lnTo>
                <a:lnTo>
                  <a:pt x="3302647" y="1388694"/>
                </a:lnTo>
                <a:lnTo>
                  <a:pt x="3326015" y="1426794"/>
                </a:lnTo>
                <a:lnTo>
                  <a:pt x="3348177" y="1464894"/>
                </a:lnTo>
                <a:lnTo>
                  <a:pt x="3369106" y="1502994"/>
                </a:lnTo>
                <a:lnTo>
                  <a:pt x="3388766" y="1541094"/>
                </a:lnTo>
                <a:lnTo>
                  <a:pt x="3407143" y="1591894"/>
                </a:lnTo>
                <a:lnTo>
                  <a:pt x="3424199" y="1629994"/>
                </a:lnTo>
                <a:lnTo>
                  <a:pt x="3439909" y="1668094"/>
                </a:lnTo>
                <a:lnTo>
                  <a:pt x="3454260" y="1718894"/>
                </a:lnTo>
                <a:lnTo>
                  <a:pt x="3467201" y="1756994"/>
                </a:lnTo>
                <a:lnTo>
                  <a:pt x="3478733" y="1807794"/>
                </a:lnTo>
                <a:lnTo>
                  <a:pt x="3488804" y="1858594"/>
                </a:lnTo>
                <a:lnTo>
                  <a:pt x="3497402" y="1896694"/>
                </a:lnTo>
                <a:lnTo>
                  <a:pt x="3504488" y="1947494"/>
                </a:lnTo>
                <a:lnTo>
                  <a:pt x="3510064" y="1998294"/>
                </a:lnTo>
                <a:lnTo>
                  <a:pt x="3514064" y="2036394"/>
                </a:lnTo>
                <a:lnTo>
                  <a:pt x="3516490" y="2087194"/>
                </a:lnTo>
                <a:lnTo>
                  <a:pt x="3517303" y="2137994"/>
                </a:lnTo>
                <a:lnTo>
                  <a:pt x="3517303" y="505561"/>
                </a:lnTo>
                <a:lnTo>
                  <a:pt x="3465576" y="461594"/>
                </a:lnTo>
                <a:lnTo>
                  <a:pt x="3429990" y="436194"/>
                </a:lnTo>
                <a:lnTo>
                  <a:pt x="3393808" y="410794"/>
                </a:lnTo>
                <a:lnTo>
                  <a:pt x="3357054" y="385394"/>
                </a:lnTo>
                <a:lnTo>
                  <a:pt x="3319716" y="359994"/>
                </a:lnTo>
                <a:lnTo>
                  <a:pt x="3243402" y="309194"/>
                </a:lnTo>
                <a:lnTo>
                  <a:pt x="3164941" y="258394"/>
                </a:lnTo>
                <a:lnTo>
                  <a:pt x="3124949" y="245694"/>
                </a:lnTo>
                <a:lnTo>
                  <a:pt x="3084449" y="220294"/>
                </a:lnTo>
                <a:lnTo>
                  <a:pt x="3043453" y="207594"/>
                </a:lnTo>
                <a:lnTo>
                  <a:pt x="3001975" y="182194"/>
                </a:lnTo>
                <a:lnTo>
                  <a:pt x="2960039" y="169494"/>
                </a:lnTo>
                <a:lnTo>
                  <a:pt x="2917647" y="144094"/>
                </a:lnTo>
                <a:lnTo>
                  <a:pt x="2563469" y="42494"/>
                </a:lnTo>
                <a:lnTo>
                  <a:pt x="2517495" y="29794"/>
                </a:lnTo>
                <a:lnTo>
                  <a:pt x="2471166" y="29794"/>
                </a:lnTo>
                <a:lnTo>
                  <a:pt x="2424506" y="17094"/>
                </a:lnTo>
                <a:lnTo>
                  <a:pt x="2377541" y="17094"/>
                </a:lnTo>
                <a:lnTo>
                  <a:pt x="2330246" y="4394"/>
                </a:lnTo>
                <a:lnTo>
                  <a:pt x="1946275" y="4394"/>
                </a:lnTo>
                <a:lnTo>
                  <a:pt x="1898980" y="17094"/>
                </a:lnTo>
                <a:lnTo>
                  <a:pt x="1852015" y="17094"/>
                </a:lnTo>
                <a:lnTo>
                  <a:pt x="1805355" y="29794"/>
                </a:lnTo>
                <a:lnTo>
                  <a:pt x="1759026" y="29794"/>
                </a:lnTo>
                <a:lnTo>
                  <a:pt x="1713052" y="42494"/>
                </a:lnTo>
                <a:lnTo>
                  <a:pt x="1358874" y="144094"/>
                </a:lnTo>
                <a:lnTo>
                  <a:pt x="1316482" y="169494"/>
                </a:lnTo>
                <a:lnTo>
                  <a:pt x="1274546" y="182194"/>
                </a:lnTo>
                <a:lnTo>
                  <a:pt x="1233068" y="207594"/>
                </a:lnTo>
                <a:lnTo>
                  <a:pt x="1192072" y="220294"/>
                </a:lnTo>
                <a:lnTo>
                  <a:pt x="1151572" y="245694"/>
                </a:lnTo>
                <a:lnTo>
                  <a:pt x="1111580" y="258394"/>
                </a:lnTo>
                <a:lnTo>
                  <a:pt x="1033119" y="309194"/>
                </a:lnTo>
                <a:lnTo>
                  <a:pt x="956805" y="359994"/>
                </a:lnTo>
                <a:lnTo>
                  <a:pt x="919467" y="385394"/>
                </a:lnTo>
                <a:lnTo>
                  <a:pt x="882713" y="410794"/>
                </a:lnTo>
                <a:lnTo>
                  <a:pt x="846531" y="436194"/>
                </a:lnTo>
                <a:lnTo>
                  <a:pt x="810945" y="461594"/>
                </a:lnTo>
                <a:lnTo>
                  <a:pt x="775957" y="486994"/>
                </a:lnTo>
                <a:lnTo>
                  <a:pt x="741591" y="525094"/>
                </a:lnTo>
                <a:lnTo>
                  <a:pt x="707834" y="550494"/>
                </a:lnTo>
                <a:lnTo>
                  <a:pt x="674725" y="575894"/>
                </a:lnTo>
                <a:lnTo>
                  <a:pt x="642264" y="613994"/>
                </a:lnTo>
                <a:lnTo>
                  <a:pt x="610463" y="639394"/>
                </a:lnTo>
                <a:lnTo>
                  <a:pt x="579323" y="677494"/>
                </a:lnTo>
                <a:lnTo>
                  <a:pt x="548881" y="715594"/>
                </a:lnTo>
                <a:lnTo>
                  <a:pt x="519112" y="740994"/>
                </a:lnTo>
                <a:lnTo>
                  <a:pt x="490067" y="779094"/>
                </a:lnTo>
                <a:lnTo>
                  <a:pt x="461721" y="817194"/>
                </a:lnTo>
                <a:lnTo>
                  <a:pt x="434111" y="842594"/>
                </a:lnTo>
                <a:lnTo>
                  <a:pt x="407238" y="880694"/>
                </a:lnTo>
                <a:lnTo>
                  <a:pt x="381127" y="918794"/>
                </a:lnTo>
                <a:lnTo>
                  <a:pt x="355765" y="956894"/>
                </a:lnTo>
                <a:lnTo>
                  <a:pt x="331165" y="994994"/>
                </a:lnTo>
                <a:lnTo>
                  <a:pt x="307365" y="1033094"/>
                </a:lnTo>
                <a:lnTo>
                  <a:pt x="284353" y="1071194"/>
                </a:lnTo>
                <a:lnTo>
                  <a:pt x="262153" y="1109294"/>
                </a:lnTo>
                <a:lnTo>
                  <a:pt x="240766" y="1147394"/>
                </a:lnTo>
                <a:lnTo>
                  <a:pt x="220205" y="1198194"/>
                </a:lnTo>
                <a:lnTo>
                  <a:pt x="200482" y="1236294"/>
                </a:lnTo>
                <a:lnTo>
                  <a:pt x="181622" y="1274394"/>
                </a:lnTo>
                <a:lnTo>
                  <a:pt x="163614" y="1312494"/>
                </a:lnTo>
                <a:lnTo>
                  <a:pt x="146481" y="1363294"/>
                </a:lnTo>
                <a:lnTo>
                  <a:pt x="130238" y="1401394"/>
                </a:lnTo>
                <a:lnTo>
                  <a:pt x="114896" y="1452194"/>
                </a:lnTo>
                <a:lnTo>
                  <a:pt x="100457" y="1490294"/>
                </a:lnTo>
                <a:lnTo>
                  <a:pt x="86931" y="1528394"/>
                </a:lnTo>
                <a:lnTo>
                  <a:pt x="74345" y="1579194"/>
                </a:lnTo>
                <a:lnTo>
                  <a:pt x="62699" y="1617294"/>
                </a:lnTo>
                <a:lnTo>
                  <a:pt x="52006" y="1668094"/>
                </a:lnTo>
                <a:lnTo>
                  <a:pt x="42278" y="1718894"/>
                </a:lnTo>
                <a:lnTo>
                  <a:pt x="33528" y="1756994"/>
                </a:lnTo>
                <a:lnTo>
                  <a:pt x="25755" y="1807794"/>
                </a:lnTo>
                <a:lnTo>
                  <a:pt x="18999" y="1858594"/>
                </a:lnTo>
                <a:lnTo>
                  <a:pt x="13233" y="1896694"/>
                </a:lnTo>
                <a:lnTo>
                  <a:pt x="8496" y="1947494"/>
                </a:lnTo>
                <a:lnTo>
                  <a:pt x="4800" y="1998294"/>
                </a:lnTo>
                <a:lnTo>
                  <a:pt x="2146" y="2049094"/>
                </a:lnTo>
                <a:lnTo>
                  <a:pt x="533" y="2087194"/>
                </a:lnTo>
                <a:lnTo>
                  <a:pt x="0" y="2137994"/>
                </a:lnTo>
                <a:lnTo>
                  <a:pt x="533" y="2188794"/>
                </a:lnTo>
                <a:lnTo>
                  <a:pt x="2146" y="2239594"/>
                </a:lnTo>
                <a:lnTo>
                  <a:pt x="4800" y="2290394"/>
                </a:lnTo>
                <a:lnTo>
                  <a:pt x="8496" y="2328494"/>
                </a:lnTo>
                <a:lnTo>
                  <a:pt x="13233" y="2379294"/>
                </a:lnTo>
                <a:lnTo>
                  <a:pt x="18999" y="2430094"/>
                </a:lnTo>
                <a:lnTo>
                  <a:pt x="25755" y="2468194"/>
                </a:lnTo>
                <a:lnTo>
                  <a:pt x="33528" y="2518994"/>
                </a:lnTo>
                <a:lnTo>
                  <a:pt x="42278" y="2569794"/>
                </a:lnTo>
                <a:lnTo>
                  <a:pt x="52006" y="2607894"/>
                </a:lnTo>
                <a:lnTo>
                  <a:pt x="62699" y="2658694"/>
                </a:lnTo>
                <a:lnTo>
                  <a:pt x="74345" y="2696794"/>
                </a:lnTo>
                <a:lnTo>
                  <a:pt x="86931" y="2747594"/>
                </a:lnTo>
                <a:lnTo>
                  <a:pt x="100457" y="2785694"/>
                </a:lnTo>
                <a:lnTo>
                  <a:pt x="114896" y="2836494"/>
                </a:lnTo>
                <a:lnTo>
                  <a:pt x="130238" y="2874594"/>
                </a:lnTo>
                <a:lnTo>
                  <a:pt x="146481" y="2925394"/>
                </a:lnTo>
                <a:lnTo>
                  <a:pt x="163614" y="2963494"/>
                </a:lnTo>
                <a:lnTo>
                  <a:pt x="181622" y="3001594"/>
                </a:lnTo>
                <a:lnTo>
                  <a:pt x="200482" y="3039694"/>
                </a:lnTo>
                <a:lnTo>
                  <a:pt x="220205" y="3090494"/>
                </a:lnTo>
                <a:lnTo>
                  <a:pt x="240766" y="3128594"/>
                </a:lnTo>
                <a:lnTo>
                  <a:pt x="262153" y="3166694"/>
                </a:lnTo>
                <a:lnTo>
                  <a:pt x="284353" y="3204794"/>
                </a:lnTo>
                <a:lnTo>
                  <a:pt x="307365" y="3242894"/>
                </a:lnTo>
                <a:lnTo>
                  <a:pt x="331165" y="3280994"/>
                </a:lnTo>
                <a:lnTo>
                  <a:pt x="355765" y="3319094"/>
                </a:lnTo>
                <a:lnTo>
                  <a:pt x="381127" y="3357194"/>
                </a:lnTo>
                <a:lnTo>
                  <a:pt x="407238" y="3395294"/>
                </a:lnTo>
                <a:lnTo>
                  <a:pt x="434111" y="3433394"/>
                </a:lnTo>
                <a:lnTo>
                  <a:pt x="461721" y="3471494"/>
                </a:lnTo>
                <a:lnTo>
                  <a:pt x="490067" y="3496894"/>
                </a:lnTo>
                <a:lnTo>
                  <a:pt x="519112" y="3534994"/>
                </a:lnTo>
                <a:lnTo>
                  <a:pt x="548881" y="3573094"/>
                </a:lnTo>
                <a:lnTo>
                  <a:pt x="579323" y="3598494"/>
                </a:lnTo>
                <a:lnTo>
                  <a:pt x="610463" y="3636594"/>
                </a:lnTo>
                <a:lnTo>
                  <a:pt x="642264" y="3661994"/>
                </a:lnTo>
                <a:lnTo>
                  <a:pt x="674725" y="3700094"/>
                </a:lnTo>
                <a:lnTo>
                  <a:pt x="707834" y="3725494"/>
                </a:lnTo>
                <a:lnTo>
                  <a:pt x="741591" y="3763594"/>
                </a:lnTo>
                <a:lnTo>
                  <a:pt x="775957" y="3788994"/>
                </a:lnTo>
                <a:lnTo>
                  <a:pt x="810945" y="3814394"/>
                </a:lnTo>
                <a:lnTo>
                  <a:pt x="846531" y="3839794"/>
                </a:lnTo>
                <a:lnTo>
                  <a:pt x="882713" y="3865194"/>
                </a:lnTo>
                <a:lnTo>
                  <a:pt x="919467" y="3890594"/>
                </a:lnTo>
                <a:lnTo>
                  <a:pt x="956805" y="3915994"/>
                </a:lnTo>
                <a:lnTo>
                  <a:pt x="994689" y="3941394"/>
                </a:lnTo>
                <a:lnTo>
                  <a:pt x="1072083" y="3992194"/>
                </a:lnTo>
                <a:lnTo>
                  <a:pt x="1151572" y="4042994"/>
                </a:lnTo>
                <a:lnTo>
                  <a:pt x="1192072" y="4055694"/>
                </a:lnTo>
                <a:lnTo>
                  <a:pt x="1233068" y="4081094"/>
                </a:lnTo>
                <a:lnTo>
                  <a:pt x="1274546" y="4093794"/>
                </a:lnTo>
                <a:lnTo>
                  <a:pt x="1316482" y="4119194"/>
                </a:lnTo>
                <a:lnTo>
                  <a:pt x="1444980" y="4157294"/>
                </a:lnTo>
                <a:lnTo>
                  <a:pt x="1488668" y="4182694"/>
                </a:lnTo>
                <a:lnTo>
                  <a:pt x="1622158" y="4220794"/>
                </a:lnTo>
                <a:lnTo>
                  <a:pt x="1667421" y="4220794"/>
                </a:lnTo>
                <a:lnTo>
                  <a:pt x="1759026" y="4246194"/>
                </a:lnTo>
                <a:lnTo>
                  <a:pt x="1805355" y="4246194"/>
                </a:lnTo>
                <a:lnTo>
                  <a:pt x="1852015" y="4258894"/>
                </a:lnTo>
                <a:lnTo>
                  <a:pt x="1898980" y="4258894"/>
                </a:lnTo>
                <a:lnTo>
                  <a:pt x="1946275" y="4271594"/>
                </a:lnTo>
                <a:lnTo>
                  <a:pt x="2330246" y="4271594"/>
                </a:lnTo>
                <a:lnTo>
                  <a:pt x="2377541" y="4258894"/>
                </a:lnTo>
                <a:lnTo>
                  <a:pt x="2424506" y="4258894"/>
                </a:lnTo>
                <a:lnTo>
                  <a:pt x="2471166" y="4246194"/>
                </a:lnTo>
                <a:lnTo>
                  <a:pt x="2517495" y="4246194"/>
                </a:lnTo>
                <a:lnTo>
                  <a:pt x="2609100" y="4220794"/>
                </a:lnTo>
                <a:lnTo>
                  <a:pt x="2654363" y="4220794"/>
                </a:lnTo>
                <a:lnTo>
                  <a:pt x="2787853" y="4182694"/>
                </a:lnTo>
                <a:lnTo>
                  <a:pt x="2831541" y="4157294"/>
                </a:lnTo>
                <a:lnTo>
                  <a:pt x="2960039" y="4119194"/>
                </a:lnTo>
                <a:lnTo>
                  <a:pt x="3001975" y="4093794"/>
                </a:lnTo>
                <a:lnTo>
                  <a:pt x="3043453" y="4081094"/>
                </a:lnTo>
                <a:lnTo>
                  <a:pt x="3084449" y="4055694"/>
                </a:lnTo>
                <a:lnTo>
                  <a:pt x="3124949" y="4042994"/>
                </a:lnTo>
                <a:lnTo>
                  <a:pt x="3204438" y="3992194"/>
                </a:lnTo>
                <a:lnTo>
                  <a:pt x="3281832" y="3941394"/>
                </a:lnTo>
                <a:lnTo>
                  <a:pt x="3319716" y="3915994"/>
                </a:lnTo>
                <a:lnTo>
                  <a:pt x="3357054" y="3890594"/>
                </a:lnTo>
                <a:lnTo>
                  <a:pt x="3393808" y="3865194"/>
                </a:lnTo>
                <a:lnTo>
                  <a:pt x="3429990" y="3839794"/>
                </a:lnTo>
                <a:lnTo>
                  <a:pt x="3465576" y="3814394"/>
                </a:lnTo>
                <a:lnTo>
                  <a:pt x="3500564" y="3788994"/>
                </a:lnTo>
                <a:lnTo>
                  <a:pt x="3534930" y="3763594"/>
                </a:lnTo>
                <a:lnTo>
                  <a:pt x="3568687" y="3725494"/>
                </a:lnTo>
                <a:lnTo>
                  <a:pt x="3601796" y="3700094"/>
                </a:lnTo>
                <a:lnTo>
                  <a:pt x="3634257" y="3661994"/>
                </a:lnTo>
                <a:lnTo>
                  <a:pt x="3666058" y="3636594"/>
                </a:lnTo>
                <a:lnTo>
                  <a:pt x="3697198" y="3598494"/>
                </a:lnTo>
                <a:lnTo>
                  <a:pt x="3727640" y="3573094"/>
                </a:lnTo>
                <a:lnTo>
                  <a:pt x="3757409" y="3534994"/>
                </a:lnTo>
                <a:lnTo>
                  <a:pt x="3786454" y="3496894"/>
                </a:lnTo>
                <a:lnTo>
                  <a:pt x="3814800" y="3471494"/>
                </a:lnTo>
                <a:lnTo>
                  <a:pt x="3842410" y="3433394"/>
                </a:lnTo>
                <a:lnTo>
                  <a:pt x="3869283" y="3395294"/>
                </a:lnTo>
                <a:lnTo>
                  <a:pt x="3895394" y="3357194"/>
                </a:lnTo>
                <a:lnTo>
                  <a:pt x="3920756" y="3319094"/>
                </a:lnTo>
                <a:lnTo>
                  <a:pt x="3945356" y="3280994"/>
                </a:lnTo>
                <a:lnTo>
                  <a:pt x="3969156" y="3242894"/>
                </a:lnTo>
                <a:lnTo>
                  <a:pt x="3992168" y="3204794"/>
                </a:lnTo>
                <a:lnTo>
                  <a:pt x="4014368" y="3166694"/>
                </a:lnTo>
                <a:lnTo>
                  <a:pt x="4035755" y="3128594"/>
                </a:lnTo>
                <a:lnTo>
                  <a:pt x="4056316" y="3090494"/>
                </a:lnTo>
                <a:lnTo>
                  <a:pt x="4076039" y="3039694"/>
                </a:lnTo>
                <a:lnTo>
                  <a:pt x="4094899" y="3001594"/>
                </a:lnTo>
                <a:lnTo>
                  <a:pt x="4112907" y="2963494"/>
                </a:lnTo>
                <a:lnTo>
                  <a:pt x="4130040" y="2925394"/>
                </a:lnTo>
                <a:lnTo>
                  <a:pt x="4146283" y="2874594"/>
                </a:lnTo>
                <a:lnTo>
                  <a:pt x="4161625" y="2836494"/>
                </a:lnTo>
                <a:lnTo>
                  <a:pt x="4176064" y="2785694"/>
                </a:lnTo>
                <a:lnTo>
                  <a:pt x="4189590" y="2747594"/>
                </a:lnTo>
                <a:lnTo>
                  <a:pt x="4202176" y="2696794"/>
                </a:lnTo>
                <a:lnTo>
                  <a:pt x="4213822" y="2658694"/>
                </a:lnTo>
                <a:lnTo>
                  <a:pt x="4224515" y="2607894"/>
                </a:lnTo>
                <a:lnTo>
                  <a:pt x="4234243" y="2569794"/>
                </a:lnTo>
                <a:lnTo>
                  <a:pt x="4242994" y="2518994"/>
                </a:lnTo>
                <a:lnTo>
                  <a:pt x="4250766" y="2468194"/>
                </a:lnTo>
                <a:lnTo>
                  <a:pt x="4257522" y="2430094"/>
                </a:lnTo>
                <a:lnTo>
                  <a:pt x="4263288" y="2379294"/>
                </a:lnTo>
                <a:lnTo>
                  <a:pt x="4268025" y="2328494"/>
                </a:lnTo>
                <a:lnTo>
                  <a:pt x="4271721" y="2290394"/>
                </a:lnTo>
                <a:lnTo>
                  <a:pt x="4274375" y="2239594"/>
                </a:lnTo>
                <a:lnTo>
                  <a:pt x="4275988" y="2188794"/>
                </a:lnTo>
                <a:lnTo>
                  <a:pt x="4276522" y="2137994"/>
                </a:lnTo>
                <a:close/>
              </a:path>
              <a:path w="8771890" h="4689475">
                <a:moveTo>
                  <a:pt x="4344225" y="4279227"/>
                </a:moveTo>
                <a:lnTo>
                  <a:pt x="2125395" y="4279227"/>
                </a:lnTo>
                <a:lnTo>
                  <a:pt x="2125395" y="4689157"/>
                </a:lnTo>
                <a:lnTo>
                  <a:pt x="4344225" y="4689157"/>
                </a:lnTo>
                <a:lnTo>
                  <a:pt x="4344225" y="4279227"/>
                </a:lnTo>
                <a:close/>
              </a:path>
              <a:path w="8771890" h="4689475">
                <a:moveTo>
                  <a:pt x="6559486" y="4280103"/>
                </a:moveTo>
                <a:lnTo>
                  <a:pt x="4345114" y="2131796"/>
                </a:lnTo>
                <a:lnTo>
                  <a:pt x="4345114" y="4280103"/>
                </a:lnTo>
                <a:lnTo>
                  <a:pt x="6559486" y="4280103"/>
                </a:lnTo>
                <a:close/>
              </a:path>
              <a:path w="8771890" h="4689475">
                <a:moveTo>
                  <a:pt x="8771801" y="0"/>
                </a:moveTo>
                <a:lnTo>
                  <a:pt x="7709649" y="0"/>
                </a:lnTo>
                <a:lnTo>
                  <a:pt x="7656233" y="596"/>
                </a:lnTo>
                <a:lnTo>
                  <a:pt x="7602944" y="2679"/>
                </a:lnTo>
                <a:lnTo>
                  <a:pt x="7549782" y="6769"/>
                </a:lnTo>
                <a:lnTo>
                  <a:pt x="7496797" y="13360"/>
                </a:lnTo>
                <a:lnTo>
                  <a:pt x="7443825" y="22669"/>
                </a:lnTo>
                <a:lnTo>
                  <a:pt x="7391400" y="34442"/>
                </a:lnTo>
                <a:lnTo>
                  <a:pt x="7339622" y="48666"/>
                </a:lnTo>
                <a:lnTo>
                  <a:pt x="7288631" y="65316"/>
                </a:lnTo>
                <a:lnTo>
                  <a:pt x="7239495" y="83959"/>
                </a:lnTo>
                <a:lnTo>
                  <a:pt x="7191337" y="104851"/>
                </a:lnTo>
                <a:lnTo>
                  <a:pt x="7144271" y="127939"/>
                </a:lnTo>
                <a:lnTo>
                  <a:pt x="7098398" y="153162"/>
                </a:lnTo>
                <a:lnTo>
                  <a:pt x="7054240" y="180200"/>
                </a:lnTo>
                <a:lnTo>
                  <a:pt x="7011454" y="209194"/>
                </a:lnTo>
                <a:lnTo>
                  <a:pt x="6970115" y="240106"/>
                </a:lnTo>
                <a:lnTo>
                  <a:pt x="6930339" y="272846"/>
                </a:lnTo>
                <a:lnTo>
                  <a:pt x="6892264" y="307289"/>
                </a:lnTo>
                <a:lnTo>
                  <a:pt x="6855904" y="343408"/>
                </a:lnTo>
                <a:lnTo>
                  <a:pt x="6821348" y="381114"/>
                </a:lnTo>
                <a:lnTo>
                  <a:pt x="6788645" y="420344"/>
                </a:lnTo>
                <a:lnTo>
                  <a:pt x="6757746" y="461213"/>
                </a:lnTo>
                <a:lnTo>
                  <a:pt x="6728892" y="503440"/>
                </a:lnTo>
                <a:lnTo>
                  <a:pt x="6702120" y="546925"/>
                </a:lnTo>
                <a:lnTo>
                  <a:pt x="6677520" y="591591"/>
                </a:lnTo>
                <a:lnTo>
                  <a:pt x="6654863" y="637959"/>
                </a:lnTo>
                <a:lnTo>
                  <a:pt x="6634556" y="685304"/>
                </a:lnTo>
                <a:lnTo>
                  <a:pt x="6616636" y="733552"/>
                </a:lnTo>
                <a:lnTo>
                  <a:pt x="6601155" y="782561"/>
                </a:lnTo>
                <a:lnTo>
                  <a:pt x="6587947" y="833081"/>
                </a:lnTo>
                <a:lnTo>
                  <a:pt x="6577317" y="884174"/>
                </a:lnTo>
                <a:lnTo>
                  <a:pt x="6570993" y="923226"/>
                </a:lnTo>
                <a:lnTo>
                  <a:pt x="6566141" y="962647"/>
                </a:lnTo>
                <a:lnTo>
                  <a:pt x="6560261" y="1070038"/>
                </a:lnTo>
                <a:lnTo>
                  <a:pt x="6560261" y="2140077"/>
                </a:lnTo>
                <a:lnTo>
                  <a:pt x="7670355" y="2140077"/>
                </a:lnTo>
                <a:lnTo>
                  <a:pt x="7718920" y="2137791"/>
                </a:lnTo>
                <a:lnTo>
                  <a:pt x="7767218" y="2134539"/>
                </a:lnTo>
                <a:lnTo>
                  <a:pt x="7815326" y="2129891"/>
                </a:lnTo>
                <a:lnTo>
                  <a:pt x="7863268" y="2123363"/>
                </a:lnTo>
                <a:lnTo>
                  <a:pt x="7911109" y="2114486"/>
                </a:lnTo>
                <a:lnTo>
                  <a:pt x="7957274" y="2103640"/>
                </a:lnTo>
                <a:lnTo>
                  <a:pt x="8002892" y="2090864"/>
                </a:lnTo>
                <a:lnTo>
                  <a:pt x="8047901" y="2076221"/>
                </a:lnTo>
                <a:lnTo>
                  <a:pt x="8092224" y="2059724"/>
                </a:lnTo>
                <a:lnTo>
                  <a:pt x="8135772" y="2041410"/>
                </a:lnTo>
                <a:lnTo>
                  <a:pt x="8178457" y="2021293"/>
                </a:lnTo>
                <a:lnTo>
                  <a:pt x="8227593" y="1995322"/>
                </a:lnTo>
                <a:lnTo>
                  <a:pt x="8275307" y="1966988"/>
                </a:lnTo>
                <a:lnTo>
                  <a:pt x="8321484" y="1936381"/>
                </a:lnTo>
                <a:lnTo>
                  <a:pt x="8365998" y="1903564"/>
                </a:lnTo>
                <a:lnTo>
                  <a:pt x="8408759" y="1868627"/>
                </a:lnTo>
                <a:lnTo>
                  <a:pt x="8449526" y="1831784"/>
                </a:lnTo>
                <a:lnTo>
                  <a:pt x="8488324" y="1793011"/>
                </a:lnTo>
                <a:lnTo>
                  <a:pt x="8525053" y="1752422"/>
                </a:lnTo>
                <a:lnTo>
                  <a:pt x="8559635" y="1710105"/>
                </a:lnTo>
                <a:lnTo>
                  <a:pt x="8591969" y="1666163"/>
                </a:lnTo>
                <a:lnTo>
                  <a:pt x="8622259" y="1620253"/>
                </a:lnTo>
                <a:lnTo>
                  <a:pt x="8650084" y="1572920"/>
                </a:lnTo>
                <a:lnTo>
                  <a:pt x="8675370" y="1524279"/>
                </a:lnTo>
                <a:lnTo>
                  <a:pt x="8698065" y="1474457"/>
                </a:lnTo>
                <a:lnTo>
                  <a:pt x="8718067" y="1423568"/>
                </a:lnTo>
                <a:lnTo>
                  <a:pt x="8739568" y="1357528"/>
                </a:lnTo>
                <a:lnTo>
                  <a:pt x="8756561" y="1290256"/>
                </a:lnTo>
                <a:lnTo>
                  <a:pt x="8766416" y="1238478"/>
                </a:lnTo>
                <a:lnTo>
                  <a:pt x="8771801" y="1201432"/>
                </a:lnTo>
                <a:lnTo>
                  <a:pt x="8771801" y="0"/>
                </a:lnTo>
                <a:close/>
              </a:path>
            </a:pathLst>
          </a:custGeom>
          <a:solidFill>
            <a:srgbClr val="EBEBEC">
              <a:alpha val="9999"/>
            </a:srgbClr>
          </a:solidFill>
        </p:spPr>
        <p:txBody>
          <a:bodyPr wrap="square" lIns="0" tIns="0" rIns="0" bIns="0" rtlCol="0"/>
          <a:lstStyle/>
          <a:p>
            <a:endParaRPr/>
          </a:p>
        </p:txBody>
      </p:sp>
      <p:sp>
        <p:nvSpPr>
          <p:cNvPr id="7" name="object 7"/>
          <p:cNvSpPr txBox="1">
            <a:spLocks noGrp="1"/>
          </p:cNvSpPr>
          <p:nvPr>
            <p:ph type="title"/>
          </p:nvPr>
        </p:nvSpPr>
        <p:spPr>
          <a:xfrm>
            <a:off x="1469770" y="2270125"/>
            <a:ext cx="2018030" cy="463397"/>
          </a:xfrm>
          <a:prstGeom prst="rect">
            <a:avLst/>
          </a:prstGeom>
        </p:spPr>
        <p:txBody>
          <a:bodyPr vert="horz" wrap="square" lIns="0" tIns="60960" rIns="0" bIns="0" rtlCol="0">
            <a:spAutoFit/>
          </a:bodyPr>
          <a:lstStyle/>
          <a:p>
            <a:pPr marL="134620" marR="5080" indent="-122555">
              <a:lnSpc>
                <a:spcPts val="2900"/>
              </a:lnSpc>
              <a:spcBef>
                <a:spcPts val="480"/>
              </a:spcBef>
            </a:pPr>
            <a:r>
              <a:rPr lang="en-GB" sz="3600" spc="-85">
                <a:solidFill>
                  <a:srgbClr val="FFFFFF"/>
                </a:solidFill>
              </a:rPr>
              <a:t>About Us</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1608455"/>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3" name="object 3"/>
          <p:cNvSpPr txBox="1">
            <a:spLocks noGrp="1"/>
          </p:cNvSpPr>
          <p:nvPr>
            <p:ph type="title"/>
          </p:nvPr>
        </p:nvSpPr>
        <p:spPr>
          <a:xfrm>
            <a:off x="726008" y="1290328"/>
            <a:ext cx="2679699" cy="1546577"/>
          </a:xfrm>
          <a:prstGeom prst="rect">
            <a:avLst/>
          </a:prstGeom>
        </p:spPr>
        <p:txBody>
          <a:bodyPr vert="horz" wrap="square" lIns="0" tIns="83820" rIns="0" bIns="0" rtlCol="0">
            <a:spAutoFit/>
          </a:bodyPr>
          <a:lstStyle/>
          <a:p>
            <a:pPr marL="12700" marR="5080">
              <a:lnSpc>
                <a:spcPts val="3800"/>
              </a:lnSpc>
              <a:spcBef>
                <a:spcPts val="660"/>
              </a:spcBef>
            </a:pPr>
            <a:r>
              <a:rPr lang="en-GB" sz="3200" spc="-35"/>
              <a:t>How will we measure success?</a:t>
            </a:r>
            <a:endParaRPr sz="3200"/>
          </a:p>
        </p:txBody>
      </p:sp>
      <p:sp>
        <p:nvSpPr>
          <p:cNvPr id="6" name="object 5">
            <a:extLst>
              <a:ext uri="{FF2B5EF4-FFF2-40B4-BE49-F238E27FC236}">
                <a16:creationId xmlns:a16="http://schemas.microsoft.com/office/drawing/2014/main" id="{D45D2340-EE74-B763-E7D4-94CE47097267}"/>
              </a:ext>
            </a:extLst>
          </p:cNvPr>
          <p:cNvSpPr txBox="1"/>
          <p:nvPr/>
        </p:nvSpPr>
        <p:spPr>
          <a:xfrm>
            <a:off x="4165855" y="1290328"/>
            <a:ext cx="4100195" cy="2546850"/>
          </a:xfrm>
          <a:prstGeom prst="rect">
            <a:avLst/>
          </a:prstGeom>
        </p:spPr>
        <p:txBody>
          <a:bodyPr vert="horz" wrap="square" lIns="0" tIns="58419" rIns="0" bIns="0" rtlCol="0">
            <a:spAutoFit/>
          </a:bodyPr>
          <a:lstStyle/>
          <a:p>
            <a:pPr marL="12700" marR="5080">
              <a:lnSpc>
                <a:spcPts val="1800"/>
              </a:lnSpc>
              <a:spcBef>
                <a:spcPts val="459"/>
              </a:spcBef>
            </a:pPr>
            <a:r>
              <a:rPr lang="en-GB" sz="1800" b="1" spc="-20">
                <a:solidFill>
                  <a:srgbClr val="231F20"/>
                </a:solidFill>
                <a:latin typeface="Arial"/>
                <a:cs typeface="Arial"/>
              </a:rPr>
              <a:t>Headline KPIs</a:t>
            </a:r>
            <a:endParaRPr sz="1800">
              <a:latin typeface="Arial"/>
              <a:cs typeface="Arial"/>
            </a:endParaRP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Doubling reach (web, social, training and webinars)</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Publishing Impact Case Studies</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Reputation (including of </a:t>
            </a:r>
            <a:r>
              <a:rPr lang="en-GB" sz="1200" i="1">
                <a:solidFill>
                  <a:srgbClr val="231F20"/>
                </a:solidFill>
                <a:latin typeface="Arial"/>
                <a:cs typeface="Arial"/>
              </a:rPr>
              <a:t>Nutrition Bulletin</a:t>
            </a:r>
            <a:r>
              <a:rPr lang="en-GB" sz="1200">
                <a:solidFill>
                  <a:srgbClr val="231F20"/>
                </a:solidFill>
                <a:latin typeface="Arial"/>
                <a:cs typeface="Arial"/>
              </a:rPr>
              <a:t>)</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Member and funder feedback (Net Promoter Score)</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Income growth</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Employee engagement and EDI</a:t>
            </a:r>
          </a:p>
          <a:p>
            <a:pPr marL="12700" marR="106680">
              <a:lnSpc>
                <a:spcPts val="1400"/>
              </a:lnSpc>
              <a:spcBef>
                <a:spcPts val="770"/>
              </a:spcBef>
            </a:pPr>
            <a:endParaRPr lang="en-GB" sz="1200">
              <a:solidFill>
                <a:srgbClr val="231F20"/>
              </a:solidFill>
              <a:latin typeface="Arial"/>
              <a:cs typeface="Arial"/>
            </a:endParaRPr>
          </a:p>
          <a:p>
            <a:pPr marL="12700" marR="106680">
              <a:lnSpc>
                <a:spcPts val="1400"/>
              </a:lnSpc>
              <a:spcBef>
                <a:spcPts val="770"/>
              </a:spcBef>
            </a:pPr>
            <a:endParaRPr lang="en-GB" sz="1200">
              <a:solidFill>
                <a:srgbClr val="231F20"/>
              </a:solidFill>
              <a:latin typeface="Arial"/>
              <a:cs typeface="Arial"/>
            </a:endParaRPr>
          </a:p>
        </p:txBody>
      </p:sp>
    </p:spTree>
    <p:extLst>
      <p:ext uri="{BB962C8B-B14F-4D97-AF65-F5344CB8AC3E}">
        <p14:creationId xmlns:p14="http://schemas.microsoft.com/office/powerpoint/2010/main" val="417418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4770"/>
          </a:xfrm>
          <a:custGeom>
            <a:avLst/>
            <a:gdLst/>
            <a:ahLst/>
            <a:cxnLst/>
            <a:rect l="l" t="t" r="r" b="b"/>
            <a:pathLst>
              <a:path w="9144000" h="5144770">
                <a:moveTo>
                  <a:pt x="9144000" y="0"/>
                </a:moveTo>
                <a:lnTo>
                  <a:pt x="0" y="0"/>
                </a:lnTo>
                <a:lnTo>
                  <a:pt x="0" y="5144401"/>
                </a:lnTo>
                <a:lnTo>
                  <a:pt x="9144000" y="5144401"/>
                </a:lnTo>
                <a:lnTo>
                  <a:pt x="9144000" y="0"/>
                </a:lnTo>
                <a:close/>
              </a:path>
            </a:pathLst>
          </a:custGeom>
          <a:solidFill>
            <a:srgbClr val="34713B"/>
          </a:solidFill>
        </p:spPr>
        <p:txBody>
          <a:bodyPr wrap="square" lIns="0" tIns="0" rIns="0" bIns="0" rtlCol="0"/>
          <a:lstStyle/>
          <a:p>
            <a:endParaRPr/>
          </a:p>
        </p:txBody>
      </p:sp>
      <p:sp>
        <p:nvSpPr>
          <p:cNvPr id="3" name="object 3"/>
          <p:cNvSpPr/>
          <p:nvPr/>
        </p:nvSpPr>
        <p:spPr>
          <a:xfrm>
            <a:off x="4969109" y="4734469"/>
            <a:ext cx="1687195" cy="410209"/>
          </a:xfrm>
          <a:custGeom>
            <a:avLst/>
            <a:gdLst/>
            <a:ahLst/>
            <a:cxnLst/>
            <a:rect l="l" t="t" r="r" b="b"/>
            <a:pathLst>
              <a:path w="1687195" h="410210">
                <a:moveTo>
                  <a:pt x="843529" y="0"/>
                </a:moveTo>
                <a:lnTo>
                  <a:pt x="795721" y="1045"/>
                </a:lnTo>
                <a:lnTo>
                  <a:pt x="748448" y="4153"/>
                </a:lnTo>
                <a:lnTo>
                  <a:pt x="701755" y="9280"/>
                </a:lnTo>
                <a:lnTo>
                  <a:pt x="655684" y="16382"/>
                </a:lnTo>
                <a:lnTo>
                  <a:pt x="610279" y="25416"/>
                </a:lnTo>
                <a:lnTo>
                  <a:pt x="565585" y="36337"/>
                </a:lnTo>
                <a:lnTo>
                  <a:pt x="521644" y="49102"/>
                </a:lnTo>
                <a:lnTo>
                  <a:pt x="478501" y="63669"/>
                </a:lnTo>
                <a:lnTo>
                  <a:pt x="436199" y="79992"/>
                </a:lnTo>
                <a:lnTo>
                  <a:pt x="394781" y="98028"/>
                </a:lnTo>
                <a:lnTo>
                  <a:pt x="354291" y="117735"/>
                </a:lnTo>
                <a:lnTo>
                  <a:pt x="314773" y="139067"/>
                </a:lnTo>
                <a:lnTo>
                  <a:pt x="276270" y="161982"/>
                </a:lnTo>
                <a:lnTo>
                  <a:pt x="238827" y="186436"/>
                </a:lnTo>
                <a:lnTo>
                  <a:pt x="202486" y="212385"/>
                </a:lnTo>
                <a:lnTo>
                  <a:pt x="167291" y="239785"/>
                </a:lnTo>
                <a:lnTo>
                  <a:pt x="133287" y="268594"/>
                </a:lnTo>
                <a:lnTo>
                  <a:pt x="100515" y="298767"/>
                </a:lnTo>
                <a:lnTo>
                  <a:pt x="69021" y="330261"/>
                </a:lnTo>
                <a:lnTo>
                  <a:pt x="38848" y="363032"/>
                </a:lnTo>
                <a:lnTo>
                  <a:pt x="10039" y="397036"/>
                </a:lnTo>
                <a:lnTo>
                  <a:pt x="0" y="409931"/>
                </a:lnTo>
                <a:lnTo>
                  <a:pt x="1687048" y="409931"/>
                </a:lnTo>
                <a:lnTo>
                  <a:pt x="1648199" y="363032"/>
                </a:lnTo>
                <a:lnTo>
                  <a:pt x="1618026" y="330261"/>
                </a:lnTo>
                <a:lnTo>
                  <a:pt x="1586533" y="298767"/>
                </a:lnTo>
                <a:lnTo>
                  <a:pt x="1553762" y="268594"/>
                </a:lnTo>
                <a:lnTo>
                  <a:pt x="1519757" y="239785"/>
                </a:lnTo>
                <a:lnTo>
                  <a:pt x="1484563" y="212385"/>
                </a:lnTo>
                <a:lnTo>
                  <a:pt x="1448223" y="186436"/>
                </a:lnTo>
                <a:lnTo>
                  <a:pt x="1410779" y="161982"/>
                </a:lnTo>
                <a:lnTo>
                  <a:pt x="1372277" y="139067"/>
                </a:lnTo>
                <a:lnTo>
                  <a:pt x="1332760" y="117735"/>
                </a:lnTo>
                <a:lnTo>
                  <a:pt x="1292271" y="98028"/>
                </a:lnTo>
                <a:lnTo>
                  <a:pt x="1250853" y="79992"/>
                </a:lnTo>
                <a:lnTo>
                  <a:pt x="1208551" y="63669"/>
                </a:lnTo>
                <a:lnTo>
                  <a:pt x="1165409" y="49102"/>
                </a:lnTo>
                <a:lnTo>
                  <a:pt x="1121469" y="36337"/>
                </a:lnTo>
                <a:lnTo>
                  <a:pt x="1076775" y="25416"/>
                </a:lnTo>
                <a:lnTo>
                  <a:pt x="1031371" y="16382"/>
                </a:lnTo>
                <a:lnTo>
                  <a:pt x="985301" y="9280"/>
                </a:lnTo>
                <a:lnTo>
                  <a:pt x="938609" y="4153"/>
                </a:lnTo>
                <a:lnTo>
                  <a:pt x="891337" y="1045"/>
                </a:lnTo>
                <a:lnTo>
                  <a:pt x="843529" y="0"/>
                </a:lnTo>
                <a:close/>
              </a:path>
            </a:pathLst>
          </a:custGeom>
          <a:solidFill>
            <a:srgbClr val="EBEBEC">
              <a:alpha val="9999"/>
            </a:srgbClr>
          </a:solidFill>
        </p:spPr>
        <p:txBody>
          <a:bodyPr wrap="square" lIns="0" tIns="0" rIns="0" bIns="0" rtlCol="0"/>
          <a:lstStyle/>
          <a:p>
            <a:endParaRPr/>
          </a:p>
        </p:txBody>
      </p:sp>
      <p:sp>
        <p:nvSpPr>
          <p:cNvPr id="4" name="object 4"/>
          <p:cNvSpPr/>
          <p:nvPr/>
        </p:nvSpPr>
        <p:spPr>
          <a:xfrm>
            <a:off x="6939064" y="2593632"/>
            <a:ext cx="2205355" cy="2550795"/>
          </a:xfrm>
          <a:custGeom>
            <a:avLst/>
            <a:gdLst/>
            <a:ahLst/>
            <a:cxnLst/>
            <a:rect l="l" t="t" r="r" b="b"/>
            <a:pathLst>
              <a:path w="2205354" h="2550795">
                <a:moveTo>
                  <a:pt x="2164143" y="1067511"/>
                </a:moveTo>
                <a:lnTo>
                  <a:pt x="2163102" y="1019962"/>
                </a:lnTo>
                <a:lnTo>
                  <a:pt x="2160003" y="972947"/>
                </a:lnTo>
                <a:lnTo>
                  <a:pt x="2154910" y="926503"/>
                </a:lnTo>
                <a:lnTo>
                  <a:pt x="2147849" y="880681"/>
                </a:lnTo>
                <a:lnTo>
                  <a:pt x="2138857" y="835520"/>
                </a:lnTo>
                <a:lnTo>
                  <a:pt x="2127999" y="791070"/>
                </a:lnTo>
                <a:lnTo>
                  <a:pt x="2115299" y="747356"/>
                </a:lnTo>
                <a:lnTo>
                  <a:pt x="2100808" y="704456"/>
                </a:lnTo>
                <a:lnTo>
                  <a:pt x="2084578" y="662381"/>
                </a:lnTo>
                <a:lnTo>
                  <a:pt x="2066632" y="621182"/>
                </a:lnTo>
                <a:lnTo>
                  <a:pt x="2047036" y="580910"/>
                </a:lnTo>
                <a:lnTo>
                  <a:pt x="2025815" y="541604"/>
                </a:lnTo>
                <a:lnTo>
                  <a:pt x="2003018" y="503301"/>
                </a:lnTo>
                <a:lnTo>
                  <a:pt x="1978698" y="466064"/>
                </a:lnTo>
                <a:lnTo>
                  <a:pt x="1952891" y="429920"/>
                </a:lnTo>
                <a:lnTo>
                  <a:pt x="1925637" y="394919"/>
                </a:lnTo>
                <a:lnTo>
                  <a:pt x="1896986" y="361086"/>
                </a:lnTo>
                <a:lnTo>
                  <a:pt x="1866976" y="328498"/>
                </a:lnTo>
                <a:lnTo>
                  <a:pt x="1835645" y="297167"/>
                </a:lnTo>
                <a:lnTo>
                  <a:pt x="1803057" y="267157"/>
                </a:lnTo>
                <a:lnTo>
                  <a:pt x="1769237" y="238506"/>
                </a:lnTo>
                <a:lnTo>
                  <a:pt x="1734223" y="211251"/>
                </a:lnTo>
                <a:lnTo>
                  <a:pt x="1698078" y="185445"/>
                </a:lnTo>
                <a:lnTo>
                  <a:pt x="1660842" y="161124"/>
                </a:lnTo>
                <a:lnTo>
                  <a:pt x="1622539" y="138328"/>
                </a:lnTo>
                <a:lnTo>
                  <a:pt x="1583232" y="117106"/>
                </a:lnTo>
                <a:lnTo>
                  <a:pt x="1542961" y="97510"/>
                </a:lnTo>
                <a:lnTo>
                  <a:pt x="1501762" y="79565"/>
                </a:lnTo>
                <a:lnTo>
                  <a:pt x="1459687" y="63334"/>
                </a:lnTo>
                <a:lnTo>
                  <a:pt x="1416786" y="48844"/>
                </a:lnTo>
                <a:lnTo>
                  <a:pt x="1373073" y="36144"/>
                </a:lnTo>
                <a:lnTo>
                  <a:pt x="1328623" y="25285"/>
                </a:lnTo>
                <a:lnTo>
                  <a:pt x="1283462" y="16306"/>
                </a:lnTo>
                <a:lnTo>
                  <a:pt x="1237640" y="9232"/>
                </a:lnTo>
                <a:lnTo>
                  <a:pt x="1191196" y="4140"/>
                </a:lnTo>
                <a:lnTo>
                  <a:pt x="1144181" y="1041"/>
                </a:lnTo>
                <a:lnTo>
                  <a:pt x="1096632" y="0"/>
                </a:lnTo>
                <a:lnTo>
                  <a:pt x="1049070" y="1041"/>
                </a:lnTo>
                <a:lnTo>
                  <a:pt x="1002055" y="4140"/>
                </a:lnTo>
                <a:lnTo>
                  <a:pt x="955611" y="9232"/>
                </a:lnTo>
                <a:lnTo>
                  <a:pt x="909789" y="16306"/>
                </a:lnTo>
                <a:lnTo>
                  <a:pt x="864628" y="25285"/>
                </a:lnTo>
                <a:lnTo>
                  <a:pt x="820178" y="36144"/>
                </a:lnTo>
                <a:lnTo>
                  <a:pt x="776465" y="48844"/>
                </a:lnTo>
                <a:lnTo>
                  <a:pt x="733564" y="63334"/>
                </a:lnTo>
                <a:lnTo>
                  <a:pt x="691489" y="79565"/>
                </a:lnTo>
                <a:lnTo>
                  <a:pt x="650290" y="97510"/>
                </a:lnTo>
                <a:lnTo>
                  <a:pt x="610019" y="117106"/>
                </a:lnTo>
                <a:lnTo>
                  <a:pt x="570712" y="138328"/>
                </a:lnTo>
                <a:lnTo>
                  <a:pt x="532409" y="161124"/>
                </a:lnTo>
                <a:lnTo>
                  <a:pt x="495173" y="185445"/>
                </a:lnTo>
                <a:lnTo>
                  <a:pt x="459028" y="211251"/>
                </a:lnTo>
                <a:lnTo>
                  <a:pt x="424014" y="238506"/>
                </a:lnTo>
                <a:lnTo>
                  <a:pt x="390194" y="267157"/>
                </a:lnTo>
                <a:lnTo>
                  <a:pt x="357593" y="297167"/>
                </a:lnTo>
                <a:lnTo>
                  <a:pt x="326275" y="328498"/>
                </a:lnTo>
                <a:lnTo>
                  <a:pt x="296265" y="361086"/>
                </a:lnTo>
                <a:lnTo>
                  <a:pt x="267614" y="394919"/>
                </a:lnTo>
                <a:lnTo>
                  <a:pt x="240360" y="429920"/>
                </a:lnTo>
                <a:lnTo>
                  <a:pt x="214541" y="466064"/>
                </a:lnTo>
                <a:lnTo>
                  <a:pt x="190220" y="503301"/>
                </a:lnTo>
                <a:lnTo>
                  <a:pt x="167424" y="541604"/>
                </a:lnTo>
                <a:lnTo>
                  <a:pt x="146215" y="580910"/>
                </a:lnTo>
                <a:lnTo>
                  <a:pt x="126606" y="621182"/>
                </a:lnTo>
                <a:lnTo>
                  <a:pt x="108673" y="662381"/>
                </a:lnTo>
                <a:lnTo>
                  <a:pt x="92430" y="704456"/>
                </a:lnTo>
                <a:lnTo>
                  <a:pt x="77939" y="747356"/>
                </a:lnTo>
                <a:lnTo>
                  <a:pt x="65252" y="791070"/>
                </a:lnTo>
                <a:lnTo>
                  <a:pt x="54381" y="835520"/>
                </a:lnTo>
                <a:lnTo>
                  <a:pt x="45402" y="880681"/>
                </a:lnTo>
                <a:lnTo>
                  <a:pt x="38328" y="926503"/>
                </a:lnTo>
                <a:lnTo>
                  <a:pt x="33235" y="972947"/>
                </a:lnTo>
                <a:lnTo>
                  <a:pt x="30149" y="1019962"/>
                </a:lnTo>
                <a:lnTo>
                  <a:pt x="29108" y="1067511"/>
                </a:lnTo>
                <a:lnTo>
                  <a:pt x="30149" y="1115072"/>
                </a:lnTo>
                <a:lnTo>
                  <a:pt x="33235" y="1162088"/>
                </a:lnTo>
                <a:lnTo>
                  <a:pt x="38328" y="1208532"/>
                </a:lnTo>
                <a:lnTo>
                  <a:pt x="45402" y="1254353"/>
                </a:lnTo>
                <a:lnTo>
                  <a:pt x="54381" y="1299514"/>
                </a:lnTo>
                <a:lnTo>
                  <a:pt x="65252" y="1343964"/>
                </a:lnTo>
                <a:lnTo>
                  <a:pt x="77939" y="1387678"/>
                </a:lnTo>
                <a:lnTo>
                  <a:pt x="92430" y="1430591"/>
                </a:lnTo>
                <a:lnTo>
                  <a:pt x="108673" y="1472666"/>
                </a:lnTo>
                <a:lnTo>
                  <a:pt x="126606" y="1513852"/>
                </a:lnTo>
                <a:lnTo>
                  <a:pt x="146215" y="1554124"/>
                </a:lnTo>
                <a:lnTo>
                  <a:pt x="167424" y="1593430"/>
                </a:lnTo>
                <a:lnTo>
                  <a:pt x="190220" y="1631734"/>
                </a:lnTo>
                <a:lnTo>
                  <a:pt x="214541" y="1668970"/>
                </a:lnTo>
                <a:lnTo>
                  <a:pt x="240360" y="1705114"/>
                </a:lnTo>
                <a:lnTo>
                  <a:pt x="267614" y="1740128"/>
                </a:lnTo>
                <a:lnTo>
                  <a:pt x="296265" y="1773948"/>
                </a:lnTo>
                <a:lnTo>
                  <a:pt x="326275" y="1806549"/>
                </a:lnTo>
                <a:lnTo>
                  <a:pt x="357593" y="1837867"/>
                </a:lnTo>
                <a:lnTo>
                  <a:pt x="390194" y="1867877"/>
                </a:lnTo>
                <a:lnTo>
                  <a:pt x="424014" y="1896541"/>
                </a:lnTo>
                <a:lnTo>
                  <a:pt x="459028" y="1923796"/>
                </a:lnTo>
                <a:lnTo>
                  <a:pt x="495173" y="1949602"/>
                </a:lnTo>
                <a:lnTo>
                  <a:pt x="532409" y="1973922"/>
                </a:lnTo>
                <a:lnTo>
                  <a:pt x="570712" y="1996719"/>
                </a:lnTo>
                <a:lnTo>
                  <a:pt x="610019" y="2017941"/>
                </a:lnTo>
                <a:lnTo>
                  <a:pt x="650290" y="2037537"/>
                </a:lnTo>
                <a:lnTo>
                  <a:pt x="691489" y="2055482"/>
                </a:lnTo>
                <a:lnTo>
                  <a:pt x="733564" y="2071712"/>
                </a:lnTo>
                <a:lnTo>
                  <a:pt x="776465" y="2086203"/>
                </a:lnTo>
                <a:lnTo>
                  <a:pt x="820178" y="2098903"/>
                </a:lnTo>
                <a:lnTo>
                  <a:pt x="864628" y="2109762"/>
                </a:lnTo>
                <a:lnTo>
                  <a:pt x="909789" y="2118741"/>
                </a:lnTo>
                <a:lnTo>
                  <a:pt x="955611" y="2125815"/>
                </a:lnTo>
                <a:lnTo>
                  <a:pt x="1002055" y="2130907"/>
                </a:lnTo>
                <a:lnTo>
                  <a:pt x="1049070" y="2134006"/>
                </a:lnTo>
                <a:lnTo>
                  <a:pt x="1096632" y="2135035"/>
                </a:lnTo>
                <a:lnTo>
                  <a:pt x="1144181" y="2134006"/>
                </a:lnTo>
                <a:lnTo>
                  <a:pt x="1191196" y="2130907"/>
                </a:lnTo>
                <a:lnTo>
                  <a:pt x="1237640" y="2125815"/>
                </a:lnTo>
                <a:lnTo>
                  <a:pt x="1283462" y="2118741"/>
                </a:lnTo>
                <a:lnTo>
                  <a:pt x="1328623" y="2109762"/>
                </a:lnTo>
                <a:lnTo>
                  <a:pt x="1373073" y="2098903"/>
                </a:lnTo>
                <a:lnTo>
                  <a:pt x="1416786" y="2086203"/>
                </a:lnTo>
                <a:lnTo>
                  <a:pt x="1459687" y="2071712"/>
                </a:lnTo>
                <a:lnTo>
                  <a:pt x="1501762" y="2055482"/>
                </a:lnTo>
                <a:lnTo>
                  <a:pt x="1542961" y="2037537"/>
                </a:lnTo>
                <a:lnTo>
                  <a:pt x="1583232" y="2017941"/>
                </a:lnTo>
                <a:lnTo>
                  <a:pt x="1622539" y="1996719"/>
                </a:lnTo>
                <a:lnTo>
                  <a:pt x="1660842" y="1973922"/>
                </a:lnTo>
                <a:lnTo>
                  <a:pt x="1698078" y="1949602"/>
                </a:lnTo>
                <a:lnTo>
                  <a:pt x="1734223" y="1923796"/>
                </a:lnTo>
                <a:lnTo>
                  <a:pt x="1769237" y="1896541"/>
                </a:lnTo>
                <a:lnTo>
                  <a:pt x="1803057" y="1867877"/>
                </a:lnTo>
                <a:lnTo>
                  <a:pt x="1835645" y="1837867"/>
                </a:lnTo>
                <a:lnTo>
                  <a:pt x="1866976" y="1806549"/>
                </a:lnTo>
                <a:lnTo>
                  <a:pt x="1896986" y="1773948"/>
                </a:lnTo>
                <a:lnTo>
                  <a:pt x="1925637" y="1740128"/>
                </a:lnTo>
                <a:lnTo>
                  <a:pt x="1952891" y="1705114"/>
                </a:lnTo>
                <a:lnTo>
                  <a:pt x="1978698" y="1668970"/>
                </a:lnTo>
                <a:lnTo>
                  <a:pt x="2003018" y="1631734"/>
                </a:lnTo>
                <a:lnTo>
                  <a:pt x="2025815" y="1593430"/>
                </a:lnTo>
                <a:lnTo>
                  <a:pt x="2047036" y="1554124"/>
                </a:lnTo>
                <a:lnTo>
                  <a:pt x="2066632" y="1513852"/>
                </a:lnTo>
                <a:lnTo>
                  <a:pt x="2084578" y="1472666"/>
                </a:lnTo>
                <a:lnTo>
                  <a:pt x="2100808" y="1430591"/>
                </a:lnTo>
                <a:lnTo>
                  <a:pt x="2115299" y="1387678"/>
                </a:lnTo>
                <a:lnTo>
                  <a:pt x="2127999" y="1343964"/>
                </a:lnTo>
                <a:lnTo>
                  <a:pt x="2138857" y="1299514"/>
                </a:lnTo>
                <a:lnTo>
                  <a:pt x="2147849" y="1254353"/>
                </a:lnTo>
                <a:lnTo>
                  <a:pt x="2154910" y="1208532"/>
                </a:lnTo>
                <a:lnTo>
                  <a:pt x="2160003" y="1162088"/>
                </a:lnTo>
                <a:lnTo>
                  <a:pt x="2163102" y="1115072"/>
                </a:lnTo>
                <a:lnTo>
                  <a:pt x="2164143" y="1067511"/>
                </a:lnTo>
                <a:close/>
              </a:path>
              <a:path w="2205354" h="2550795">
                <a:moveTo>
                  <a:pt x="2204923" y="2144839"/>
                </a:moveTo>
                <a:lnTo>
                  <a:pt x="0" y="2144839"/>
                </a:lnTo>
                <a:lnTo>
                  <a:pt x="0" y="2550769"/>
                </a:lnTo>
                <a:lnTo>
                  <a:pt x="2176576" y="2550769"/>
                </a:lnTo>
                <a:lnTo>
                  <a:pt x="2183092" y="2518549"/>
                </a:lnTo>
                <a:lnTo>
                  <a:pt x="2191296" y="2472880"/>
                </a:lnTo>
                <a:lnTo>
                  <a:pt x="2198560" y="2426893"/>
                </a:lnTo>
                <a:lnTo>
                  <a:pt x="2204847" y="2380602"/>
                </a:lnTo>
                <a:lnTo>
                  <a:pt x="2204923" y="2144839"/>
                </a:lnTo>
                <a:close/>
              </a:path>
            </a:pathLst>
          </a:custGeom>
          <a:solidFill>
            <a:srgbClr val="EBEBEC">
              <a:alpha val="9999"/>
            </a:srgbClr>
          </a:solidFill>
        </p:spPr>
        <p:txBody>
          <a:bodyPr wrap="square" lIns="0" tIns="0" rIns="0" bIns="0" rtlCol="0"/>
          <a:lstStyle/>
          <a:p>
            <a:endParaRPr/>
          </a:p>
        </p:txBody>
      </p:sp>
      <p:sp>
        <p:nvSpPr>
          <p:cNvPr id="5" name="object 5"/>
          <p:cNvSpPr/>
          <p:nvPr/>
        </p:nvSpPr>
        <p:spPr>
          <a:xfrm>
            <a:off x="4739195" y="438683"/>
            <a:ext cx="2144395" cy="2144395"/>
          </a:xfrm>
          <a:custGeom>
            <a:avLst/>
            <a:gdLst/>
            <a:ahLst/>
            <a:cxnLst/>
            <a:rect l="l" t="t" r="r" b="b"/>
            <a:pathLst>
              <a:path w="2144395" h="2144395">
                <a:moveTo>
                  <a:pt x="1071892" y="0"/>
                </a:moveTo>
                <a:lnTo>
                  <a:pt x="1024146" y="1044"/>
                </a:lnTo>
                <a:lnTo>
                  <a:pt x="976935" y="4148"/>
                </a:lnTo>
                <a:lnTo>
                  <a:pt x="930302" y="9268"/>
                </a:lnTo>
                <a:lnTo>
                  <a:pt x="884291" y="16361"/>
                </a:lnTo>
                <a:lnTo>
                  <a:pt x="838946" y="25383"/>
                </a:lnTo>
                <a:lnTo>
                  <a:pt x="794310" y="36291"/>
                </a:lnTo>
                <a:lnTo>
                  <a:pt x="750426" y="49040"/>
                </a:lnTo>
                <a:lnTo>
                  <a:pt x="707339" y="63588"/>
                </a:lnTo>
                <a:lnTo>
                  <a:pt x="665091" y="79890"/>
                </a:lnTo>
                <a:lnTo>
                  <a:pt x="623726" y="97904"/>
                </a:lnTo>
                <a:lnTo>
                  <a:pt x="583289" y="117585"/>
                </a:lnTo>
                <a:lnTo>
                  <a:pt x="543822" y="138890"/>
                </a:lnTo>
                <a:lnTo>
                  <a:pt x="505369" y="161776"/>
                </a:lnTo>
                <a:lnTo>
                  <a:pt x="467974" y="186199"/>
                </a:lnTo>
                <a:lnTo>
                  <a:pt x="431680" y="212115"/>
                </a:lnTo>
                <a:lnTo>
                  <a:pt x="396530" y="239480"/>
                </a:lnTo>
                <a:lnTo>
                  <a:pt x="362569" y="268252"/>
                </a:lnTo>
                <a:lnTo>
                  <a:pt x="329840" y="298387"/>
                </a:lnTo>
                <a:lnTo>
                  <a:pt x="298387" y="329840"/>
                </a:lnTo>
                <a:lnTo>
                  <a:pt x="268252" y="362569"/>
                </a:lnTo>
                <a:lnTo>
                  <a:pt x="239480" y="396530"/>
                </a:lnTo>
                <a:lnTo>
                  <a:pt x="212115" y="431680"/>
                </a:lnTo>
                <a:lnTo>
                  <a:pt x="186199" y="467974"/>
                </a:lnTo>
                <a:lnTo>
                  <a:pt x="161776" y="505369"/>
                </a:lnTo>
                <a:lnTo>
                  <a:pt x="138890" y="543822"/>
                </a:lnTo>
                <a:lnTo>
                  <a:pt x="117585" y="583289"/>
                </a:lnTo>
                <a:lnTo>
                  <a:pt x="97904" y="623726"/>
                </a:lnTo>
                <a:lnTo>
                  <a:pt x="79890" y="665091"/>
                </a:lnTo>
                <a:lnTo>
                  <a:pt x="63588" y="707339"/>
                </a:lnTo>
                <a:lnTo>
                  <a:pt x="49040" y="750426"/>
                </a:lnTo>
                <a:lnTo>
                  <a:pt x="36291" y="794310"/>
                </a:lnTo>
                <a:lnTo>
                  <a:pt x="25383" y="838946"/>
                </a:lnTo>
                <a:lnTo>
                  <a:pt x="16361" y="884291"/>
                </a:lnTo>
                <a:lnTo>
                  <a:pt x="9268" y="930302"/>
                </a:lnTo>
                <a:lnTo>
                  <a:pt x="4148" y="976935"/>
                </a:lnTo>
                <a:lnTo>
                  <a:pt x="1044" y="1024146"/>
                </a:lnTo>
                <a:lnTo>
                  <a:pt x="0" y="1071892"/>
                </a:lnTo>
                <a:lnTo>
                  <a:pt x="1044" y="1119639"/>
                </a:lnTo>
                <a:lnTo>
                  <a:pt x="4148" y="1166851"/>
                </a:lnTo>
                <a:lnTo>
                  <a:pt x="9268" y="1213485"/>
                </a:lnTo>
                <a:lnTo>
                  <a:pt x="16361" y="1259497"/>
                </a:lnTo>
                <a:lnTo>
                  <a:pt x="25383" y="1304843"/>
                </a:lnTo>
                <a:lnTo>
                  <a:pt x="36291" y="1349480"/>
                </a:lnTo>
                <a:lnTo>
                  <a:pt x="49040" y="1393364"/>
                </a:lnTo>
                <a:lnTo>
                  <a:pt x="63588" y="1436452"/>
                </a:lnTo>
                <a:lnTo>
                  <a:pt x="79890" y="1478701"/>
                </a:lnTo>
                <a:lnTo>
                  <a:pt x="97904" y="1520066"/>
                </a:lnTo>
                <a:lnTo>
                  <a:pt x="117585" y="1560504"/>
                </a:lnTo>
                <a:lnTo>
                  <a:pt x="138890" y="1599971"/>
                </a:lnTo>
                <a:lnTo>
                  <a:pt x="161776" y="1638424"/>
                </a:lnTo>
                <a:lnTo>
                  <a:pt x="186199" y="1675820"/>
                </a:lnTo>
                <a:lnTo>
                  <a:pt x="212115" y="1712115"/>
                </a:lnTo>
                <a:lnTo>
                  <a:pt x="239480" y="1747264"/>
                </a:lnTo>
                <a:lnTo>
                  <a:pt x="268252" y="1781226"/>
                </a:lnTo>
                <a:lnTo>
                  <a:pt x="298387" y="1813955"/>
                </a:lnTo>
                <a:lnTo>
                  <a:pt x="329840" y="1845409"/>
                </a:lnTo>
                <a:lnTo>
                  <a:pt x="362569" y="1875544"/>
                </a:lnTo>
                <a:lnTo>
                  <a:pt x="396530" y="1904316"/>
                </a:lnTo>
                <a:lnTo>
                  <a:pt x="431680" y="1931682"/>
                </a:lnTo>
                <a:lnTo>
                  <a:pt x="467974" y="1957598"/>
                </a:lnTo>
                <a:lnTo>
                  <a:pt x="505369" y="1982021"/>
                </a:lnTo>
                <a:lnTo>
                  <a:pt x="543822" y="2004906"/>
                </a:lnTo>
                <a:lnTo>
                  <a:pt x="583289" y="2026212"/>
                </a:lnTo>
                <a:lnTo>
                  <a:pt x="623726" y="2045893"/>
                </a:lnTo>
                <a:lnTo>
                  <a:pt x="665091" y="2063907"/>
                </a:lnTo>
                <a:lnTo>
                  <a:pt x="707339" y="2080209"/>
                </a:lnTo>
                <a:lnTo>
                  <a:pt x="750426" y="2094757"/>
                </a:lnTo>
                <a:lnTo>
                  <a:pt x="794310" y="2107506"/>
                </a:lnTo>
                <a:lnTo>
                  <a:pt x="838946" y="2118414"/>
                </a:lnTo>
                <a:lnTo>
                  <a:pt x="884291" y="2127436"/>
                </a:lnTo>
                <a:lnTo>
                  <a:pt x="930302" y="2134529"/>
                </a:lnTo>
                <a:lnTo>
                  <a:pt x="976935" y="2139649"/>
                </a:lnTo>
                <a:lnTo>
                  <a:pt x="1024146" y="2142753"/>
                </a:lnTo>
                <a:lnTo>
                  <a:pt x="1071892" y="2143798"/>
                </a:lnTo>
                <a:lnTo>
                  <a:pt x="1119639" y="2142753"/>
                </a:lnTo>
                <a:lnTo>
                  <a:pt x="1166851" y="2139649"/>
                </a:lnTo>
                <a:lnTo>
                  <a:pt x="1213485" y="2134529"/>
                </a:lnTo>
                <a:lnTo>
                  <a:pt x="1259496" y="2127436"/>
                </a:lnTo>
                <a:lnTo>
                  <a:pt x="1304842" y="2118414"/>
                </a:lnTo>
                <a:lnTo>
                  <a:pt x="1349479" y="2107506"/>
                </a:lnTo>
                <a:lnTo>
                  <a:pt x="1393363" y="2094757"/>
                </a:lnTo>
                <a:lnTo>
                  <a:pt x="1436451" y="2080209"/>
                </a:lnTo>
                <a:lnTo>
                  <a:pt x="1478699" y="2063907"/>
                </a:lnTo>
                <a:lnTo>
                  <a:pt x="1520063" y="2045893"/>
                </a:lnTo>
                <a:lnTo>
                  <a:pt x="1560501" y="2026212"/>
                </a:lnTo>
                <a:lnTo>
                  <a:pt x="1599968" y="2004906"/>
                </a:lnTo>
                <a:lnTo>
                  <a:pt x="1638421" y="1982021"/>
                </a:lnTo>
                <a:lnTo>
                  <a:pt x="1675816" y="1957598"/>
                </a:lnTo>
                <a:lnTo>
                  <a:pt x="1712110" y="1931682"/>
                </a:lnTo>
                <a:lnTo>
                  <a:pt x="1747259" y="1904316"/>
                </a:lnTo>
                <a:lnTo>
                  <a:pt x="1781220" y="1875544"/>
                </a:lnTo>
                <a:lnTo>
                  <a:pt x="1813949" y="1845409"/>
                </a:lnTo>
                <a:lnTo>
                  <a:pt x="1845402" y="1813955"/>
                </a:lnTo>
                <a:lnTo>
                  <a:pt x="1875536" y="1781226"/>
                </a:lnTo>
                <a:lnTo>
                  <a:pt x="1904308" y="1747264"/>
                </a:lnTo>
                <a:lnTo>
                  <a:pt x="1931674" y="1712115"/>
                </a:lnTo>
                <a:lnTo>
                  <a:pt x="1957589" y="1675820"/>
                </a:lnTo>
                <a:lnTo>
                  <a:pt x="1982011" y="1638424"/>
                </a:lnTo>
                <a:lnTo>
                  <a:pt x="2004897" y="1599971"/>
                </a:lnTo>
                <a:lnTo>
                  <a:pt x="2026202" y="1560504"/>
                </a:lnTo>
                <a:lnTo>
                  <a:pt x="2033776" y="1544942"/>
                </a:lnTo>
                <a:lnTo>
                  <a:pt x="1071892" y="1544942"/>
                </a:lnTo>
                <a:lnTo>
                  <a:pt x="1023527" y="1542500"/>
                </a:lnTo>
                <a:lnTo>
                  <a:pt x="976559" y="1535331"/>
                </a:lnTo>
                <a:lnTo>
                  <a:pt x="931225" y="1523675"/>
                </a:lnTo>
                <a:lnTo>
                  <a:pt x="887765" y="1507768"/>
                </a:lnTo>
                <a:lnTo>
                  <a:pt x="846414" y="1487849"/>
                </a:lnTo>
                <a:lnTo>
                  <a:pt x="807412" y="1464154"/>
                </a:lnTo>
                <a:lnTo>
                  <a:pt x="770997" y="1436922"/>
                </a:lnTo>
                <a:lnTo>
                  <a:pt x="737404" y="1406391"/>
                </a:lnTo>
                <a:lnTo>
                  <a:pt x="706874" y="1372798"/>
                </a:lnTo>
                <a:lnTo>
                  <a:pt x="679642" y="1336382"/>
                </a:lnTo>
                <a:lnTo>
                  <a:pt x="655948" y="1297379"/>
                </a:lnTo>
                <a:lnTo>
                  <a:pt x="636029" y="1256027"/>
                </a:lnTo>
                <a:lnTo>
                  <a:pt x="620122" y="1212565"/>
                </a:lnTo>
                <a:lnTo>
                  <a:pt x="608466" y="1167230"/>
                </a:lnTo>
                <a:lnTo>
                  <a:pt x="601298" y="1120260"/>
                </a:lnTo>
                <a:lnTo>
                  <a:pt x="598855" y="1071892"/>
                </a:lnTo>
                <a:lnTo>
                  <a:pt x="601298" y="1023527"/>
                </a:lnTo>
                <a:lnTo>
                  <a:pt x="608466" y="976559"/>
                </a:lnTo>
                <a:lnTo>
                  <a:pt x="620122" y="931225"/>
                </a:lnTo>
                <a:lnTo>
                  <a:pt x="636029" y="887765"/>
                </a:lnTo>
                <a:lnTo>
                  <a:pt x="655948" y="846414"/>
                </a:lnTo>
                <a:lnTo>
                  <a:pt x="679642" y="807412"/>
                </a:lnTo>
                <a:lnTo>
                  <a:pt x="706874" y="770997"/>
                </a:lnTo>
                <a:lnTo>
                  <a:pt x="737404" y="737404"/>
                </a:lnTo>
                <a:lnTo>
                  <a:pt x="770997" y="706874"/>
                </a:lnTo>
                <a:lnTo>
                  <a:pt x="807412" y="679642"/>
                </a:lnTo>
                <a:lnTo>
                  <a:pt x="846414" y="655948"/>
                </a:lnTo>
                <a:lnTo>
                  <a:pt x="887765" y="636029"/>
                </a:lnTo>
                <a:lnTo>
                  <a:pt x="931225" y="620122"/>
                </a:lnTo>
                <a:lnTo>
                  <a:pt x="976559" y="608466"/>
                </a:lnTo>
                <a:lnTo>
                  <a:pt x="1023527" y="601298"/>
                </a:lnTo>
                <a:lnTo>
                  <a:pt x="1071892" y="598855"/>
                </a:lnTo>
                <a:lnTo>
                  <a:pt x="2033778" y="598855"/>
                </a:lnTo>
                <a:lnTo>
                  <a:pt x="2026202" y="583289"/>
                </a:lnTo>
                <a:lnTo>
                  <a:pt x="2004897" y="543822"/>
                </a:lnTo>
                <a:lnTo>
                  <a:pt x="1982011" y="505369"/>
                </a:lnTo>
                <a:lnTo>
                  <a:pt x="1957589" y="467974"/>
                </a:lnTo>
                <a:lnTo>
                  <a:pt x="1931674" y="431680"/>
                </a:lnTo>
                <a:lnTo>
                  <a:pt x="1904308" y="396530"/>
                </a:lnTo>
                <a:lnTo>
                  <a:pt x="1875536" y="362569"/>
                </a:lnTo>
                <a:lnTo>
                  <a:pt x="1845402" y="329840"/>
                </a:lnTo>
                <a:lnTo>
                  <a:pt x="1813949" y="298387"/>
                </a:lnTo>
                <a:lnTo>
                  <a:pt x="1781220" y="268252"/>
                </a:lnTo>
                <a:lnTo>
                  <a:pt x="1747259" y="239480"/>
                </a:lnTo>
                <a:lnTo>
                  <a:pt x="1712110" y="212115"/>
                </a:lnTo>
                <a:lnTo>
                  <a:pt x="1675816" y="186199"/>
                </a:lnTo>
                <a:lnTo>
                  <a:pt x="1638421" y="161776"/>
                </a:lnTo>
                <a:lnTo>
                  <a:pt x="1599968" y="138890"/>
                </a:lnTo>
                <a:lnTo>
                  <a:pt x="1560501" y="117585"/>
                </a:lnTo>
                <a:lnTo>
                  <a:pt x="1520063" y="97904"/>
                </a:lnTo>
                <a:lnTo>
                  <a:pt x="1478699" y="79890"/>
                </a:lnTo>
                <a:lnTo>
                  <a:pt x="1436451" y="63588"/>
                </a:lnTo>
                <a:lnTo>
                  <a:pt x="1393363" y="49040"/>
                </a:lnTo>
                <a:lnTo>
                  <a:pt x="1349479" y="36291"/>
                </a:lnTo>
                <a:lnTo>
                  <a:pt x="1304842" y="25383"/>
                </a:lnTo>
                <a:lnTo>
                  <a:pt x="1259496" y="16361"/>
                </a:lnTo>
                <a:lnTo>
                  <a:pt x="1213485" y="9268"/>
                </a:lnTo>
                <a:lnTo>
                  <a:pt x="1166851" y="4148"/>
                </a:lnTo>
                <a:lnTo>
                  <a:pt x="1119639" y="1044"/>
                </a:lnTo>
                <a:lnTo>
                  <a:pt x="1071892" y="0"/>
                </a:lnTo>
                <a:close/>
              </a:path>
              <a:path w="2144395" h="2144395">
                <a:moveTo>
                  <a:pt x="2033778" y="598855"/>
                </a:moveTo>
                <a:lnTo>
                  <a:pt x="1071892" y="598855"/>
                </a:lnTo>
                <a:lnTo>
                  <a:pt x="1120258" y="601298"/>
                </a:lnTo>
                <a:lnTo>
                  <a:pt x="1167226" y="608466"/>
                </a:lnTo>
                <a:lnTo>
                  <a:pt x="1212559" y="620122"/>
                </a:lnTo>
                <a:lnTo>
                  <a:pt x="1256020" y="636029"/>
                </a:lnTo>
                <a:lnTo>
                  <a:pt x="1297370" y="655948"/>
                </a:lnTo>
                <a:lnTo>
                  <a:pt x="1336372" y="679642"/>
                </a:lnTo>
                <a:lnTo>
                  <a:pt x="1372788" y="706874"/>
                </a:lnTo>
                <a:lnTo>
                  <a:pt x="1406380" y="737404"/>
                </a:lnTo>
                <a:lnTo>
                  <a:pt x="1436911" y="770997"/>
                </a:lnTo>
                <a:lnTo>
                  <a:pt x="1464142" y="807412"/>
                </a:lnTo>
                <a:lnTo>
                  <a:pt x="1487836" y="846414"/>
                </a:lnTo>
                <a:lnTo>
                  <a:pt x="1507756" y="887765"/>
                </a:lnTo>
                <a:lnTo>
                  <a:pt x="1523662" y="931225"/>
                </a:lnTo>
                <a:lnTo>
                  <a:pt x="1535319" y="976559"/>
                </a:lnTo>
                <a:lnTo>
                  <a:pt x="1542487" y="1023527"/>
                </a:lnTo>
                <a:lnTo>
                  <a:pt x="1544929" y="1071892"/>
                </a:lnTo>
                <a:lnTo>
                  <a:pt x="1542487" y="1120260"/>
                </a:lnTo>
                <a:lnTo>
                  <a:pt x="1535319" y="1167230"/>
                </a:lnTo>
                <a:lnTo>
                  <a:pt x="1523662" y="1212565"/>
                </a:lnTo>
                <a:lnTo>
                  <a:pt x="1507756" y="1256027"/>
                </a:lnTo>
                <a:lnTo>
                  <a:pt x="1487836" y="1297379"/>
                </a:lnTo>
                <a:lnTo>
                  <a:pt x="1464142" y="1336382"/>
                </a:lnTo>
                <a:lnTo>
                  <a:pt x="1436911" y="1372798"/>
                </a:lnTo>
                <a:lnTo>
                  <a:pt x="1406380" y="1406391"/>
                </a:lnTo>
                <a:lnTo>
                  <a:pt x="1372788" y="1436922"/>
                </a:lnTo>
                <a:lnTo>
                  <a:pt x="1336372" y="1464154"/>
                </a:lnTo>
                <a:lnTo>
                  <a:pt x="1297370" y="1487849"/>
                </a:lnTo>
                <a:lnTo>
                  <a:pt x="1256020" y="1507768"/>
                </a:lnTo>
                <a:lnTo>
                  <a:pt x="1212559" y="1523675"/>
                </a:lnTo>
                <a:lnTo>
                  <a:pt x="1167226" y="1535331"/>
                </a:lnTo>
                <a:lnTo>
                  <a:pt x="1120258" y="1542500"/>
                </a:lnTo>
                <a:lnTo>
                  <a:pt x="1071892" y="1544942"/>
                </a:lnTo>
                <a:lnTo>
                  <a:pt x="2033776" y="1544942"/>
                </a:lnTo>
                <a:lnTo>
                  <a:pt x="2063896" y="1478701"/>
                </a:lnTo>
                <a:lnTo>
                  <a:pt x="2080198" y="1436452"/>
                </a:lnTo>
                <a:lnTo>
                  <a:pt x="2094745" y="1393364"/>
                </a:lnTo>
                <a:lnTo>
                  <a:pt x="2107495" y="1349480"/>
                </a:lnTo>
                <a:lnTo>
                  <a:pt x="2118402" y="1304843"/>
                </a:lnTo>
                <a:lnTo>
                  <a:pt x="2127423" y="1259497"/>
                </a:lnTo>
                <a:lnTo>
                  <a:pt x="2134516" y="1213485"/>
                </a:lnTo>
                <a:lnTo>
                  <a:pt x="2139636" y="1166851"/>
                </a:lnTo>
                <a:lnTo>
                  <a:pt x="2142741" y="1119639"/>
                </a:lnTo>
                <a:lnTo>
                  <a:pt x="2143785" y="1071892"/>
                </a:lnTo>
                <a:lnTo>
                  <a:pt x="2142741" y="1024146"/>
                </a:lnTo>
                <a:lnTo>
                  <a:pt x="2139636" y="976935"/>
                </a:lnTo>
                <a:lnTo>
                  <a:pt x="2134516" y="930302"/>
                </a:lnTo>
                <a:lnTo>
                  <a:pt x="2127423" y="884291"/>
                </a:lnTo>
                <a:lnTo>
                  <a:pt x="2118402" y="838946"/>
                </a:lnTo>
                <a:lnTo>
                  <a:pt x="2107495" y="794310"/>
                </a:lnTo>
                <a:lnTo>
                  <a:pt x="2094745" y="750426"/>
                </a:lnTo>
                <a:lnTo>
                  <a:pt x="2080198" y="707339"/>
                </a:lnTo>
                <a:lnTo>
                  <a:pt x="2063896" y="665091"/>
                </a:lnTo>
                <a:lnTo>
                  <a:pt x="2045883" y="623726"/>
                </a:lnTo>
                <a:lnTo>
                  <a:pt x="2033778" y="598855"/>
                </a:lnTo>
                <a:close/>
              </a:path>
            </a:pathLst>
          </a:custGeom>
          <a:solidFill>
            <a:srgbClr val="EBEBEC">
              <a:alpha val="9999"/>
            </a:srgbClr>
          </a:solidFill>
        </p:spPr>
        <p:txBody>
          <a:bodyPr wrap="square" lIns="0" tIns="0" rIns="0" bIns="0" rtlCol="0"/>
          <a:lstStyle/>
          <a:p>
            <a:endParaRPr/>
          </a:p>
        </p:txBody>
      </p:sp>
      <p:sp>
        <p:nvSpPr>
          <p:cNvPr id="6" name="object 6"/>
          <p:cNvSpPr/>
          <p:nvPr/>
        </p:nvSpPr>
        <p:spPr>
          <a:xfrm>
            <a:off x="372186" y="455244"/>
            <a:ext cx="8771890" cy="4689475"/>
          </a:xfrm>
          <a:custGeom>
            <a:avLst/>
            <a:gdLst/>
            <a:ahLst/>
            <a:cxnLst/>
            <a:rect l="l" t="t" r="r" b="b"/>
            <a:pathLst>
              <a:path w="8771890" h="4689475">
                <a:moveTo>
                  <a:pt x="4276522" y="2137994"/>
                </a:moveTo>
                <a:lnTo>
                  <a:pt x="4275988" y="2087194"/>
                </a:lnTo>
                <a:lnTo>
                  <a:pt x="4274375" y="2049094"/>
                </a:lnTo>
                <a:lnTo>
                  <a:pt x="4271721" y="1998294"/>
                </a:lnTo>
                <a:lnTo>
                  <a:pt x="4268025" y="1947494"/>
                </a:lnTo>
                <a:lnTo>
                  <a:pt x="4263288" y="1896694"/>
                </a:lnTo>
                <a:lnTo>
                  <a:pt x="4257522" y="1858594"/>
                </a:lnTo>
                <a:lnTo>
                  <a:pt x="4250766" y="1807794"/>
                </a:lnTo>
                <a:lnTo>
                  <a:pt x="4242994" y="1756994"/>
                </a:lnTo>
                <a:lnTo>
                  <a:pt x="4234243" y="1718894"/>
                </a:lnTo>
                <a:lnTo>
                  <a:pt x="4224515" y="1668094"/>
                </a:lnTo>
                <a:lnTo>
                  <a:pt x="4213822" y="1617294"/>
                </a:lnTo>
                <a:lnTo>
                  <a:pt x="4202176" y="1579194"/>
                </a:lnTo>
                <a:lnTo>
                  <a:pt x="4189590" y="1528394"/>
                </a:lnTo>
                <a:lnTo>
                  <a:pt x="4176064" y="1490294"/>
                </a:lnTo>
                <a:lnTo>
                  <a:pt x="4161625" y="1452194"/>
                </a:lnTo>
                <a:lnTo>
                  <a:pt x="4146283" y="1401394"/>
                </a:lnTo>
                <a:lnTo>
                  <a:pt x="4130040" y="1363294"/>
                </a:lnTo>
                <a:lnTo>
                  <a:pt x="4112907" y="1312494"/>
                </a:lnTo>
                <a:lnTo>
                  <a:pt x="4094899" y="1274394"/>
                </a:lnTo>
                <a:lnTo>
                  <a:pt x="4076039" y="1236294"/>
                </a:lnTo>
                <a:lnTo>
                  <a:pt x="4056316" y="1198194"/>
                </a:lnTo>
                <a:lnTo>
                  <a:pt x="4035755" y="1147394"/>
                </a:lnTo>
                <a:lnTo>
                  <a:pt x="4014368" y="1109294"/>
                </a:lnTo>
                <a:lnTo>
                  <a:pt x="3992168" y="1071194"/>
                </a:lnTo>
                <a:lnTo>
                  <a:pt x="3969156" y="1033094"/>
                </a:lnTo>
                <a:lnTo>
                  <a:pt x="3945356" y="994994"/>
                </a:lnTo>
                <a:lnTo>
                  <a:pt x="3920756" y="956894"/>
                </a:lnTo>
                <a:lnTo>
                  <a:pt x="3895394" y="918794"/>
                </a:lnTo>
                <a:lnTo>
                  <a:pt x="3869283" y="880694"/>
                </a:lnTo>
                <a:lnTo>
                  <a:pt x="3842410" y="842594"/>
                </a:lnTo>
                <a:lnTo>
                  <a:pt x="3814800" y="817194"/>
                </a:lnTo>
                <a:lnTo>
                  <a:pt x="3786454" y="779094"/>
                </a:lnTo>
                <a:lnTo>
                  <a:pt x="3767086" y="753694"/>
                </a:lnTo>
                <a:lnTo>
                  <a:pt x="3757409" y="740994"/>
                </a:lnTo>
                <a:lnTo>
                  <a:pt x="3727640" y="715594"/>
                </a:lnTo>
                <a:lnTo>
                  <a:pt x="3697198" y="677494"/>
                </a:lnTo>
                <a:lnTo>
                  <a:pt x="3666058" y="639394"/>
                </a:lnTo>
                <a:lnTo>
                  <a:pt x="3634257" y="613994"/>
                </a:lnTo>
                <a:lnTo>
                  <a:pt x="3601796" y="575894"/>
                </a:lnTo>
                <a:lnTo>
                  <a:pt x="3568687" y="550494"/>
                </a:lnTo>
                <a:lnTo>
                  <a:pt x="3534930" y="525094"/>
                </a:lnTo>
                <a:lnTo>
                  <a:pt x="3517303" y="505561"/>
                </a:lnTo>
                <a:lnTo>
                  <a:pt x="3517303" y="2137994"/>
                </a:lnTo>
                <a:lnTo>
                  <a:pt x="3516490" y="2188794"/>
                </a:lnTo>
                <a:lnTo>
                  <a:pt x="3514064" y="2239594"/>
                </a:lnTo>
                <a:lnTo>
                  <a:pt x="3510064" y="2290394"/>
                </a:lnTo>
                <a:lnTo>
                  <a:pt x="3504488" y="2328494"/>
                </a:lnTo>
                <a:lnTo>
                  <a:pt x="3497402" y="2379294"/>
                </a:lnTo>
                <a:lnTo>
                  <a:pt x="3488804" y="2430094"/>
                </a:lnTo>
                <a:lnTo>
                  <a:pt x="3478733" y="2468194"/>
                </a:lnTo>
                <a:lnTo>
                  <a:pt x="3467201" y="2518994"/>
                </a:lnTo>
                <a:lnTo>
                  <a:pt x="3454260" y="2557094"/>
                </a:lnTo>
                <a:lnTo>
                  <a:pt x="3439909" y="2607894"/>
                </a:lnTo>
                <a:lnTo>
                  <a:pt x="3424199" y="2645994"/>
                </a:lnTo>
                <a:lnTo>
                  <a:pt x="3407143" y="2696794"/>
                </a:lnTo>
                <a:lnTo>
                  <a:pt x="3388766" y="2734894"/>
                </a:lnTo>
                <a:lnTo>
                  <a:pt x="3369106" y="2772994"/>
                </a:lnTo>
                <a:lnTo>
                  <a:pt x="3348177" y="2811094"/>
                </a:lnTo>
                <a:lnTo>
                  <a:pt x="3326015" y="2849194"/>
                </a:lnTo>
                <a:lnTo>
                  <a:pt x="3302647" y="2887294"/>
                </a:lnTo>
                <a:lnTo>
                  <a:pt x="3278086" y="2925394"/>
                </a:lnTo>
                <a:lnTo>
                  <a:pt x="3252381" y="2963494"/>
                </a:lnTo>
                <a:lnTo>
                  <a:pt x="3225533" y="3001594"/>
                </a:lnTo>
                <a:lnTo>
                  <a:pt x="3197593" y="3039694"/>
                </a:lnTo>
                <a:lnTo>
                  <a:pt x="3168573" y="3077794"/>
                </a:lnTo>
                <a:lnTo>
                  <a:pt x="3138500" y="3103194"/>
                </a:lnTo>
                <a:lnTo>
                  <a:pt x="3107410" y="3141294"/>
                </a:lnTo>
                <a:lnTo>
                  <a:pt x="3075317" y="3166694"/>
                </a:lnTo>
                <a:lnTo>
                  <a:pt x="3042259" y="3204794"/>
                </a:lnTo>
                <a:lnTo>
                  <a:pt x="3008261" y="3230194"/>
                </a:lnTo>
                <a:lnTo>
                  <a:pt x="2973336" y="3255594"/>
                </a:lnTo>
                <a:lnTo>
                  <a:pt x="2937535" y="3280994"/>
                </a:lnTo>
                <a:lnTo>
                  <a:pt x="2900870" y="3306394"/>
                </a:lnTo>
                <a:lnTo>
                  <a:pt x="2863354" y="3331794"/>
                </a:lnTo>
                <a:lnTo>
                  <a:pt x="2825051" y="3357194"/>
                </a:lnTo>
                <a:lnTo>
                  <a:pt x="2785948" y="3369894"/>
                </a:lnTo>
                <a:lnTo>
                  <a:pt x="2746095" y="3395294"/>
                </a:lnTo>
                <a:lnTo>
                  <a:pt x="2705506" y="3420694"/>
                </a:lnTo>
                <a:lnTo>
                  <a:pt x="2579649" y="3458794"/>
                </a:lnTo>
                <a:lnTo>
                  <a:pt x="2403246" y="3509594"/>
                </a:lnTo>
                <a:lnTo>
                  <a:pt x="2357793" y="3509594"/>
                </a:lnTo>
                <a:lnTo>
                  <a:pt x="2311844" y="3522294"/>
                </a:lnTo>
                <a:lnTo>
                  <a:pt x="2218601" y="3522294"/>
                </a:lnTo>
                <a:lnTo>
                  <a:pt x="2171344" y="3534994"/>
                </a:lnTo>
                <a:lnTo>
                  <a:pt x="2146516" y="3534994"/>
                </a:lnTo>
                <a:lnTo>
                  <a:pt x="2138261" y="3522294"/>
                </a:lnTo>
                <a:lnTo>
                  <a:pt x="2130006" y="3534994"/>
                </a:lnTo>
                <a:lnTo>
                  <a:pt x="2105177" y="3534994"/>
                </a:lnTo>
                <a:lnTo>
                  <a:pt x="2057920" y="3522294"/>
                </a:lnTo>
                <a:lnTo>
                  <a:pt x="1964677" y="3522294"/>
                </a:lnTo>
                <a:lnTo>
                  <a:pt x="1918728" y="3509594"/>
                </a:lnTo>
                <a:lnTo>
                  <a:pt x="1873275" y="3509594"/>
                </a:lnTo>
                <a:lnTo>
                  <a:pt x="1696872" y="3458794"/>
                </a:lnTo>
                <a:lnTo>
                  <a:pt x="1571015" y="3420694"/>
                </a:lnTo>
                <a:lnTo>
                  <a:pt x="1530426" y="3395294"/>
                </a:lnTo>
                <a:lnTo>
                  <a:pt x="1490573" y="3369894"/>
                </a:lnTo>
                <a:lnTo>
                  <a:pt x="1451470" y="3357194"/>
                </a:lnTo>
                <a:lnTo>
                  <a:pt x="1413167" y="3331794"/>
                </a:lnTo>
                <a:lnTo>
                  <a:pt x="1375651" y="3306394"/>
                </a:lnTo>
                <a:lnTo>
                  <a:pt x="1338986" y="3280994"/>
                </a:lnTo>
                <a:lnTo>
                  <a:pt x="1303185" y="3255594"/>
                </a:lnTo>
                <a:lnTo>
                  <a:pt x="1268260" y="3230194"/>
                </a:lnTo>
                <a:lnTo>
                  <a:pt x="1234262" y="3204794"/>
                </a:lnTo>
                <a:lnTo>
                  <a:pt x="1201204" y="3166694"/>
                </a:lnTo>
                <a:lnTo>
                  <a:pt x="1169111" y="3141294"/>
                </a:lnTo>
                <a:lnTo>
                  <a:pt x="1138021" y="3103194"/>
                </a:lnTo>
                <a:lnTo>
                  <a:pt x="1107948" y="3077794"/>
                </a:lnTo>
                <a:lnTo>
                  <a:pt x="1078928" y="3039694"/>
                </a:lnTo>
                <a:lnTo>
                  <a:pt x="1050988" y="3001594"/>
                </a:lnTo>
                <a:lnTo>
                  <a:pt x="1024140" y="2963494"/>
                </a:lnTo>
                <a:lnTo>
                  <a:pt x="998435" y="2925394"/>
                </a:lnTo>
                <a:lnTo>
                  <a:pt x="973874" y="2887294"/>
                </a:lnTo>
                <a:lnTo>
                  <a:pt x="950506" y="2849194"/>
                </a:lnTo>
                <a:lnTo>
                  <a:pt x="928344" y="2811094"/>
                </a:lnTo>
                <a:lnTo>
                  <a:pt x="907415" y="2772994"/>
                </a:lnTo>
                <a:lnTo>
                  <a:pt x="887755" y="2734894"/>
                </a:lnTo>
                <a:lnTo>
                  <a:pt x="869378" y="2696794"/>
                </a:lnTo>
                <a:lnTo>
                  <a:pt x="852322" y="2645994"/>
                </a:lnTo>
                <a:lnTo>
                  <a:pt x="836612" y="2607894"/>
                </a:lnTo>
                <a:lnTo>
                  <a:pt x="822261" y="2557094"/>
                </a:lnTo>
                <a:lnTo>
                  <a:pt x="809320" y="2518994"/>
                </a:lnTo>
                <a:lnTo>
                  <a:pt x="797788" y="2468194"/>
                </a:lnTo>
                <a:lnTo>
                  <a:pt x="787717" y="2430094"/>
                </a:lnTo>
                <a:lnTo>
                  <a:pt x="779119" y="2379294"/>
                </a:lnTo>
                <a:lnTo>
                  <a:pt x="772033" y="2328494"/>
                </a:lnTo>
                <a:lnTo>
                  <a:pt x="766457" y="2290394"/>
                </a:lnTo>
                <a:lnTo>
                  <a:pt x="762457" y="2239594"/>
                </a:lnTo>
                <a:lnTo>
                  <a:pt x="760031" y="2188794"/>
                </a:lnTo>
                <a:lnTo>
                  <a:pt x="759218" y="2137994"/>
                </a:lnTo>
                <a:lnTo>
                  <a:pt x="760031" y="2087194"/>
                </a:lnTo>
                <a:lnTo>
                  <a:pt x="762457" y="2036394"/>
                </a:lnTo>
                <a:lnTo>
                  <a:pt x="766457" y="1998294"/>
                </a:lnTo>
                <a:lnTo>
                  <a:pt x="772033" y="1947494"/>
                </a:lnTo>
                <a:lnTo>
                  <a:pt x="779119" y="1896694"/>
                </a:lnTo>
                <a:lnTo>
                  <a:pt x="787717" y="1858594"/>
                </a:lnTo>
                <a:lnTo>
                  <a:pt x="797788" y="1807794"/>
                </a:lnTo>
                <a:lnTo>
                  <a:pt x="809320" y="1756994"/>
                </a:lnTo>
                <a:lnTo>
                  <a:pt x="822261" y="1718894"/>
                </a:lnTo>
                <a:lnTo>
                  <a:pt x="836612" y="1668094"/>
                </a:lnTo>
                <a:lnTo>
                  <a:pt x="852322" y="1629994"/>
                </a:lnTo>
                <a:lnTo>
                  <a:pt x="869378" y="1591894"/>
                </a:lnTo>
                <a:lnTo>
                  <a:pt x="887755" y="1541094"/>
                </a:lnTo>
                <a:lnTo>
                  <a:pt x="907415" y="1502994"/>
                </a:lnTo>
                <a:lnTo>
                  <a:pt x="928344" y="1464894"/>
                </a:lnTo>
                <a:lnTo>
                  <a:pt x="950506" y="1426794"/>
                </a:lnTo>
                <a:lnTo>
                  <a:pt x="973874" y="1388694"/>
                </a:lnTo>
                <a:lnTo>
                  <a:pt x="998435" y="1350594"/>
                </a:lnTo>
                <a:lnTo>
                  <a:pt x="1024140" y="1312494"/>
                </a:lnTo>
                <a:lnTo>
                  <a:pt x="1050988" y="1274394"/>
                </a:lnTo>
                <a:lnTo>
                  <a:pt x="1078928" y="1236294"/>
                </a:lnTo>
                <a:lnTo>
                  <a:pt x="1107948" y="1210894"/>
                </a:lnTo>
                <a:lnTo>
                  <a:pt x="1138021" y="1172794"/>
                </a:lnTo>
                <a:lnTo>
                  <a:pt x="1169111" y="1147394"/>
                </a:lnTo>
                <a:lnTo>
                  <a:pt x="1201204" y="1109294"/>
                </a:lnTo>
                <a:lnTo>
                  <a:pt x="1234262" y="1083894"/>
                </a:lnTo>
                <a:lnTo>
                  <a:pt x="1268260" y="1045794"/>
                </a:lnTo>
                <a:lnTo>
                  <a:pt x="1303185" y="1020394"/>
                </a:lnTo>
                <a:lnTo>
                  <a:pt x="1338986" y="994994"/>
                </a:lnTo>
                <a:lnTo>
                  <a:pt x="1375651" y="969594"/>
                </a:lnTo>
                <a:lnTo>
                  <a:pt x="1413167" y="944194"/>
                </a:lnTo>
                <a:lnTo>
                  <a:pt x="1451470" y="918794"/>
                </a:lnTo>
                <a:lnTo>
                  <a:pt x="1490573" y="906094"/>
                </a:lnTo>
                <a:lnTo>
                  <a:pt x="1530426" y="880694"/>
                </a:lnTo>
                <a:lnTo>
                  <a:pt x="1571015" y="867994"/>
                </a:lnTo>
                <a:lnTo>
                  <a:pt x="1612303" y="842594"/>
                </a:lnTo>
                <a:lnTo>
                  <a:pt x="1828330" y="779094"/>
                </a:lnTo>
                <a:lnTo>
                  <a:pt x="1873275" y="766394"/>
                </a:lnTo>
                <a:lnTo>
                  <a:pt x="1918728" y="766394"/>
                </a:lnTo>
                <a:lnTo>
                  <a:pt x="1964677" y="753694"/>
                </a:lnTo>
                <a:lnTo>
                  <a:pt x="2311844" y="753694"/>
                </a:lnTo>
                <a:lnTo>
                  <a:pt x="2357793" y="766394"/>
                </a:lnTo>
                <a:lnTo>
                  <a:pt x="2403246" y="766394"/>
                </a:lnTo>
                <a:lnTo>
                  <a:pt x="2448191" y="779094"/>
                </a:lnTo>
                <a:lnTo>
                  <a:pt x="2664218" y="842594"/>
                </a:lnTo>
                <a:lnTo>
                  <a:pt x="2705506" y="867994"/>
                </a:lnTo>
                <a:lnTo>
                  <a:pt x="2746095" y="880694"/>
                </a:lnTo>
                <a:lnTo>
                  <a:pt x="2785948" y="906094"/>
                </a:lnTo>
                <a:lnTo>
                  <a:pt x="2825051" y="918794"/>
                </a:lnTo>
                <a:lnTo>
                  <a:pt x="2863354" y="944194"/>
                </a:lnTo>
                <a:lnTo>
                  <a:pt x="2900870" y="969594"/>
                </a:lnTo>
                <a:lnTo>
                  <a:pt x="2937535" y="994994"/>
                </a:lnTo>
                <a:lnTo>
                  <a:pt x="2973336" y="1020394"/>
                </a:lnTo>
                <a:lnTo>
                  <a:pt x="3008261" y="1045794"/>
                </a:lnTo>
                <a:lnTo>
                  <a:pt x="3042259" y="1083894"/>
                </a:lnTo>
                <a:lnTo>
                  <a:pt x="3075317" y="1109294"/>
                </a:lnTo>
                <a:lnTo>
                  <a:pt x="3107410" y="1147394"/>
                </a:lnTo>
                <a:lnTo>
                  <a:pt x="3138500" y="1172794"/>
                </a:lnTo>
                <a:lnTo>
                  <a:pt x="3168573" y="1210894"/>
                </a:lnTo>
                <a:lnTo>
                  <a:pt x="3197593" y="1236294"/>
                </a:lnTo>
                <a:lnTo>
                  <a:pt x="3225533" y="1274394"/>
                </a:lnTo>
                <a:lnTo>
                  <a:pt x="3252381" y="1312494"/>
                </a:lnTo>
                <a:lnTo>
                  <a:pt x="3278086" y="1350594"/>
                </a:lnTo>
                <a:lnTo>
                  <a:pt x="3302647" y="1388694"/>
                </a:lnTo>
                <a:lnTo>
                  <a:pt x="3326015" y="1426794"/>
                </a:lnTo>
                <a:lnTo>
                  <a:pt x="3348177" y="1464894"/>
                </a:lnTo>
                <a:lnTo>
                  <a:pt x="3369106" y="1502994"/>
                </a:lnTo>
                <a:lnTo>
                  <a:pt x="3388766" y="1541094"/>
                </a:lnTo>
                <a:lnTo>
                  <a:pt x="3407143" y="1591894"/>
                </a:lnTo>
                <a:lnTo>
                  <a:pt x="3424199" y="1629994"/>
                </a:lnTo>
                <a:lnTo>
                  <a:pt x="3439909" y="1668094"/>
                </a:lnTo>
                <a:lnTo>
                  <a:pt x="3454260" y="1718894"/>
                </a:lnTo>
                <a:lnTo>
                  <a:pt x="3467201" y="1756994"/>
                </a:lnTo>
                <a:lnTo>
                  <a:pt x="3478733" y="1807794"/>
                </a:lnTo>
                <a:lnTo>
                  <a:pt x="3488804" y="1858594"/>
                </a:lnTo>
                <a:lnTo>
                  <a:pt x="3497402" y="1896694"/>
                </a:lnTo>
                <a:lnTo>
                  <a:pt x="3504488" y="1947494"/>
                </a:lnTo>
                <a:lnTo>
                  <a:pt x="3510064" y="1998294"/>
                </a:lnTo>
                <a:lnTo>
                  <a:pt x="3514064" y="2036394"/>
                </a:lnTo>
                <a:lnTo>
                  <a:pt x="3516490" y="2087194"/>
                </a:lnTo>
                <a:lnTo>
                  <a:pt x="3517303" y="2137994"/>
                </a:lnTo>
                <a:lnTo>
                  <a:pt x="3517303" y="505561"/>
                </a:lnTo>
                <a:lnTo>
                  <a:pt x="3465576" y="461594"/>
                </a:lnTo>
                <a:lnTo>
                  <a:pt x="3429990" y="436194"/>
                </a:lnTo>
                <a:lnTo>
                  <a:pt x="3393808" y="410794"/>
                </a:lnTo>
                <a:lnTo>
                  <a:pt x="3357054" y="385394"/>
                </a:lnTo>
                <a:lnTo>
                  <a:pt x="3319716" y="359994"/>
                </a:lnTo>
                <a:lnTo>
                  <a:pt x="3243402" y="309194"/>
                </a:lnTo>
                <a:lnTo>
                  <a:pt x="3164941" y="258394"/>
                </a:lnTo>
                <a:lnTo>
                  <a:pt x="3124949" y="245694"/>
                </a:lnTo>
                <a:lnTo>
                  <a:pt x="3084449" y="220294"/>
                </a:lnTo>
                <a:lnTo>
                  <a:pt x="3043453" y="207594"/>
                </a:lnTo>
                <a:lnTo>
                  <a:pt x="3001975" y="182194"/>
                </a:lnTo>
                <a:lnTo>
                  <a:pt x="2960039" y="169494"/>
                </a:lnTo>
                <a:lnTo>
                  <a:pt x="2917647" y="144094"/>
                </a:lnTo>
                <a:lnTo>
                  <a:pt x="2563469" y="42494"/>
                </a:lnTo>
                <a:lnTo>
                  <a:pt x="2517495" y="29794"/>
                </a:lnTo>
                <a:lnTo>
                  <a:pt x="2471166" y="29794"/>
                </a:lnTo>
                <a:lnTo>
                  <a:pt x="2424506" y="17094"/>
                </a:lnTo>
                <a:lnTo>
                  <a:pt x="2377541" y="17094"/>
                </a:lnTo>
                <a:lnTo>
                  <a:pt x="2330246" y="4394"/>
                </a:lnTo>
                <a:lnTo>
                  <a:pt x="1946275" y="4394"/>
                </a:lnTo>
                <a:lnTo>
                  <a:pt x="1898980" y="17094"/>
                </a:lnTo>
                <a:lnTo>
                  <a:pt x="1852015" y="17094"/>
                </a:lnTo>
                <a:lnTo>
                  <a:pt x="1805355" y="29794"/>
                </a:lnTo>
                <a:lnTo>
                  <a:pt x="1759026" y="29794"/>
                </a:lnTo>
                <a:lnTo>
                  <a:pt x="1713052" y="42494"/>
                </a:lnTo>
                <a:lnTo>
                  <a:pt x="1358874" y="144094"/>
                </a:lnTo>
                <a:lnTo>
                  <a:pt x="1316482" y="169494"/>
                </a:lnTo>
                <a:lnTo>
                  <a:pt x="1274546" y="182194"/>
                </a:lnTo>
                <a:lnTo>
                  <a:pt x="1233068" y="207594"/>
                </a:lnTo>
                <a:lnTo>
                  <a:pt x="1192072" y="220294"/>
                </a:lnTo>
                <a:lnTo>
                  <a:pt x="1151572" y="245694"/>
                </a:lnTo>
                <a:lnTo>
                  <a:pt x="1111580" y="258394"/>
                </a:lnTo>
                <a:lnTo>
                  <a:pt x="1033119" y="309194"/>
                </a:lnTo>
                <a:lnTo>
                  <a:pt x="956805" y="359994"/>
                </a:lnTo>
                <a:lnTo>
                  <a:pt x="919467" y="385394"/>
                </a:lnTo>
                <a:lnTo>
                  <a:pt x="882713" y="410794"/>
                </a:lnTo>
                <a:lnTo>
                  <a:pt x="846531" y="436194"/>
                </a:lnTo>
                <a:lnTo>
                  <a:pt x="810945" y="461594"/>
                </a:lnTo>
                <a:lnTo>
                  <a:pt x="775957" y="486994"/>
                </a:lnTo>
                <a:lnTo>
                  <a:pt x="741591" y="525094"/>
                </a:lnTo>
                <a:lnTo>
                  <a:pt x="707834" y="550494"/>
                </a:lnTo>
                <a:lnTo>
                  <a:pt x="674725" y="575894"/>
                </a:lnTo>
                <a:lnTo>
                  <a:pt x="642264" y="613994"/>
                </a:lnTo>
                <a:lnTo>
                  <a:pt x="610463" y="639394"/>
                </a:lnTo>
                <a:lnTo>
                  <a:pt x="579323" y="677494"/>
                </a:lnTo>
                <a:lnTo>
                  <a:pt x="548881" y="715594"/>
                </a:lnTo>
                <a:lnTo>
                  <a:pt x="519112" y="740994"/>
                </a:lnTo>
                <a:lnTo>
                  <a:pt x="490067" y="779094"/>
                </a:lnTo>
                <a:lnTo>
                  <a:pt x="461721" y="817194"/>
                </a:lnTo>
                <a:lnTo>
                  <a:pt x="434111" y="842594"/>
                </a:lnTo>
                <a:lnTo>
                  <a:pt x="407238" y="880694"/>
                </a:lnTo>
                <a:lnTo>
                  <a:pt x="381127" y="918794"/>
                </a:lnTo>
                <a:lnTo>
                  <a:pt x="355765" y="956894"/>
                </a:lnTo>
                <a:lnTo>
                  <a:pt x="331165" y="994994"/>
                </a:lnTo>
                <a:lnTo>
                  <a:pt x="307365" y="1033094"/>
                </a:lnTo>
                <a:lnTo>
                  <a:pt x="284353" y="1071194"/>
                </a:lnTo>
                <a:lnTo>
                  <a:pt x="262153" y="1109294"/>
                </a:lnTo>
                <a:lnTo>
                  <a:pt x="240766" y="1147394"/>
                </a:lnTo>
                <a:lnTo>
                  <a:pt x="220205" y="1198194"/>
                </a:lnTo>
                <a:lnTo>
                  <a:pt x="200482" y="1236294"/>
                </a:lnTo>
                <a:lnTo>
                  <a:pt x="181622" y="1274394"/>
                </a:lnTo>
                <a:lnTo>
                  <a:pt x="163614" y="1312494"/>
                </a:lnTo>
                <a:lnTo>
                  <a:pt x="146481" y="1363294"/>
                </a:lnTo>
                <a:lnTo>
                  <a:pt x="130238" y="1401394"/>
                </a:lnTo>
                <a:lnTo>
                  <a:pt x="114896" y="1452194"/>
                </a:lnTo>
                <a:lnTo>
                  <a:pt x="100457" y="1490294"/>
                </a:lnTo>
                <a:lnTo>
                  <a:pt x="86931" y="1528394"/>
                </a:lnTo>
                <a:lnTo>
                  <a:pt x="74345" y="1579194"/>
                </a:lnTo>
                <a:lnTo>
                  <a:pt x="62699" y="1617294"/>
                </a:lnTo>
                <a:lnTo>
                  <a:pt x="52006" y="1668094"/>
                </a:lnTo>
                <a:lnTo>
                  <a:pt x="42278" y="1718894"/>
                </a:lnTo>
                <a:lnTo>
                  <a:pt x="33528" y="1756994"/>
                </a:lnTo>
                <a:lnTo>
                  <a:pt x="25755" y="1807794"/>
                </a:lnTo>
                <a:lnTo>
                  <a:pt x="18999" y="1858594"/>
                </a:lnTo>
                <a:lnTo>
                  <a:pt x="13233" y="1896694"/>
                </a:lnTo>
                <a:lnTo>
                  <a:pt x="8496" y="1947494"/>
                </a:lnTo>
                <a:lnTo>
                  <a:pt x="4800" y="1998294"/>
                </a:lnTo>
                <a:lnTo>
                  <a:pt x="2146" y="2049094"/>
                </a:lnTo>
                <a:lnTo>
                  <a:pt x="533" y="2087194"/>
                </a:lnTo>
                <a:lnTo>
                  <a:pt x="0" y="2137994"/>
                </a:lnTo>
                <a:lnTo>
                  <a:pt x="533" y="2188794"/>
                </a:lnTo>
                <a:lnTo>
                  <a:pt x="2146" y="2239594"/>
                </a:lnTo>
                <a:lnTo>
                  <a:pt x="4800" y="2290394"/>
                </a:lnTo>
                <a:lnTo>
                  <a:pt x="8496" y="2328494"/>
                </a:lnTo>
                <a:lnTo>
                  <a:pt x="13233" y="2379294"/>
                </a:lnTo>
                <a:lnTo>
                  <a:pt x="18999" y="2430094"/>
                </a:lnTo>
                <a:lnTo>
                  <a:pt x="25755" y="2468194"/>
                </a:lnTo>
                <a:lnTo>
                  <a:pt x="33528" y="2518994"/>
                </a:lnTo>
                <a:lnTo>
                  <a:pt x="42278" y="2569794"/>
                </a:lnTo>
                <a:lnTo>
                  <a:pt x="52006" y="2607894"/>
                </a:lnTo>
                <a:lnTo>
                  <a:pt x="62699" y="2658694"/>
                </a:lnTo>
                <a:lnTo>
                  <a:pt x="74345" y="2696794"/>
                </a:lnTo>
                <a:lnTo>
                  <a:pt x="86931" y="2747594"/>
                </a:lnTo>
                <a:lnTo>
                  <a:pt x="100457" y="2785694"/>
                </a:lnTo>
                <a:lnTo>
                  <a:pt x="114896" y="2836494"/>
                </a:lnTo>
                <a:lnTo>
                  <a:pt x="130238" y="2874594"/>
                </a:lnTo>
                <a:lnTo>
                  <a:pt x="146481" y="2925394"/>
                </a:lnTo>
                <a:lnTo>
                  <a:pt x="163614" y="2963494"/>
                </a:lnTo>
                <a:lnTo>
                  <a:pt x="181622" y="3001594"/>
                </a:lnTo>
                <a:lnTo>
                  <a:pt x="200482" y="3039694"/>
                </a:lnTo>
                <a:lnTo>
                  <a:pt x="220205" y="3090494"/>
                </a:lnTo>
                <a:lnTo>
                  <a:pt x="240766" y="3128594"/>
                </a:lnTo>
                <a:lnTo>
                  <a:pt x="262153" y="3166694"/>
                </a:lnTo>
                <a:lnTo>
                  <a:pt x="284353" y="3204794"/>
                </a:lnTo>
                <a:lnTo>
                  <a:pt x="307365" y="3242894"/>
                </a:lnTo>
                <a:lnTo>
                  <a:pt x="331165" y="3280994"/>
                </a:lnTo>
                <a:lnTo>
                  <a:pt x="355765" y="3319094"/>
                </a:lnTo>
                <a:lnTo>
                  <a:pt x="381127" y="3357194"/>
                </a:lnTo>
                <a:lnTo>
                  <a:pt x="407238" y="3395294"/>
                </a:lnTo>
                <a:lnTo>
                  <a:pt x="434111" y="3433394"/>
                </a:lnTo>
                <a:lnTo>
                  <a:pt x="461721" y="3471494"/>
                </a:lnTo>
                <a:lnTo>
                  <a:pt x="490067" y="3496894"/>
                </a:lnTo>
                <a:lnTo>
                  <a:pt x="519112" y="3534994"/>
                </a:lnTo>
                <a:lnTo>
                  <a:pt x="548881" y="3573094"/>
                </a:lnTo>
                <a:lnTo>
                  <a:pt x="579323" y="3598494"/>
                </a:lnTo>
                <a:lnTo>
                  <a:pt x="610463" y="3636594"/>
                </a:lnTo>
                <a:lnTo>
                  <a:pt x="642264" y="3661994"/>
                </a:lnTo>
                <a:lnTo>
                  <a:pt x="674725" y="3700094"/>
                </a:lnTo>
                <a:lnTo>
                  <a:pt x="707834" y="3725494"/>
                </a:lnTo>
                <a:lnTo>
                  <a:pt x="741591" y="3763594"/>
                </a:lnTo>
                <a:lnTo>
                  <a:pt x="775957" y="3788994"/>
                </a:lnTo>
                <a:lnTo>
                  <a:pt x="810945" y="3814394"/>
                </a:lnTo>
                <a:lnTo>
                  <a:pt x="846531" y="3839794"/>
                </a:lnTo>
                <a:lnTo>
                  <a:pt x="882713" y="3865194"/>
                </a:lnTo>
                <a:lnTo>
                  <a:pt x="919467" y="3890594"/>
                </a:lnTo>
                <a:lnTo>
                  <a:pt x="956805" y="3915994"/>
                </a:lnTo>
                <a:lnTo>
                  <a:pt x="994689" y="3941394"/>
                </a:lnTo>
                <a:lnTo>
                  <a:pt x="1072083" y="3992194"/>
                </a:lnTo>
                <a:lnTo>
                  <a:pt x="1151572" y="4042994"/>
                </a:lnTo>
                <a:lnTo>
                  <a:pt x="1192072" y="4055694"/>
                </a:lnTo>
                <a:lnTo>
                  <a:pt x="1233068" y="4081094"/>
                </a:lnTo>
                <a:lnTo>
                  <a:pt x="1274546" y="4093794"/>
                </a:lnTo>
                <a:lnTo>
                  <a:pt x="1316482" y="4119194"/>
                </a:lnTo>
                <a:lnTo>
                  <a:pt x="1444980" y="4157294"/>
                </a:lnTo>
                <a:lnTo>
                  <a:pt x="1488668" y="4182694"/>
                </a:lnTo>
                <a:lnTo>
                  <a:pt x="1622158" y="4220794"/>
                </a:lnTo>
                <a:lnTo>
                  <a:pt x="1667421" y="4220794"/>
                </a:lnTo>
                <a:lnTo>
                  <a:pt x="1759026" y="4246194"/>
                </a:lnTo>
                <a:lnTo>
                  <a:pt x="1805355" y="4246194"/>
                </a:lnTo>
                <a:lnTo>
                  <a:pt x="1852015" y="4258894"/>
                </a:lnTo>
                <a:lnTo>
                  <a:pt x="1898980" y="4258894"/>
                </a:lnTo>
                <a:lnTo>
                  <a:pt x="1946275" y="4271594"/>
                </a:lnTo>
                <a:lnTo>
                  <a:pt x="2330246" y="4271594"/>
                </a:lnTo>
                <a:lnTo>
                  <a:pt x="2377541" y="4258894"/>
                </a:lnTo>
                <a:lnTo>
                  <a:pt x="2424506" y="4258894"/>
                </a:lnTo>
                <a:lnTo>
                  <a:pt x="2471166" y="4246194"/>
                </a:lnTo>
                <a:lnTo>
                  <a:pt x="2517495" y="4246194"/>
                </a:lnTo>
                <a:lnTo>
                  <a:pt x="2609100" y="4220794"/>
                </a:lnTo>
                <a:lnTo>
                  <a:pt x="2654363" y="4220794"/>
                </a:lnTo>
                <a:lnTo>
                  <a:pt x="2787853" y="4182694"/>
                </a:lnTo>
                <a:lnTo>
                  <a:pt x="2831541" y="4157294"/>
                </a:lnTo>
                <a:lnTo>
                  <a:pt x="2960039" y="4119194"/>
                </a:lnTo>
                <a:lnTo>
                  <a:pt x="3001975" y="4093794"/>
                </a:lnTo>
                <a:lnTo>
                  <a:pt x="3043453" y="4081094"/>
                </a:lnTo>
                <a:lnTo>
                  <a:pt x="3084449" y="4055694"/>
                </a:lnTo>
                <a:lnTo>
                  <a:pt x="3124949" y="4042994"/>
                </a:lnTo>
                <a:lnTo>
                  <a:pt x="3204438" y="3992194"/>
                </a:lnTo>
                <a:lnTo>
                  <a:pt x="3281832" y="3941394"/>
                </a:lnTo>
                <a:lnTo>
                  <a:pt x="3319716" y="3915994"/>
                </a:lnTo>
                <a:lnTo>
                  <a:pt x="3357054" y="3890594"/>
                </a:lnTo>
                <a:lnTo>
                  <a:pt x="3393808" y="3865194"/>
                </a:lnTo>
                <a:lnTo>
                  <a:pt x="3429990" y="3839794"/>
                </a:lnTo>
                <a:lnTo>
                  <a:pt x="3465576" y="3814394"/>
                </a:lnTo>
                <a:lnTo>
                  <a:pt x="3500564" y="3788994"/>
                </a:lnTo>
                <a:lnTo>
                  <a:pt x="3534930" y="3763594"/>
                </a:lnTo>
                <a:lnTo>
                  <a:pt x="3568687" y="3725494"/>
                </a:lnTo>
                <a:lnTo>
                  <a:pt x="3601796" y="3700094"/>
                </a:lnTo>
                <a:lnTo>
                  <a:pt x="3634257" y="3661994"/>
                </a:lnTo>
                <a:lnTo>
                  <a:pt x="3666058" y="3636594"/>
                </a:lnTo>
                <a:lnTo>
                  <a:pt x="3697198" y="3598494"/>
                </a:lnTo>
                <a:lnTo>
                  <a:pt x="3727640" y="3573094"/>
                </a:lnTo>
                <a:lnTo>
                  <a:pt x="3757409" y="3534994"/>
                </a:lnTo>
                <a:lnTo>
                  <a:pt x="3786454" y="3496894"/>
                </a:lnTo>
                <a:lnTo>
                  <a:pt x="3814800" y="3471494"/>
                </a:lnTo>
                <a:lnTo>
                  <a:pt x="3842410" y="3433394"/>
                </a:lnTo>
                <a:lnTo>
                  <a:pt x="3869283" y="3395294"/>
                </a:lnTo>
                <a:lnTo>
                  <a:pt x="3895394" y="3357194"/>
                </a:lnTo>
                <a:lnTo>
                  <a:pt x="3920756" y="3319094"/>
                </a:lnTo>
                <a:lnTo>
                  <a:pt x="3945356" y="3280994"/>
                </a:lnTo>
                <a:lnTo>
                  <a:pt x="3969156" y="3242894"/>
                </a:lnTo>
                <a:lnTo>
                  <a:pt x="3992168" y="3204794"/>
                </a:lnTo>
                <a:lnTo>
                  <a:pt x="4014368" y="3166694"/>
                </a:lnTo>
                <a:lnTo>
                  <a:pt x="4035755" y="3128594"/>
                </a:lnTo>
                <a:lnTo>
                  <a:pt x="4056316" y="3090494"/>
                </a:lnTo>
                <a:lnTo>
                  <a:pt x="4076039" y="3039694"/>
                </a:lnTo>
                <a:lnTo>
                  <a:pt x="4094899" y="3001594"/>
                </a:lnTo>
                <a:lnTo>
                  <a:pt x="4112907" y="2963494"/>
                </a:lnTo>
                <a:lnTo>
                  <a:pt x="4130040" y="2925394"/>
                </a:lnTo>
                <a:lnTo>
                  <a:pt x="4146283" y="2874594"/>
                </a:lnTo>
                <a:lnTo>
                  <a:pt x="4161625" y="2836494"/>
                </a:lnTo>
                <a:lnTo>
                  <a:pt x="4176064" y="2785694"/>
                </a:lnTo>
                <a:lnTo>
                  <a:pt x="4189590" y="2747594"/>
                </a:lnTo>
                <a:lnTo>
                  <a:pt x="4202176" y="2696794"/>
                </a:lnTo>
                <a:lnTo>
                  <a:pt x="4213822" y="2658694"/>
                </a:lnTo>
                <a:lnTo>
                  <a:pt x="4224515" y="2607894"/>
                </a:lnTo>
                <a:lnTo>
                  <a:pt x="4234243" y="2569794"/>
                </a:lnTo>
                <a:lnTo>
                  <a:pt x="4242994" y="2518994"/>
                </a:lnTo>
                <a:lnTo>
                  <a:pt x="4250766" y="2468194"/>
                </a:lnTo>
                <a:lnTo>
                  <a:pt x="4257522" y="2430094"/>
                </a:lnTo>
                <a:lnTo>
                  <a:pt x="4263288" y="2379294"/>
                </a:lnTo>
                <a:lnTo>
                  <a:pt x="4268025" y="2328494"/>
                </a:lnTo>
                <a:lnTo>
                  <a:pt x="4271721" y="2290394"/>
                </a:lnTo>
                <a:lnTo>
                  <a:pt x="4274375" y="2239594"/>
                </a:lnTo>
                <a:lnTo>
                  <a:pt x="4275988" y="2188794"/>
                </a:lnTo>
                <a:lnTo>
                  <a:pt x="4276522" y="2137994"/>
                </a:lnTo>
                <a:close/>
              </a:path>
              <a:path w="8771890" h="4689475">
                <a:moveTo>
                  <a:pt x="4344225" y="4279227"/>
                </a:moveTo>
                <a:lnTo>
                  <a:pt x="2125395" y="4279227"/>
                </a:lnTo>
                <a:lnTo>
                  <a:pt x="2125395" y="4689157"/>
                </a:lnTo>
                <a:lnTo>
                  <a:pt x="4344225" y="4689157"/>
                </a:lnTo>
                <a:lnTo>
                  <a:pt x="4344225" y="4279227"/>
                </a:lnTo>
                <a:close/>
              </a:path>
              <a:path w="8771890" h="4689475">
                <a:moveTo>
                  <a:pt x="6559486" y="4280103"/>
                </a:moveTo>
                <a:lnTo>
                  <a:pt x="4345114" y="2131796"/>
                </a:lnTo>
                <a:lnTo>
                  <a:pt x="4345114" y="4280103"/>
                </a:lnTo>
                <a:lnTo>
                  <a:pt x="6559486" y="4280103"/>
                </a:lnTo>
                <a:close/>
              </a:path>
              <a:path w="8771890" h="4689475">
                <a:moveTo>
                  <a:pt x="8771801" y="0"/>
                </a:moveTo>
                <a:lnTo>
                  <a:pt x="7709649" y="0"/>
                </a:lnTo>
                <a:lnTo>
                  <a:pt x="7656233" y="596"/>
                </a:lnTo>
                <a:lnTo>
                  <a:pt x="7602944" y="2679"/>
                </a:lnTo>
                <a:lnTo>
                  <a:pt x="7549782" y="6769"/>
                </a:lnTo>
                <a:lnTo>
                  <a:pt x="7496797" y="13360"/>
                </a:lnTo>
                <a:lnTo>
                  <a:pt x="7443825" y="22669"/>
                </a:lnTo>
                <a:lnTo>
                  <a:pt x="7391400" y="34442"/>
                </a:lnTo>
                <a:lnTo>
                  <a:pt x="7339622" y="48666"/>
                </a:lnTo>
                <a:lnTo>
                  <a:pt x="7288631" y="65316"/>
                </a:lnTo>
                <a:lnTo>
                  <a:pt x="7239495" y="83959"/>
                </a:lnTo>
                <a:lnTo>
                  <a:pt x="7191337" y="104851"/>
                </a:lnTo>
                <a:lnTo>
                  <a:pt x="7144271" y="127939"/>
                </a:lnTo>
                <a:lnTo>
                  <a:pt x="7098398" y="153162"/>
                </a:lnTo>
                <a:lnTo>
                  <a:pt x="7054240" y="180200"/>
                </a:lnTo>
                <a:lnTo>
                  <a:pt x="7011454" y="209194"/>
                </a:lnTo>
                <a:lnTo>
                  <a:pt x="6970115" y="240106"/>
                </a:lnTo>
                <a:lnTo>
                  <a:pt x="6930339" y="272846"/>
                </a:lnTo>
                <a:lnTo>
                  <a:pt x="6892264" y="307289"/>
                </a:lnTo>
                <a:lnTo>
                  <a:pt x="6855904" y="343408"/>
                </a:lnTo>
                <a:lnTo>
                  <a:pt x="6821348" y="381114"/>
                </a:lnTo>
                <a:lnTo>
                  <a:pt x="6788645" y="420344"/>
                </a:lnTo>
                <a:lnTo>
                  <a:pt x="6757746" y="461213"/>
                </a:lnTo>
                <a:lnTo>
                  <a:pt x="6728892" y="503440"/>
                </a:lnTo>
                <a:lnTo>
                  <a:pt x="6702120" y="546925"/>
                </a:lnTo>
                <a:lnTo>
                  <a:pt x="6677520" y="591591"/>
                </a:lnTo>
                <a:lnTo>
                  <a:pt x="6654863" y="637959"/>
                </a:lnTo>
                <a:lnTo>
                  <a:pt x="6634556" y="685304"/>
                </a:lnTo>
                <a:lnTo>
                  <a:pt x="6616636" y="733552"/>
                </a:lnTo>
                <a:lnTo>
                  <a:pt x="6601155" y="782561"/>
                </a:lnTo>
                <a:lnTo>
                  <a:pt x="6587947" y="833081"/>
                </a:lnTo>
                <a:lnTo>
                  <a:pt x="6577317" y="884174"/>
                </a:lnTo>
                <a:lnTo>
                  <a:pt x="6570993" y="923226"/>
                </a:lnTo>
                <a:lnTo>
                  <a:pt x="6566141" y="962647"/>
                </a:lnTo>
                <a:lnTo>
                  <a:pt x="6560261" y="1070038"/>
                </a:lnTo>
                <a:lnTo>
                  <a:pt x="6560261" y="2140077"/>
                </a:lnTo>
                <a:lnTo>
                  <a:pt x="7670355" y="2140077"/>
                </a:lnTo>
                <a:lnTo>
                  <a:pt x="7718920" y="2137791"/>
                </a:lnTo>
                <a:lnTo>
                  <a:pt x="7767218" y="2134539"/>
                </a:lnTo>
                <a:lnTo>
                  <a:pt x="7815326" y="2129891"/>
                </a:lnTo>
                <a:lnTo>
                  <a:pt x="7863268" y="2123363"/>
                </a:lnTo>
                <a:lnTo>
                  <a:pt x="7911109" y="2114486"/>
                </a:lnTo>
                <a:lnTo>
                  <a:pt x="7957274" y="2103640"/>
                </a:lnTo>
                <a:lnTo>
                  <a:pt x="8002892" y="2090864"/>
                </a:lnTo>
                <a:lnTo>
                  <a:pt x="8047901" y="2076221"/>
                </a:lnTo>
                <a:lnTo>
                  <a:pt x="8092224" y="2059724"/>
                </a:lnTo>
                <a:lnTo>
                  <a:pt x="8135772" y="2041410"/>
                </a:lnTo>
                <a:lnTo>
                  <a:pt x="8178457" y="2021293"/>
                </a:lnTo>
                <a:lnTo>
                  <a:pt x="8227593" y="1995322"/>
                </a:lnTo>
                <a:lnTo>
                  <a:pt x="8275307" y="1966988"/>
                </a:lnTo>
                <a:lnTo>
                  <a:pt x="8321484" y="1936381"/>
                </a:lnTo>
                <a:lnTo>
                  <a:pt x="8365998" y="1903564"/>
                </a:lnTo>
                <a:lnTo>
                  <a:pt x="8408759" y="1868627"/>
                </a:lnTo>
                <a:lnTo>
                  <a:pt x="8449526" y="1831784"/>
                </a:lnTo>
                <a:lnTo>
                  <a:pt x="8488324" y="1793011"/>
                </a:lnTo>
                <a:lnTo>
                  <a:pt x="8525053" y="1752422"/>
                </a:lnTo>
                <a:lnTo>
                  <a:pt x="8559635" y="1710105"/>
                </a:lnTo>
                <a:lnTo>
                  <a:pt x="8591969" y="1666163"/>
                </a:lnTo>
                <a:lnTo>
                  <a:pt x="8622259" y="1620253"/>
                </a:lnTo>
                <a:lnTo>
                  <a:pt x="8650084" y="1572920"/>
                </a:lnTo>
                <a:lnTo>
                  <a:pt x="8675370" y="1524279"/>
                </a:lnTo>
                <a:lnTo>
                  <a:pt x="8698065" y="1474457"/>
                </a:lnTo>
                <a:lnTo>
                  <a:pt x="8718067" y="1423568"/>
                </a:lnTo>
                <a:lnTo>
                  <a:pt x="8739568" y="1357528"/>
                </a:lnTo>
                <a:lnTo>
                  <a:pt x="8756561" y="1290256"/>
                </a:lnTo>
                <a:lnTo>
                  <a:pt x="8766416" y="1238478"/>
                </a:lnTo>
                <a:lnTo>
                  <a:pt x="8771801" y="1201432"/>
                </a:lnTo>
                <a:lnTo>
                  <a:pt x="8771801" y="0"/>
                </a:lnTo>
                <a:close/>
              </a:path>
            </a:pathLst>
          </a:custGeom>
          <a:solidFill>
            <a:srgbClr val="EBEBEC">
              <a:alpha val="9999"/>
            </a:srgbClr>
          </a:solidFill>
        </p:spPr>
        <p:txBody>
          <a:bodyPr wrap="square" lIns="0" tIns="0" rIns="0" bIns="0" rtlCol="0"/>
          <a:lstStyle/>
          <a:p>
            <a:endParaRPr/>
          </a:p>
        </p:txBody>
      </p:sp>
      <p:sp>
        <p:nvSpPr>
          <p:cNvPr id="7" name="object 7"/>
          <p:cNvSpPr txBox="1">
            <a:spLocks noGrp="1"/>
          </p:cNvSpPr>
          <p:nvPr>
            <p:ph type="title"/>
          </p:nvPr>
        </p:nvSpPr>
        <p:spPr>
          <a:xfrm>
            <a:off x="1383779" y="2371384"/>
            <a:ext cx="5557526" cy="463397"/>
          </a:xfrm>
          <a:prstGeom prst="rect">
            <a:avLst/>
          </a:prstGeom>
        </p:spPr>
        <p:txBody>
          <a:bodyPr vert="horz" wrap="square" lIns="0" tIns="60960" rIns="0" bIns="0" rtlCol="0">
            <a:spAutoFit/>
          </a:bodyPr>
          <a:lstStyle/>
          <a:p>
            <a:pPr marL="134620" marR="5080" indent="-122555">
              <a:lnSpc>
                <a:spcPts val="2900"/>
              </a:lnSpc>
              <a:spcBef>
                <a:spcPts val="480"/>
              </a:spcBef>
            </a:pPr>
            <a:r>
              <a:rPr lang="en-GB" sz="3600" spc="-85">
                <a:solidFill>
                  <a:srgbClr val="FFFFFF"/>
                </a:solidFill>
              </a:rPr>
              <a:t>Working with Members</a:t>
            </a:r>
            <a:endParaRPr sz="3600"/>
          </a:p>
        </p:txBody>
      </p:sp>
    </p:spTree>
    <p:extLst>
      <p:ext uri="{BB962C8B-B14F-4D97-AF65-F5344CB8AC3E}">
        <p14:creationId xmlns:p14="http://schemas.microsoft.com/office/powerpoint/2010/main" val="230151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8" name="object 3">
            <a:extLst>
              <a:ext uri="{FF2B5EF4-FFF2-40B4-BE49-F238E27FC236}">
                <a16:creationId xmlns:a16="http://schemas.microsoft.com/office/drawing/2014/main" id="{1477AAAA-0CA6-26C6-F2A7-1D1B732F90A3}"/>
              </a:ext>
            </a:extLst>
          </p:cNvPr>
          <p:cNvSpPr txBox="1">
            <a:spLocks/>
          </p:cNvSpPr>
          <p:nvPr/>
        </p:nvSpPr>
        <p:spPr>
          <a:xfrm>
            <a:off x="708390" y="441325"/>
            <a:ext cx="6978284" cy="556563"/>
          </a:xfrm>
          <a:prstGeom prst="rect">
            <a:avLst/>
          </a:prstGeom>
        </p:spPr>
        <p:txBody>
          <a:bodyPr vert="horz" wrap="square" lIns="0" tIns="68580" rIns="0" bIns="0" rtlCol="0">
            <a:spAutoFit/>
          </a:bodyPr>
          <a:lstStyle>
            <a:lvl1pPr>
              <a:defRPr sz="3800" b="1" i="0">
                <a:solidFill>
                  <a:srgbClr val="231F20"/>
                </a:solidFill>
                <a:latin typeface="Palatino Linotype"/>
                <a:ea typeface="+mj-ea"/>
                <a:cs typeface="Palatino Linotype"/>
              </a:defRPr>
            </a:lvl1pPr>
          </a:lstStyle>
          <a:p>
            <a:pPr marL="12700" marR="5080">
              <a:lnSpc>
                <a:spcPts val="3800"/>
              </a:lnSpc>
              <a:spcBef>
                <a:spcPts val="660"/>
              </a:spcBef>
            </a:pPr>
            <a:r>
              <a:rPr lang="en-GB" sz="3200" kern="0" spc="-35"/>
              <a:t>Strategy through implementation </a:t>
            </a:r>
          </a:p>
        </p:txBody>
      </p:sp>
      <p:graphicFrame>
        <p:nvGraphicFramePr>
          <p:cNvPr id="9" name="Diagram 8">
            <a:extLst>
              <a:ext uri="{FF2B5EF4-FFF2-40B4-BE49-F238E27FC236}">
                <a16:creationId xmlns:a16="http://schemas.microsoft.com/office/drawing/2014/main" id="{32ADB3FA-0490-C320-47DA-1DA318BE8E25}"/>
              </a:ext>
            </a:extLst>
          </p:cNvPr>
          <p:cNvGraphicFramePr/>
          <p:nvPr>
            <p:extLst>
              <p:ext uri="{D42A27DB-BD31-4B8C-83A1-F6EECF244321}">
                <p14:modId xmlns:p14="http://schemas.microsoft.com/office/powerpoint/2010/main" val="1685963701"/>
              </p:ext>
            </p:extLst>
          </p:nvPr>
        </p:nvGraphicFramePr>
        <p:xfrm>
          <a:off x="708390" y="1216025"/>
          <a:ext cx="6759210" cy="349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37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1608455"/>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3" name="object 3"/>
          <p:cNvSpPr txBox="1">
            <a:spLocks noGrp="1"/>
          </p:cNvSpPr>
          <p:nvPr>
            <p:ph type="title"/>
          </p:nvPr>
        </p:nvSpPr>
        <p:spPr>
          <a:xfrm>
            <a:off x="726008" y="1290328"/>
            <a:ext cx="2679699" cy="2033890"/>
          </a:xfrm>
          <a:prstGeom prst="rect">
            <a:avLst/>
          </a:prstGeom>
        </p:spPr>
        <p:txBody>
          <a:bodyPr vert="horz" wrap="square" lIns="0" tIns="83820" rIns="0" bIns="0" rtlCol="0">
            <a:spAutoFit/>
          </a:bodyPr>
          <a:lstStyle/>
          <a:p>
            <a:pPr marL="12700" marR="5080">
              <a:lnSpc>
                <a:spcPts val="3800"/>
              </a:lnSpc>
              <a:spcBef>
                <a:spcPts val="660"/>
              </a:spcBef>
            </a:pPr>
            <a:r>
              <a:rPr lang="en-GB" sz="3200" spc="-35"/>
              <a:t>How members can help us reach our goals</a:t>
            </a:r>
            <a:endParaRPr sz="3200"/>
          </a:p>
        </p:txBody>
      </p:sp>
      <p:sp>
        <p:nvSpPr>
          <p:cNvPr id="5" name="object 5">
            <a:extLst>
              <a:ext uri="{FF2B5EF4-FFF2-40B4-BE49-F238E27FC236}">
                <a16:creationId xmlns:a16="http://schemas.microsoft.com/office/drawing/2014/main" id="{92131179-39F4-82E5-6635-2BEBDC6FE736}"/>
              </a:ext>
            </a:extLst>
          </p:cNvPr>
          <p:cNvSpPr txBox="1"/>
          <p:nvPr/>
        </p:nvSpPr>
        <p:spPr>
          <a:xfrm>
            <a:off x="4114800" y="746125"/>
            <a:ext cx="4100195" cy="3495828"/>
          </a:xfrm>
          <a:prstGeom prst="rect">
            <a:avLst/>
          </a:prstGeom>
        </p:spPr>
        <p:txBody>
          <a:bodyPr vert="horz" wrap="square" lIns="0" tIns="58419" rIns="0" bIns="0" rtlCol="0">
            <a:spAutoFit/>
          </a:bodyPr>
          <a:lstStyle/>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Doubling reach </a:t>
            </a:r>
          </a:p>
          <a:p>
            <a:pPr marL="641350" marR="106680" lvl="1" indent="-171450">
              <a:lnSpc>
                <a:spcPts val="1400"/>
              </a:lnSpc>
              <a:spcBef>
                <a:spcPts val="770"/>
              </a:spcBef>
              <a:buFont typeface="Wingdings" panose="05000000000000000000" pitchFamily="2" charset="2"/>
              <a:buChar char="§"/>
            </a:pPr>
            <a:r>
              <a:rPr lang="en-GB" sz="1200" i="1">
                <a:solidFill>
                  <a:srgbClr val="34713B"/>
                </a:solidFill>
                <a:latin typeface="Arial"/>
                <a:cs typeface="Arial"/>
              </a:rPr>
              <a:t>weblinks, social media sharing, internal comms channels, campaigns, in-kind support)</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Publishing Impact Case Studies: </a:t>
            </a:r>
          </a:p>
          <a:p>
            <a:pPr marL="641350" marR="106680" lvl="1" indent="-171450">
              <a:lnSpc>
                <a:spcPts val="1400"/>
              </a:lnSpc>
              <a:spcBef>
                <a:spcPts val="770"/>
              </a:spcBef>
              <a:buFont typeface="Wingdings" panose="05000000000000000000" pitchFamily="2" charset="2"/>
              <a:buChar char="§"/>
            </a:pPr>
            <a:r>
              <a:rPr lang="en-GB" sz="1200" i="1">
                <a:solidFill>
                  <a:srgbClr val="34713B"/>
                </a:solidFill>
                <a:latin typeface="Arial"/>
                <a:cs typeface="Arial"/>
              </a:rPr>
              <a:t>We will be asking for your assessment of whether the work we do makes a difference in your business, and with your stakeholders</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Member and funder feedback </a:t>
            </a:r>
          </a:p>
          <a:p>
            <a:pPr marL="641350" marR="106680" lvl="1" indent="-171450">
              <a:lnSpc>
                <a:spcPts val="1400"/>
              </a:lnSpc>
              <a:spcBef>
                <a:spcPts val="770"/>
              </a:spcBef>
              <a:buFont typeface="Wingdings" panose="05000000000000000000" pitchFamily="2" charset="2"/>
              <a:buChar char="§"/>
            </a:pPr>
            <a:r>
              <a:rPr lang="en-GB" sz="1200" i="1">
                <a:solidFill>
                  <a:srgbClr val="34713B"/>
                </a:solidFill>
                <a:latin typeface="Arial"/>
                <a:cs typeface="Arial"/>
              </a:rPr>
              <a:t>After every project </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Income growth </a:t>
            </a:r>
          </a:p>
          <a:p>
            <a:pPr marL="641350" marR="106680" lvl="1" indent="-171450">
              <a:lnSpc>
                <a:spcPts val="1400"/>
              </a:lnSpc>
              <a:spcBef>
                <a:spcPts val="770"/>
              </a:spcBef>
              <a:buFont typeface="Wingdings" panose="05000000000000000000" pitchFamily="2" charset="2"/>
              <a:buChar char="§"/>
            </a:pPr>
            <a:r>
              <a:rPr lang="en-GB" sz="1200" i="1">
                <a:solidFill>
                  <a:srgbClr val="34713B"/>
                </a:solidFill>
                <a:latin typeface="Arial"/>
                <a:cs typeface="Arial"/>
              </a:rPr>
              <a:t>Supporting our charitable work programme</a:t>
            </a:r>
          </a:p>
          <a:p>
            <a:pPr marL="184150" marR="106680" indent="-171450">
              <a:lnSpc>
                <a:spcPts val="1400"/>
              </a:lnSpc>
              <a:spcBef>
                <a:spcPts val="770"/>
              </a:spcBef>
              <a:buFont typeface="Wingdings" panose="05000000000000000000" pitchFamily="2" charset="2"/>
              <a:buChar char="§"/>
            </a:pPr>
            <a:r>
              <a:rPr lang="en-GB" sz="1200">
                <a:solidFill>
                  <a:srgbClr val="231F20"/>
                </a:solidFill>
                <a:latin typeface="Arial"/>
                <a:cs typeface="Arial"/>
              </a:rPr>
              <a:t>Employee engagement: </a:t>
            </a:r>
          </a:p>
          <a:p>
            <a:pPr marL="641350" marR="106680" lvl="1" indent="-171450">
              <a:lnSpc>
                <a:spcPts val="1400"/>
              </a:lnSpc>
              <a:spcBef>
                <a:spcPts val="770"/>
              </a:spcBef>
              <a:buFont typeface="Wingdings" panose="05000000000000000000" pitchFamily="2" charset="2"/>
              <a:buChar char="§"/>
            </a:pPr>
            <a:r>
              <a:rPr lang="en-GB" sz="1200">
                <a:solidFill>
                  <a:srgbClr val="34713B"/>
                </a:solidFill>
                <a:latin typeface="Arial"/>
                <a:cs typeface="Arial"/>
              </a:rPr>
              <a:t>Opportunities to share learning (secondments, shadowing, workshops). </a:t>
            </a:r>
            <a:endParaRPr lang="en-GB" sz="1200">
              <a:solidFill>
                <a:srgbClr val="231F20"/>
              </a:solidFill>
              <a:latin typeface="Arial"/>
              <a:cs typeface="Arial"/>
            </a:endParaRPr>
          </a:p>
        </p:txBody>
      </p:sp>
    </p:spTree>
    <p:extLst>
      <p:ext uri="{BB962C8B-B14F-4D97-AF65-F5344CB8AC3E}">
        <p14:creationId xmlns:p14="http://schemas.microsoft.com/office/powerpoint/2010/main" val="143884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4770"/>
          </a:xfrm>
          <a:custGeom>
            <a:avLst/>
            <a:gdLst/>
            <a:ahLst/>
            <a:cxnLst/>
            <a:rect l="l" t="t" r="r" b="b"/>
            <a:pathLst>
              <a:path w="9144000" h="5144770">
                <a:moveTo>
                  <a:pt x="9144000" y="0"/>
                </a:moveTo>
                <a:lnTo>
                  <a:pt x="0" y="0"/>
                </a:lnTo>
                <a:lnTo>
                  <a:pt x="0" y="5144401"/>
                </a:lnTo>
                <a:lnTo>
                  <a:pt x="9144000" y="5144401"/>
                </a:lnTo>
                <a:lnTo>
                  <a:pt x="9144000" y="0"/>
                </a:lnTo>
                <a:close/>
              </a:path>
            </a:pathLst>
          </a:custGeom>
          <a:solidFill>
            <a:srgbClr val="FDC92F"/>
          </a:solidFill>
        </p:spPr>
        <p:txBody>
          <a:bodyPr wrap="square" lIns="0" tIns="0" rIns="0" bIns="0" rtlCol="0"/>
          <a:lstStyle/>
          <a:p>
            <a:endParaRPr/>
          </a:p>
        </p:txBody>
      </p:sp>
      <p:sp>
        <p:nvSpPr>
          <p:cNvPr id="3" name="object 3"/>
          <p:cNvSpPr/>
          <p:nvPr/>
        </p:nvSpPr>
        <p:spPr>
          <a:xfrm>
            <a:off x="4969109" y="4734469"/>
            <a:ext cx="1687195" cy="410209"/>
          </a:xfrm>
          <a:custGeom>
            <a:avLst/>
            <a:gdLst/>
            <a:ahLst/>
            <a:cxnLst/>
            <a:rect l="l" t="t" r="r" b="b"/>
            <a:pathLst>
              <a:path w="1687195" h="410210">
                <a:moveTo>
                  <a:pt x="843529" y="0"/>
                </a:moveTo>
                <a:lnTo>
                  <a:pt x="795721" y="1045"/>
                </a:lnTo>
                <a:lnTo>
                  <a:pt x="748448" y="4153"/>
                </a:lnTo>
                <a:lnTo>
                  <a:pt x="701755" y="9280"/>
                </a:lnTo>
                <a:lnTo>
                  <a:pt x="655684" y="16382"/>
                </a:lnTo>
                <a:lnTo>
                  <a:pt x="610279" y="25416"/>
                </a:lnTo>
                <a:lnTo>
                  <a:pt x="565585" y="36337"/>
                </a:lnTo>
                <a:lnTo>
                  <a:pt x="521644" y="49102"/>
                </a:lnTo>
                <a:lnTo>
                  <a:pt x="478501" y="63669"/>
                </a:lnTo>
                <a:lnTo>
                  <a:pt x="436199" y="79992"/>
                </a:lnTo>
                <a:lnTo>
                  <a:pt x="394781" y="98028"/>
                </a:lnTo>
                <a:lnTo>
                  <a:pt x="354291" y="117735"/>
                </a:lnTo>
                <a:lnTo>
                  <a:pt x="314773" y="139067"/>
                </a:lnTo>
                <a:lnTo>
                  <a:pt x="276270" y="161982"/>
                </a:lnTo>
                <a:lnTo>
                  <a:pt x="238827" y="186436"/>
                </a:lnTo>
                <a:lnTo>
                  <a:pt x="202486" y="212385"/>
                </a:lnTo>
                <a:lnTo>
                  <a:pt x="167291" y="239785"/>
                </a:lnTo>
                <a:lnTo>
                  <a:pt x="133287" y="268594"/>
                </a:lnTo>
                <a:lnTo>
                  <a:pt x="100515" y="298767"/>
                </a:lnTo>
                <a:lnTo>
                  <a:pt x="69021" y="330261"/>
                </a:lnTo>
                <a:lnTo>
                  <a:pt x="38848" y="363032"/>
                </a:lnTo>
                <a:lnTo>
                  <a:pt x="10039" y="397036"/>
                </a:lnTo>
                <a:lnTo>
                  <a:pt x="0" y="409931"/>
                </a:lnTo>
                <a:lnTo>
                  <a:pt x="1687048" y="409931"/>
                </a:lnTo>
                <a:lnTo>
                  <a:pt x="1648199" y="363032"/>
                </a:lnTo>
                <a:lnTo>
                  <a:pt x="1618026" y="330261"/>
                </a:lnTo>
                <a:lnTo>
                  <a:pt x="1586533" y="298767"/>
                </a:lnTo>
                <a:lnTo>
                  <a:pt x="1553762" y="268594"/>
                </a:lnTo>
                <a:lnTo>
                  <a:pt x="1519757" y="239785"/>
                </a:lnTo>
                <a:lnTo>
                  <a:pt x="1484563" y="212385"/>
                </a:lnTo>
                <a:lnTo>
                  <a:pt x="1448223" y="186436"/>
                </a:lnTo>
                <a:lnTo>
                  <a:pt x="1410779" y="161982"/>
                </a:lnTo>
                <a:lnTo>
                  <a:pt x="1372277" y="139067"/>
                </a:lnTo>
                <a:lnTo>
                  <a:pt x="1332760" y="117735"/>
                </a:lnTo>
                <a:lnTo>
                  <a:pt x="1292271" y="98028"/>
                </a:lnTo>
                <a:lnTo>
                  <a:pt x="1250853" y="79992"/>
                </a:lnTo>
                <a:lnTo>
                  <a:pt x="1208551" y="63669"/>
                </a:lnTo>
                <a:lnTo>
                  <a:pt x="1165409" y="49102"/>
                </a:lnTo>
                <a:lnTo>
                  <a:pt x="1121469" y="36337"/>
                </a:lnTo>
                <a:lnTo>
                  <a:pt x="1076775" y="25416"/>
                </a:lnTo>
                <a:lnTo>
                  <a:pt x="1031371" y="16382"/>
                </a:lnTo>
                <a:lnTo>
                  <a:pt x="985301" y="9280"/>
                </a:lnTo>
                <a:lnTo>
                  <a:pt x="938609" y="4153"/>
                </a:lnTo>
                <a:lnTo>
                  <a:pt x="891337" y="1045"/>
                </a:lnTo>
                <a:lnTo>
                  <a:pt x="843529" y="0"/>
                </a:lnTo>
                <a:close/>
              </a:path>
            </a:pathLst>
          </a:custGeom>
          <a:solidFill>
            <a:srgbClr val="EBEBEC">
              <a:alpha val="9999"/>
            </a:srgbClr>
          </a:solidFill>
        </p:spPr>
        <p:txBody>
          <a:bodyPr wrap="square" lIns="0" tIns="0" rIns="0" bIns="0" rtlCol="0"/>
          <a:lstStyle/>
          <a:p>
            <a:endParaRPr/>
          </a:p>
        </p:txBody>
      </p:sp>
      <p:sp>
        <p:nvSpPr>
          <p:cNvPr id="4" name="object 4"/>
          <p:cNvSpPr/>
          <p:nvPr/>
        </p:nvSpPr>
        <p:spPr>
          <a:xfrm>
            <a:off x="6939064" y="2593632"/>
            <a:ext cx="2205355" cy="2550795"/>
          </a:xfrm>
          <a:custGeom>
            <a:avLst/>
            <a:gdLst/>
            <a:ahLst/>
            <a:cxnLst/>
            <a:rect l="l" t="t" r="r" b="b"/>
            <a:pathLst>
              <a:path w="2205354" h="2550795">
                <a:moveTo>
                  <a:pt x="2164143" y="1067511"/>
                </a:moveTo>
                <a:lnTo>
                  <a:pt x="2163102" y="1019962"/>
                </a:lnTo>
                <a:lnTo>
                  <a:pt x="2160003" y="972947"/>
                </a:lnTo>
                <a:lnTo>
                  <a:pt x="2154910" y="926503"/>
                </a:lnTo>
                <a:lnTo>
                  <a:pt x="2147849" y="880681"/>
                </a:lnTo>
                <a:lnTo>
                  <a:pt x="2138857" y="835520"/>
                </a:lnTo>
                <a:lnTo>
                  <a:pt x="2127999" y="791070"/>
                </a:lnTo>
                <a:lnTo>
                  <a:pt x="2115299" y="747356"/>
                </a:lnTo>
                <a:lnTo>
                  <a:pt x="2100808" y="704456"/>
                </a:lnTo>
                <a:lnTo>
                  <a:pt x="2084578" y="662381"/>
                </a:lnTo>
                <a:lnTo>
                  <a:pt x="2066632" y="621182"/>
                </a:lnTo>
                <a:lnTo>
                  <a:pt x="2047036" y="580910"/>
                </a:lnTo>
                <a:lnTo>
                  <a:pt x="2025815" y="541604"/>
                </a:lnTo>
                <a:lnTo>
                  <a:pt x="2003018" y="503301"/>
                </a:lnTo>
                <a:lnTo>
                  <a:pt x="1978698" y="466064"/>
                </a:lnTo>
                <a:lnTo>
                  <a:pt x="1952891" y="429920"/>
                </a:lnTo>
                <a:lnTo>
                  <a:pt x="1925637" y="394919"/>
                </a:lnTo>
                <a:lnTo>
                  <a:pt x="1896986" y="361086"/>
                </a:lnTo>
                <a:lnTo>
                  <a:pt x="1866976" y="328498"/>
                </a:lnTo>
                <a:lnTo>
                  <a:pt x="1835645" y="297167"/>
                </a:lnTo>
                <a:lnTo>
                  <a:pt x="1803057" y="267157"/>
                </a:lnTo>
                <a:lnTo>
                  <a:pt x="1769237" y="238506"/>
                </a:lnTo>
                <a:lnTo>
                  <a:pt x="1734223" y="211251"/>
                </a:lnTo>
                <a:lnTo>
                  <a:pt x="1698078" y="185445"/>
                </a:lnTo>
                <a:lnTo>
                  <a:pt x="1660842" y="161124"/>
                </a:lnTo>
                <a:lnTo>
                  <a:pt x="1622539" y="138328"/>
                </a:lnTo>
                <a:lnTo>
                  <a:pt x="1583232" y="117106"/>
                </a:lnTo>
                <a:lnTo>
                  <a:pt x="1542961" y="97510"/>
                </a:lnTo>
                <a:lnTo>
                  <a:pt x="1501762" y="79565"/>
                </a:lnTo>
                <a:lnTo>
                  <a:pt x="1459687" y="63334"/>
                </a:lnTo>
                <a:lnTo>
                  <a:pt x="1416786" y="48844"/>
                </a:lnTo>
                <a:lnTo>
                  <a:pt x="1373073" y="36144"/>
                </a:lnTo>
                <a:lnTo>
                  <a:pt x="1328623" y="25285"/>
                </a:lnTo>
                <a:lnTo>
                  <a:pt x="1283462" y="16306"/>
                </a:lnTo>
                <a:lnTo>
                  <a:pt x="1237640" y="9232"/>
                </a:lnTo>
                <a:lnTo>
                  <a:pt x="1191196" y="4140"/>
                </a:lnTo>
                <a:lnTo>
                  <a:pt x="1144181" y="1041"/>
                </a:lnTo>
                <a:lnTo>
                  <a:pt x="1096632" y="0"/>
                </a:lnTo>
                <a:lnTo>
                  <a:pt x="1049070" y="1041"/>
                </a:lnTo>
                <a:lnTo>
                  <a:pt x="1002055" y="4140"/>
                </a:lnTo>
                <a:lnTo>
                  <a:pt x="955611" y="9232"/>
                </a:lnTo>
                <a:lnTo>
                  <a:pt x="909789" y="16306"/>
                </a:lnTo>
                <a:lnTo>
                  <a:pt x="864628" y="25285"/>
                </a:lnTo>
                <a:lnTo>
                  <a:pt x="820178" y="36144"/>
                </a:lnTo>
                <a:lnTo>
                  <a:pt x="776465" y="48844"/>
                </a:lnTo>
                <a:lnTo>
                  <a:pt x="733564" y="63334"/>
                </a:lnTo>
                <a:lnTo>
                  <a:pt x="691489" y="79565"/>
                </a:lnTo>
                <a:lnTo>
                  <a:pt x="650290" y="97510"/>
                </a:lnTo>
                <a:lnTo>
                  <a:pt x="610019" y="117106"/>
                </a:lnTo>
                <a:lnTo>
                  <a:pt x="570712" y="138328"/>
                </a:lnTo>
                <a:lnTo>
                  <a:pt x="532409" y="161124"/>
                </a:lnTo>
                <a:lnTo>
                  <a:pt x="495173" y="185445"/>
                </a:lnTo>
                <a:lnTo>
                  <a:pt x="459028" y="211251"/>
                </a:lnTo>
                <a:lnTo>
                  <a:pt x="424014" y="238506"/>
                </a:lnTo>
                <a:lnTo>
                  <a:pt x="390194" y="267157"/>
                </a:lnTo>
                <a:lnTo>
                  <a:pt x="357593" y="297167"/>
                </a:lnTo>
                <a:lnTo>
                  <a:pt x="326275" y="328498"/>
                </a:lnTo>
                <a:lnTo>
                  <a:pt x="296265" y="361086"/>
                </a:lnTo>
                <a:lnTo>
                  <a:pt x="267614" y="394919"/>
                </a:lnTo>
                <a:lnTo>
                  <a:pt x="240360" y="429920"/>
                </a:lnTo>
                <a:lnTo>
                  <a:pt x="214541" y="466064"/>
                </a:lnTo>
                <a:lnTo>
                  <a:pt x="190220" y="503301"/>
                </a:lnTo>
                <a:lnTo>
                  <a:pt x="167424" y="541604"/>
                </a:lnTo>
                <a:lnTo>
                  <a:pt x="146215" y="580910"/>
                </a:lnTo>
                <a:lnTo>
                  <a:pt x="126606" y="621182"/>
                </a:lnTo>
                <a:lnTo>
                  <a:pt x="108673" y="662381"/>
                </a:lnTo>
                <a:lnTo>
                  <a:pt x="92430" y="704456"/>
                </a:lnTo>
                <a:lnTo>
                  <a:pt x="77939" y="747356"/>
                </a:lnTo>
                <a:lnTo>
                  <a:pt x="65252" y="791070"/>
                </a:lnTo>
                <a:lnTo>
                  <a:pt x="54381" y="835520"/>
                </a:lnTo>
                <a:lnTo>
                  <a:pt x="45402" y="880681"/>
                </a:lnTo>
                <a:lnTo>
                  <a:pt x="38328" y="926503"/>
                </a:lnTo>
                <a:lnTo>
                  <a:pt x="33235" y="972947"/>
                </a:lnTo>
                <a:lnTo>
                  <a:pt x="30149" y="1019962"/>
                </a:lnTo>
                <a:lnTo>
                  <a:pt x="29108" y="1067511"/>
                </a:lnTo>
                <a:lnTo>
                  <a:pt x="30149" y="1115072"/>
                </a:lnTo>
                <a:lnTo>
                  <a:pt x="33235" y="1162088"/>
                </a:lnTo>
                <a:lnTo>
                  <a:pt x="38328" y="1208532"/>
                </a:lnTo>
                <a:lnTo>
                  <a:pt x="45402" y="1254353"/>
                </a:lnTo>
                <a:lnTo>
                  <a:pt x="54381" y="1299514"/>
                </a:lnTo>
                <a:lnTo>
                  <a:pt x="65252" y="1343964"/>
                </a:lnTo>
                <a:lnTo>
                  <a:pt x="77939" y="1387678"/>
                </a:lnTo>
                <a:lnTo>
                  <a:pt x="92430" y="1430591"/>
                </a:lnTo>
                <a:lnTo>
                  <a:pt x="108673" y="1472666"/>
                </a:lnTo>
                <a:lnTo>
                  <a:pt x="126606" y="1513852"/>
                </a:lnTo>
                <a:lnTo>
                  <a:pt x="146215" y="1554124"/>
                </a:lnTo>
                <a:lnTo>
                  <a:pt x="167424" y="1593430"/>
                </a:lnTo>
                <a:lnTo>
                  <a:pt x="190220" y="1631734"/>
                </a:lnTo>
                <a:lnTo>
                  <a:pt x="214541" y="1668970"/>
                </a:lnTo>
                <a:lnTo>
                  <a:pt x="240360" y="1705114"/>
                </a:lnTo>
                <a:lnTo>
                  <a:pt x="267614" y="1740128"/>
                </a:lnTo>
                <a:lnTo>
                  <a:pt x="296265" y="1773948"/>
                </a:lnTo>
                <a:lnTo>
                  <a:pt x="326275" y="1806549"/>
                </a:lnTo>
                <a:lnTo>
                  <a:pt x="357593" y="1837867"/>
                </a:lnTo>
                <a:lnTo>
                  <a:pt x="390194" y="1867877"/>
                </a:lnTo>
                <a:lnTo>
                  <a:pt x="424014" y="1896541"/>
                </a:lnTo>
                <a:lnTo>
                  <a:pt x="459028" y="1923796"/>
                </a:lnTo>
                <a:lnTo>
                  <a:pt x="495173" y="1949602"/>
                </a:lnTo>
                <a:lnTo>
                  <a:pt x="532409" y="1973922"/>
                </a:lnTo>
                <a:lnTo>
                  <a:pt x="570712" y="1996719"/>
                </a:lnTo>
                <a:lnTo>
                  <a:pt x="610019" y="2017941"/>
                </a:lnTo>
                <a:lnTo>
                  <a:pt x="650290" y="2037537"/>
                </a:lnTo>
                <a:lnTo>
                  <a:pt x="691489" y="2055482"/>
                </a:lnTo>
                <a:lnTo>
                  <a:pt x="733564" y="2071712"/>
                </a:lnTo>
                <a:lnTo>
                  <a:pt x="776465" y="2086203"/>
                </a:lnTo>
                <a:lnTo>
                  <a:pt x="820178" y="2098903"/>
                </a:lnTo>
                <a:lnTo>
                  <a:pt x="864628" y="2109762"/>
                </a:lnTo>
                <a:lnTo>
                  <a:pt x="909789" y="2118741"/>
                </a:lnTo>
                <a:lnTo>
                  <a:pt x="955611" y="2125815"/>
                </a:lnTo>
                <a:lnTo>
                  <a:pt x="1002055" y="2130907"/>
                </a:lnTo>
                <a:lnTo>
                  <a:pt x="1049070" y="2134006"/>
                </a:lnTo>
                <a:lnTo>
                  <a:pt x="1096632" y="2135035"/>
                </a:lnTo>
                <a:lnTo>
                  <a:pt x="1144181" y="2134006"/>
                </a:lnTo>
                <a:lnTo>
                  <a:pt x="1191196" y="2130907"/>
                </a:lnTo>
                <a:lnTo>
                  <a:pt x="1237640" y="2125815"/>
                </a:lnTo>
                <a:lnTo>
                  <a:pt x="1283462" y="2118741"/>
                </a:lnTo>
                <a:lnTo>
                  <a:pt x="1328623" y="2109762"/>
                </a:lnTo>
                <a:lnTo>
                  <a:pt x="1373073" y="2098903"/>
                </a:lnTo>
                <a:lnTo>
                  <a:pt x="1416786" y="2086203"/>
                </a:lnTo>
                <a:lnTo>
                  <a:pt x="1459687" y="2071712"/>
                </a:lnTo>
                <a:lnTo>
                  <a:pt x="1501762" y="2055482"/>
                </a:lnTo>
                <a:lnTo>
                  <a:pt x="1542961" y="2037537"/>
                </a:lnTo>
                <a:lnTo>
                  <a:pt x="1583232" y="2017941"/>
                </a:lnTo>
                <a:lnTo>
                  <a:pt x="1622539" y="1996719"/>
                </a:lnTo>
                <a:lnTo>
                  <a:pt x="1660842" y="1973922"/>
                </a:lnTo>
                <a:lnTo>
                  <a:pt x="1698078" y="1949602"/>
                </a:lnTo>
                <a:lnTo>
                  <a:pt x="1734223" y="1923796"/>
                </a:lnTo>
                <a:lnTo>
                  <a:pt x="1769237" y="1896541"/>
                </a:lnTo>
                <a:lnTo>
                  <a:pt x="1803057" y="1867877"/>
                </a:lnTo>
                <a:lnTo>
                  <a:pt x="1835645" y="1837867"/>
                </a:lnTo>
                <a:lnTo>
                  <a:pt x="1866976" y="1806549"/>
                </a:lnTo>
                <a:lnTo>
                  <a:pt x="1896986" y="1773948"/>
                </a:lnTo>
                <a:lnTo>
                  <a:pt x="1925637" y="1740128"/>
                </a:lnTo>
                <a:lnTo>
                  <a:pt x="1952891" y="1705114"/>
                </a:lnTo>
                <a:lnTo>
                  <a:pt x="1978698" y="1668970"/>
                </a:lnTo>
                <a:lnTo>
                  <a:pt x="2003018" y="1631734"/>
                </a:lnTo>
                <a:lnTo>
                  <a:pt x="2025815" y="1593430"/>
                </a:lnTo>
                <a:lnTo>
                  <a:pt x="2047036" y="1554124"/>
                </a:lnTo>
                <a:lnTo>
                  <a:pt x="2066632" y="1513852"/>
                </a:lnTo>
                <a:lnTo>
                  <a:pt x="2084578" y="1472666"/>
                </a:lnTo>
                <a:lnTo>
                  <a:pt x="2100808" y="1430591"/>
                </a:lnTo>
                <a:lnTo>
                  <a:pt x="2115299" y="1387678"/>
                </a:lnTo>
                <a:lnTo>
                  <a:pt x="2127999" y="1343964"/>
                </a:lnTo>
                <a:lnTo>
                  <a:pt x="2138857" y="1299514"/>
                </a:lnTo>
                <a:lnTo>
                  <a:pt x="2147849" y="1254353"/>
                </a:lnTo>
                <a:lnTo>
                  <a:pt x="2154910" y="1208532"/>
                </a:lnTo>
                <a:lnTo>
                  <a:pt x="2160003" y="1162088"/>
                </a:lnTo>
                <a:lnTo>
                  <a:pt x="2163102" y="1115072"/>
                </a:lnTo>
                <a:lnTo>
                  <a:pt x="2164143" y="1067511"/>
                </a:lnTo>
                <a:close/>
              </a:path>
              <a:path w="2205354" h="2550795">
                <a:moveTo>
                  <a:pt x="2204923" y="2144839"/>
                </a:moveTo>
                <a:lnTo>
                  <a:pt x="0" y="2144839"/>
                </a:lnTo>
                <a:lnTo>
                  <a:pt x="0" y="2550769"/>
                </a:lnTo>
                <a:lnTo>
                  <a:pt x="2176576" y="2550769"/>
                </a:lnTo>
                <a:lnTo>
                  <a:pt x="2183092" y="2518549"/>
                </a:lnTo>
                <a:lnTo>
                  <a:pt x="2191296" y="2472880"/>
                </a:lnTo>
                <a:lnTo>
                  <a:pt x="2198560" y="2426893"/>
                </a:lnTo>
                <a:lnTo>
                  <a:pt x="2204847" y="2380602"/>
                </a:lnTo>
                <a:lnTo>
                  <a:pt x="2204923" y="2144839"/>
                </a:lnTo>
                <a:close/>
              </a:path>
            </a:pathLst>
          </a:custGeom>
          <a:solidFill>
            <a:srgbClr val="EBEBEC">
              <a:alpha val="9999"/>
            </a:srgbClr>
          </a:solidFill>
        </p:spPr>
        <p:txBody>
          <a:bodyPr wrap="square" lIns="0" tIns="0" rIns="0" bIns="0" rtlCol="0"/>
          <a:lstStyle/>
          <a:p>
            <a:endParaRPr/>
          </a:p>
        </p:txBody>
      </p:sp>
      <p:sp>
        <p:nvSpPr>
          <p:cNvPr id="5" name="object 5"/>
          <p:cNvSpPr/>
          <p:nvPr/>
        </p:nvSpPr>
        <p:spPr>
          <a:xfrm>
            <a:off x="4739195" y="438683"/>
            <a:ext cx="2144395" cy="2144395"/>
          </a:xfrm>
          <a:custGeom>
            <a:avLst/>
            <a:gdLst/>
            <a:ahLst/>
            <a:cxnLst/>
            <a:rect l="l" t="t" r="r" b="b"/>
            <a:pathLst>
              <a:path w="2144395" h="2144395">
                <a:moveTo>
                  <a:pt x="1071892" y="0"/>
                </a:moveTo>
                <a:lnTo>
                  <a:pt x="1024146" y="1044"/>
                </a:lnTo>
                <a:lnTo>
                  <a:pt x="976935" y="4148"/>
                </a:lnTo>
                <a:lnTo>
                  <a:pt x="930302" y="9268"/>
                </a:lnTo>
                <a:lnTo>
                  <a:pt x="884291" y="16361"/>
                </a:lnTo>
                <a:lnTo>
                  <a:pt x="838946" y="25383"/>
                </a:lnTo>
                <a:lnTo>
                  <a:pt x="794310" y="36291"/>
                </a:lnTo>
                <a:lnTo>
                  <a:pt x="750426" y="49040"/>
                </a:lnTo>
                <a:lnTo>
                  <a:pt x="707339" y="63588"/>
                </a:lnTo>
                <a:lnTo>
                  <a:pt x="665091" y="79890"/>
                </a:lnTo>
                <a:lnTo>
                  <a:pt x="623726" y="97904"/>
                </a:lnTo>
                <a:lnTo>
                  <a:pt x="583289" y="117585"/>
                </a:lnTo>
                <a:lnTo>
                  <a:pt x="543822" y="138890"/>
                </a:lnTo>
                <a:lnTo>
                  <a:pt x="505369" y="161776"/>
                </a:lnTo>
                <a:lnTo>
                  <a:pt x="467974" y="186199"/>
                </a:lnTo>
                <a:lnTo>
                  <a:pt x="431680" y="212115"/>
                </a:lnTo>
                <a:lnTo>
                  <a:pt x="396530" y="239480"/>
                </a:lnTo>
                <a:lnTo>
                  <a:pt x="362569" y="268252"/>
                </a:lnTo>
                <a:lnTo>
                  <a:pt x="329840" y="298387"/>
                </a:lnTo>
                <a:lnTo>
                  <a:pt x="298387" y="329840"/>
                </a:lnTo>
                <a:lnTo>
                  <a:pt x="268252" y="362569"/>
                </a:lnTo>
                <a:lnTo>
                  <a:pt x="239480" y="396530"/>
                </a:lnTo>
                <a:lnTo>
                  <a:pt x="212115" y="431680"/>
                </a:lnTo>
                <a:lnTo>
                  <a:pt x="186199" y="467974"/>
                </a:lnTo>
                <a:lnTo>
                  <a:pt x="161776" y="505369"/>
                </a:lnTo>
                <a:lnTo>
                  <a:pt x="138890" y="543822"/>
                </a:lnTo>
                <a:lnTo>
                  <a:pt x="117585" y="583289"/>
                </a:lnTo>
                <a:lnTo>
                  <a:pt x="97904" y="623726"/>
                </a:lnTo>
                <a:lnTo>
                  <a:pt x="79890" y="665091"/>
                </a:lnTo>
                <a:lnTo>
                  <a:pt x="63588" y="707339"/>
                </a:lnTo>
                <a:lnTo>
                  <a:pt x="49040" y="750426"/>
                </a:lnTo>
                <a:lnTo>
                  <a:pt x="36291" y="794310"/>
                </a:lnTo>
                <a:lnTo>
                  <a:pt x="25383" y="838946"/>
                </a:lnTo>
                <a:lnTo>
                  <a:pt x="16361" y="884291"/>
                </a:lnTo>
                <a:lnTo>
                  <a:pt x="9268" y="930302"/>
                </a:lnTo>
                <a:lnTo>
                  <a:pt x="4148" y="976935"/>
                </a:lnTo>
                <a:lnTo>
                  <a:pt x="1044" y="1024146"/>
                </a:lnTo>
                <a:lnTo>
                  <a:pt x="0" y="1071892"/>
                </a:lnTo>
                <a:lnTo>
                  <a:pt x="1044" y="1119639"/>
                </a:lnTo>
                <a:lnTo>
                  <a:pt x="4148" y="1166851"/>
                </a:lnTo>
                <a:lnTo>
                  <a:pt x="9268" y="1213485"/>
                </a:lnTo>
                <a:lnTo>
                  <a:pt x="16361" y="1259497"/>
                </a:lnTo>
                <a:lnTo>
                  <a:pt x="25383" y="1304843"/>
                </a:lnTo>
                <a:lnTo>
                  <a:pt x="36291" y="1349480"/>
                </a:lnTo>
                <a:lnTo>
                  <a:pt x="49040" y="1393364"/>
                </a:lnTo>
                <a:lnTo>
                  <a:pt x="63588" y="1436452"/>
                </a:lnTo>
                <a:lnTo>
                  <a:pt x="79890" y="1478701"/>
                </a:lnTo>
                <a:lnTo>
                  <a:pt x="97904" y="1520066"/>
                </a:lnTo>
                <a:lnTo>
                  <a:pt x="117585" y="1560504"/>
                </a:lnTo>
                <a:lnTo>
                  <a:pt x="138890" y="1599971"/>
                </a:lnTo>
                <a:lnTo>
                  <a:pt x="161776" y="1638424"/>
                </a:lnTo>
                <a:lnTo>
                  <a:pt x="186199" y="1675820"/>
                </a:lnTo>
                <a:lnTo>
                  <a:pt x="212115" y="1712115"/>
                </a:lnTo>
                <a:lnTo>
                  <a:pt x="239480" y="1747264"/>
                </a:lnTo>
                <a:lnTo>
                  <a:pt x="268252" y="1781226"/>
                </a:lnTo>
                <a:lnTo>
                  <a:pt x="298387" y="1813955"/>
                </a:lnTo>
                <a:lnTo>
                  <a:pt x="329840" y="1845409"/>
                </a:lnTo>
                <a:lnTo>
                  <a:pt x="362569" y="1875544"/>
                </a:lnTo>
                <a:lnTo>
                  <a:pt x="396530" y="1904316"/>
                </a:lnTo>
                <a:lnTo>
                  <a:pt x="431680" y="1931682"/>
                </a:lnTo>
                <a:lnTo>
                  <a:pt x="467974" y="1957598"/>
                </a:lnTo>
                <a:lnTo>
                  <a:pt x="505369" y="1982021"/>
                </a:lnTo>
                <a:lnTo>
                  <a:pt x="543822" y="2004906"/>
                </a:lnTo>
                <a:lnTo>
                  <a:pt x="583289" y="2026212"/>
                </a:lnTo>
                <a:lnTo>
                  <a:pt x="623726" y="2045893"/>
                </a:lnTo>
                <a:lnTo>
                  <a:pt x="665091" y="2063907"/>
                </a:lnTo>
                <a:lnTo>
                  <a:pt x="707339" y="2080209"/>
                </a:lnTo>
                <a:lnTo>
                  <a:pt x="750426" y="2094757"/>
                </a:lnTo>
                <a:lnTo>
                  <a:pt x="794310" y="2107506"/>
                </a:lnTo>
                <a:lnTo>
                  <a:pt x="838946" y="2118414"/>
                </a:lnTo>
                <a:lnTo>
                  <a:pt x="884291" y="2127436"/>
                </a:lnTo>
                <a:lnTo>
                  <a:pt x="930302" y="2134529"/>
                </a:lnTo>
                <a:lnTo>
                  <a:pt x="976935" y="2139649"/>
                </a:lnTo>
                <a:lnTo>
                  <a:pt x="1024146" y="2142753"/>
                </a:lnTo>
                <a:lnTo>
                  <a:pt x="1071892" y="2143798"/>
                </a:lnTo>
                <a:lnTo>
                  <a:pt x="1119639" y="2142753"/>
                </a:lnTo>
                <a:lnTo>
                  <a:pt x="1166851" y="2139649"/>
                </a:lnTo>
                <a:lnTo>
                  <a:pt x="1213485" y="2134529"/>
                </a:lnTo>
                <a:lnTo>
                  <a:pt x="1259496" y="2127436"/>
                </a:lnTo>
                <a:lnTo>
                  <a:pt x="1304842" y="2118414"/>
                </a:lnTo>
                <a:lnTo>
                  <a:pt x="1349479" y="2107506"/>
                </a:lnTo>
                <a:lnTo>
                  <a:pt x="1393363" y="2094757"/>
                </a:lnTo>
                <a:lnTo>
                  <a:pt x="1436451" y="2080209"/>
                </a:lnTo>
                <a:lnTo>
                  <a:pt x="1478699" y="2063907"/>
                </a:lnTo>
                <a:lnTo>
                  <a:pt x="1520063" y="2045893"/>
                </a:lnTo>
                <a:lnTo>
                  <a:pt x="1560501" y="2026212"/>
                </a:lnTo>
                <a:lnTo>
                  <a:pt x="1599968" y="2004906"/>
                </a:lnTo>
                <a:lnTo>
                  <a:pt x="1638421" y="1982021"/>
                </a:lnTo>
                <a:lnTo>
                  <a:pt x="1675816" y="1957598"/>
                </a:lnTo>
                <a:lnTo>
                  <a:pt x="1712110" y="1931682"/>
                </a:lnTo>
                <a:lnTo>
                  <a:pt x="1747259" y="1904316"/>
                </a:lnTo>
                <a:lnTo>
                  <a:pt x="1781220" y="1875544"/>
                </a:lnTo>
                <a:lnTo>
                  <a:pt x="1813949" y="1845409"/>
                </a:lnTo>
                <a:lnTo>
                  <a:pt x="1845402" y="1813955"/>
                </a:lnTo>
                <a:lnTo>
                  <a:pt x="1875536" y="1781226"/>
                </a:lnTo>
                <a:lnTo>
                  <a:pt x="1904308" y="1747264"/>
                </a:lnTo>
                <a:lnTo>
                  <a:pt x="1931674" y="1712115"/>
                </a:lnTo>
                <a:lnTo>
                  <a:pt x="1957589" y="1675820"/>
                </a:lnTo>
                <a:lnTo>
                  <a:pt x="1982011" y="1638424"/>
                </a:lnTo>
                <a:lnTo>
                  <a:pt x="2004897" y="1599971"/>
                </a:lnTo>
                <a:lnTo>
                  <a:pt x="2026202" y="1560504"/>
                </a:lnTo>
                <a:lnTo>
                  <a:pt x="2033776" y="1544942"/>
                </a:lnTo>
                <a:lnTo>
                  <a:pt x="1071892" y="1544942"/>
                </a:lnTo>
                <a:lnTo>
                  <a:pt x="1023527" y="1542500"/>
                </a:lnTo>
                <a:lnTo>
                  <a:pt x="976559" y="1535331"/>
                </a:lnTo>
                <a:lnTo>
                  <a:pt x="931225" y="1523675"/>
                </a:lnTo>
                <a:lnTo>
                  <a:pt x="887765" y="1507768"/>
                </a:lnTo>
                <a:lnTo>
                  <a:pt x="846414" y="1487849"/>
                </a:lnTo>
                <a:lnTo>
                  <a:pt x="807412" y="1464154"/>
                </a:lnTo>
                <a:lnTo>
                  <a:pt x="770997" y="1436922"/>
                </a:lnTo>
                <a:lnTo>
                  <a:pt x="737404" y="1406391"/>
                </a:lnTo>
                <a:lnTo>
                  <a:pt x="706874" y="1372798"/>
                </a:lnTo>
                <a:lnTo>
                  <a:pt x="679642" y="1336382"/>
                </a:lnTo>
                <a:lnTo>
                  <a:pt x="655948" y="1297379"/>
                </a:lnTo>
                <a:lnTo>
                  <a:pt x="636029" y="1256027"/>
                </a:lnTo>
                <a:lnTo>
                  <a:pt x="620122" y="1212565"/>
                </a:lnTo>
                <a:lnTo>
                  <a:pt x="608466" y="1167230"/>
                </a:lnTo>
                <a:lnTo>
                  <a:pt x="601298" y="1120260"/>
                </a:lnTo>
                <a:lnTo>
                  <a:pt x="598855" y="1071892"/>
                </a:lnTo>
                <a:lnTo>
                  <a:pt x="601298" y="1023527"/>
                </a:lnTo>
                <a:lnTo>
                  <a:pt x="608466" y="976559"/>
                </a:lnTo>
                <a:lnTo>
                  <a:pt x="620122" y="931225"/>
                </a:lnTo>
                <a:lnTo>
                  <a:pt x="636029" y="887765"/>
                </a:lnTo>
                <a:lnTo>
                  <a:pt x="655948" y="846414"/>
                </a:lnTo>
                <a:lnTo>
                  <a:pt x="679642" y="807412"/>
                </a:lnTo>
                <a:lnTo>
                  <a:pt x="706874" y="770997"/>
                </a:lnTo>
                <a:lnTo>
                  <a:pt x="737404" y="737404"/>
                </a:lnTo>
                <a:lnTo>
                  <a:pt x="770997" y="706874"/>
                </a:lnTo>
                <a:lnTo>
                  <a:pt x="807412" y="679642"/>
                </a:lnTo>
                <a:lnTo>
                  <a:pt x="846414" y="655948"/>
                </a:lnTo>
                <a:lnTo>
                  <a:pt x="887765" y="636029"/>
                </a:lnTo>
                <a:lnTo>
                  <a:pt x="931225" y="620122"/>
                </a:lnTo>
                <a:lnTo>
                  <a:pt x="976559" y="608466"/>
                </a:lnTo>
                <a:lnTo>
                  <a:pt x="1023527" y="601298"/>
                </a:lnTo>
                <a:lnTo>
                  <a:pt x="1071892" y="598855"/>
                </a:lnTo>
                <a:lnTo>
                  <a:pt x="2033778" y="598855"/>
                </a:lnTo>
                <a:lnTo>
                  <a:pt x="2026202" y="583289"/>
                </a:lnTo>
                <a:lnTo>
                  <a:pt x="2004897" y="543822"/>
                </a:lnTo>
                <a:lnTo>
                  <a:pt x="1982011" y="505369"/>
                </a:lnTo>
                <a:lnTo>
                  <a:pt x="1957589" y="467974"/>
                </a:lnTo>
                <a:lnTo>
                  <a:pt x="1931674" y="431680"/>
                </a:lnTo>
                <a:lnTo>
                  <a:pt x="1904308" y="396530"/>
                </a:lnTo>
                <a:lnTo>
                  <a:pt x="1875536" y="362569"/>
                </a:lnTo>
                <a:lnTo>
                  <a:pt x="1845402" y="329840"/>
                </a:lnTo>
                <a:lnTo>
                  <a:pt x="1813949" y="298387"/>
                </a:lnTo>
                <a:lnTo>
                  <a:pt x="1781220" y="268252"/>
                </a:lnTo>
                <a:lnTo>
                  <a:pt x="1747259" y="239480"/>
                </a:lnTo>
                <a:lnTo>
                  <a:pt x="1712110" y="212115"/>
                </a:lnTo>
                <a:lnTo>
                  <a:pt x="1675816" y="186199"/>
                </a:lnTo>
                <a:lnTo>
                  <a:pt x="1638421" y="161776"/>
                </a:lnTo>
                <a:lnTo>
                  <a:pt x="1599968" y="138890"/>
                </a:lnTo>
                <a:lnTo>
                  <a:pt x="1560501" y="117585"/>
                </a:lnTo>
                <a:lnTo>
                  <a:pt x="1520063" y="97904"/>
                </a:lnTo>
                <a:lnTo>
                  <a:pt x="1478699" y="79890"/>
                </a:lnTo>
                <a:lnTo>
                  <a:pt x="1436451" y="63588"/>
                </a:lnTo>
                <a:lnTo>
                  <a:pt x="1393363" y="49040"/>
                </a:lnTo>
                <a:lnTo>
                  <a:pt x="1349479" y="36291"/>
                </a:lnTo>
                <a:lnTo>
                  <a:pt x="1304842" y="25383"/>
                </a:lnTo>
                <a:lnTo>
                  <a:pt x="1259496" y="16361"/>
                </a:lnTo>
                <a:lnTo>
                  <a:pt x="1213485" y="9268"/>
                </a:lnTo>
                <a:lnTo>
                  <a:pt x="1166851" y="4148"/>
                </a:lnTo>
                <a:lnTo>
                  <a:pt x="1119639" y="1044"/>
                </a:lnTo>
                <a:lnTo>
                  <a:pt x="1071892" y="0"/>
                </a:lnTo>
                <a:close/>
              </a:path>
              <a:path w="2144395" h="2144395">
                <a:moveTo>
                  <a:pt x="2033778" y="598855"/>
                </a:moveTo>
                <a:lnTo>
                  <a:pt x="1071892" y="598855"/>
                </a:lnTo>
                <a:lnTo>
                  <a:pt x="1120258" y="601298"/>
                </a:lnTo>
                <a:lnTo>
                  <a:pt x="1167226" y="608466"/>
                </a:lnTo>
                <a:lnTo>
                  <a:pt x="1212559" y="620122"/>
                </a:lnTo>
                <a:lnTo>
                  <a:pt x="1256020" y="636029"/>
                </a:lnTo>
                <a:lnTo>
                  <a:pt x="1297370" y="655948"/>
                </a:lnTo>
                <a:lnTo>
                  <a:pt x="1336372" y="679642"/>
                </a:lnTo>
                <a:lnTo>
                  <a:pt x="1372788" y="706874"/>
                </a:lnTo>
                <a:lnTo>
                  <a:pt x="1406380" y="737404"/>
                </a:lnTo>
                <a:lnTo>
                  <a:pt x="1436911" y="770997"/>
                </a:lnTo>
                <a:lnTo>
                  <a:pt x="1464142" y="807412"/>
                </a:lnTo>
                <a:lnTo>
                  <a:pt x="1487836" y="846414"/>
                </a:lnTo>
                <a:lnTo>
                  <a:pt x="1507756" y="887765"/>
                </a:lnTo>
                <a:lnTo>
                  <a:pt x="1523662" y="931225"/>
                </a:lnTo>
                <a:lnTo>
                  <a:pt x="1535319" y="976559"/>
                </a:lnTo>
                <a:lnTo>
                  <a:pt x="1542487" y="1023527"/>
                </a:lnTo>
                <a:lnTo>
                  <a:pt x="1544929" y="1071892"/>
                </a:lnTo>
                <a:lnTo>
                  <a:pt x="1542487" y="1120260"/>
                </a:lnTo>
                <a:lnTo>
                  <a:pt x="1535319" y="1167230"/>
                </a:lnTo>
                <a:lnTo>
                  <a:pt x="1523662" y="1212565"/>
                </a:lnTo>
                <a:lnTo>
                  <a:pt x="1507756" y="1256027"/>
                </a:lnTo>
                <a:lnTo>
                  <a:pt x="1487836" y="1297379"/>
                </a:lnTo>
                <a:lnTo>
                  <a:pt x="1464142" y="1336382"/>
                </a:lnTo>
                <a:lnTo>
                  <a:pt x="1436911" y="1372798"/>
                </a:lnTo>
                <a:lnTo>
                  <a:pt x="1406380" y="1406391"/>
                </a:lnTo>
                <a:lnTo>
                  <a:pt x="1372788" y="1436922"/>
                </a:lnTo>
                <a:lnTo>
                  <a:pt x="1336372" y="1464154"/>
                </a:lnTo>
                <a:lnTo>
                  <a:pt x="1297370" y="1487849"/>
                </a:lnTo>
                <a:lnTo>
                  <a:pt x="1256020" y="1507768"/>
                </a:lnTo>
                <a:lnTo>
                  <a:pt x="1212559" y="1523675"/>
                </a:lnTo>
                <a:lnTo>
                  <a:pt x="1167226" y="1535331"/>
                </a:lnTo>
                <a:lnTo>
                  <a:pt x="1120258" y="1542500"/>
                </a:lnTo>
                <a:lnTo>
                  <a:pt x="1071892" y="1544942"/>
                </a:lnTo>
                <a:lnTo>
                  <a:pt x="2033776" y="1544942"/>
                </a:lnTo>
                <a:lnTo>
                  <a:pt x="2063896" y="1478701"/>
                </a:lnTo>
                <a:lnTo>
                  <a:pt x="2080198" y="1436452"/>
                </a:lnTo>
                <a:lnTo>
                  <a:pt x="2094745" y="1393364"/>
                </a:lnTo>
                <a:lnTo>
                  <a:pt x="2107495" y="1349480"/>
                </a:lnTo>
                <a:lnTo>
                  <a:pt x="2118402" y="1304843"/>
                </a:lnTo>
                <a:lnTo>
                  <a:pt x="2127423" y="1259497"/>
                </a:lnTo>
                <a:lnTo>
                  <a:pt x="2134516" y="1213485"/>
                </a:lnTo>
                <a:lnTo>
                  <a:pt x="2139636" y="1166851"/>
                </a:lnTo>
                <a:lnTo>
                  <a:pt x="2142741" y="1119639"/>
                </a:lnTo>
                <a:lnTo>
                  <a:pt x="2143785" y="1071892"/>
                </a:lnTo>
                <a:lnTo>
                  <a:pt x="2142741" y="1024146"/>
                </a:lnTo>
                <a:lnTo>
                  <a:pt x="2139636" y="976935"/>
                </a:lnTo>
                <a:lnTo>
                  <a:pt x="2134516" y="930302"/>
                </a:lnTo>
                <a:lnTo>
                  <a:pt x="2127423" y="884291"/>
                </a:lnTo>
                <a:lnTo>
                  <a:pt x="2118402" y="838946"/>
                </a:lnTo>
                <a:lnTo>
                  <a:pt x="2107495" y="794310"/>
                </a:lnTo>
                <a:lnTo>
                  <a:pt x="2094745" y="750426"/>
                </a:lnTo>
                <a:lnTo>
                  <a:pt x="2080198" y="707339"/>
                </a:lnTo>
                <a:lnTo>
                  <a:pt x="2063896" y="665091"/>
                </a:lnTo>
                <a:lnTo>
                  <a:pt x="2045883" y="623726"/>
                </a:lnTo>
                <a:lnTo>
                  <a:pt x="2033778" y="598855"/>
                </a:lnTo>
                <a:close/>
              </a:path>
            </a:pathLst>
          </a:custGeom>
          <a:solidFill>
            <a:srgbClr val="EBEBEC">
              <a:alpha val="9999"/>
            </a:srgbClr>
          </a:solidFill>
        </p:spPr>
        <p:txBody>
          <a:bodyPr wrap="square" lIns="0" tIns="0" rIns="0" bIns="0" rtlCol="0"/>
          <a:lstStyle/>
          <a:p>
            <a:endParaRPr/>
          </a:p>
        </p:txBody>
      </p:sp>
      <p:sp>
        <p:nvSpPr>
          <p:cNvPr id="6" name="object 6"/>
          <p:cNvSpPr/>
          <p:nvPr/>
        </p:nvSpPr>
        <p:spPr>
          <a:xfrm>
            <a:off x="372186" y="455244"/>
            <a:ext cx="8771890" cy="4689475"/>
          </a:xfrm>
          <a:custGeom>
            <a:avLst/>
            <a:gdLst/>
            <a:ahLst/>
            <a:cxnLst/>
            <a:rect l="l" t="t" r="r" b="b"/>
            <a:pathLst>
              <a:path w="8771890" h="4689475">
                <a:moveTo>
                  <a:pt x="4276522" y="2137994"/>
                </a:moveTo>
                <a:lnTo>
                  <a:pt x="4275988" y="2087194"/>
                </a:lnTo>
                <a:lnTo>
                  <a:pt x="4274375" y="2049094"/>
                </a:lnTo>
                <a:lnTo>
                  <a:pt x="4271721" y="1998294"/>
                </a:lnTo>
                <a:lnTo>
                  <a:pt x="4268025" y="1947494"/>
                </a:lnTo>
                <a:lnTo>
                  <a:pt x="4263288" y="1896694"/>
                </a:lnTo>
                <a:lnTo>
                  <a:pt x="4257522" y="1858594"/>
                </a:lnTo>
                <a:lnTo>
                  <a:pt x="4250766" y="1807794"/>
                </a:lnTo>
                <a:lnTo>
                  <a:pt x="4242994" y="1756994"/>
                </a:lnTo>
                <a:lnTo>
                  <a:pt x="4234243" y="1718894"/>
                </a:lnTo>
                <a:lnTo>
                  <a:pt x="4224515" y="1668094"/>
                </a:lnTo>
                <a:lnTo>
                  <a:pt x="4213822" y="1617294"/>
                </a:lnTo>
                <a:lnTo>
                  <a:pt x="4202176" y="1579194"/>
                </a:lnTo>
                <a:lnTo>
                  <a:pt x="4189590" y="1528394"/>
                </a:lnTo>
                <a:lnTo>
                  <a:pt x="4176064" y="1490294"/>
                </a:lnTo>
                <a:lnTo>
                  <a:pt x="4161625" y="1452194"/>
                </a:lnTo>
                <a:lnTo>
                  <a:pt x="4146283" y="1401394"/>
                </a:lnTo>
                <a:lnTo>
                  <a:pt x="4130040" y="1363294"/>
                </a:lnTo>
                <a:lnTo>
                  <a:pt x="4112907" y="1312494"/>
                </a:lnTo>
                <a:lnTo>
                  <a:pt x="4094899" y="1274394"/>
                </a:lnTo>
                <a:lnTo>
                  <a:pt x="4076039" y="1236294"/>
                </a:lnTo>
                <a:lnTo>
                  <a:pt x="4056316" y="1198194"/>
                </a:lnTo>
                <a:lnTo>
                  <a:pt x="4035755" y="1147394"/>
                </a:lnTo>
                <a:lnTo>
                  <a:pt x="4014368" y="1109294"/>
                </a:lnTo>
                <a:lnTo>
                  <a:pt x="3992168" y="1071194"/>
                </a:lnTo>
                <a:lnTo>
                  <a:pt x="3969156" y="1033094"/>
                </a:lnTo>
                <a:lnTo>
                  <a:pt x="3945356" y="994994"/>
                </a:lnTo>
                <a:lnTo>
                  <a:pt x="3920756" y="956894"/>
                </a:lnTo>
                <a:lnTo>
                  <a:pt x="3895394" y="918794"/>
                </a:lnTo>
                <a:lnTo>
                  <a:pt x="3869283" y="880694"/>
                </a:lnTo>
                <a:lnTo>
                  <a:pt x="3842410" y="842594"/>
                </a:lnTo>
                <a:lnTo>
                  <a:pt x="3814800" y="817194"/>
                </a:lnTo>
                <a:lnTo>
                  <a:pt x="3786454" y="779094"/>
                </a:lnTo>
                <a:lnTo>
                  <a:pt x="3767086" y="753694"/>
                </a:lnTo>
                <a:lnTo>
                  <a:pt x="3757409" y="740994"/>
                </a:lnTo>
                <a:lnTo>
                  <a:pt x="3727640" y="715594"/>
                </a:lnTo>
                <a:lnTo>
                  <a:pt x="3697198" y="677494"/>
                </a:lnTo>
                <a:lnTo>
                  <a:pt x="3666058" y="639394"/>
                </a:lnTo>
                <a:lnTo>
                  <a:pt x="3634257" y="613994"/>
                </a:lnTo>
                <a:lnTo>
                  <a:pt x="3601796" y="575894"/>
                </a:lnTo>
                <a:lnTo>
                  <a:pt x="3568687" y="550494"/>
                </a:lnTo>
                <a:lnTo>
                  <a:pt x="3534930" y="525094"/>
                </a:lnTo>
                <a:lnTo>
                  <a:pt x="3517303" y="505561"/>
                </a:lnTo>
                <a:lnTo>
                  <a:pt x="3517303" y="2137994"/>
                </a:lnTo>
                <a:lnTo>
                  <a:pt x="3516490" y="2188794"/>
                </a:lnTo>
                <a:lnTo>
                  <a:pt x="3514064" y="2239594"/>
                </a:lnTo>
                <a:lnTo>
                  <a:pt x="3510064" y="2290394"/>
                </a:lnTo>
                <a:lnTo>
                  <a:pt x="3504488" y="2328494"/>
                </a:lnTo>
                <a:lnTo>
                  <a:pt x="3497402" y="2379294"/>
                </a:lnTo>
                <a:lnTo>
                  <a:pt x="3488804" y="2430094"/>
                </a:lnTo>
                <a:lnTo>
                  <a:pt x="3478733" y="2468194"/>
                </a:lnTo>
                <a:lnTo>
                  <a:pt x="3467201" y="2518994"/>
                </a:lnTo>
                <a:lnTo>
                  <a:pt x="3454260" y="2557094"/>
                </a:lnTo>
                <a:lnTo>
                  <a:pt x="3439909" y="2607894"/>
                </a:lnTo>
                <a:lnTo>
                  <a:pt x="3424199" y="2645994"/>
                </a:lnTo>
                <a:lnTo>
                  <a:pt x="3407143" y="2696794"/>
                </a:lnTo>
                <a:lnTo>
                  <a:pt x="3388766" y="2734894"/>
                </a:lnTo>
                <a:lnTo>
                  <a:pt x="3369106" y="2772994"/>
                </a:lnTo>
                <a:lnTo>
                  <a:pt x="3348177" y="2811094"/>
                </a:lnTo>
                <a:lnTo>
                  <a:pt x="3326015" y="2849194"/>
                </a:lnTo>
                <a:lnTo>
                  <a:pt x="3302647" y="2887294"/>
                </a:lnTo>
                <a:lnTo>
                  <a:pt x="3278086" y="2925394"/>
                </a:lnTo>
                <a:lnTo>
                  <a:pt x="3252381" y="2963494"/>
                </a:lnTo>
                <a:lnTo>
                  <a:pt x="3225533" y="3001594"/>
                </a:lnTo>
                <a:lnTo>
                  <a:pt x="3197593" y="3039694"/>
                </a:lnTo>
                <a:lnTo>
                  <a:pt x="3168573" y="3077794"/>
                </a:lnTo>
                <a:lnTo>
                  <a:pt x="3138500" y="3103194"/>
                </a:lnTo>
                <a:lnTo>
                  <a:pt x="3107410" y="3141294"/>
                </a:lnTo>
                <a:lnTo>
                  <a:pt x="3075317" y="3166694"/>
                </a:lnTo>
                <a:lnTo>
                  <a:pt x="3042259" y="3204794"/>
                </a:lnTo>
                <a:lnTo>
                  <a:pt x="3008261" y="3230194"/>
                </a:lnTo>
                <a:lnTo>
                  <a:pt x="2973336" y="3255594"/>
                </a:lnTo>
                <a:lnTo>
                  <a:pt x="2937535" y="3280994"/>
                </a:lnTo>
                <a:lnTo>
                  <a:pt x="2900870" y="3306394"/>
                </a:lnTo>
                <a:lnTo>
                  <a:pt x="2863354" y="3331794"/>
                </a:lnTo>
                <a:lnTo>
                  <a:pt x="2825051" y="3357194"/>
                </a:lnTo>
                <a:lnTo>
                  <a:pt x="2785948" y="3369894"/>
                </a:lnTo>
                <a:lnTo>
                  <a:pt x="2746095" y="3395294"/>
                </a:lnTo>
                <a:lnTo>
                  <a:pt x="2705506" y="3420694"/>
                </a:lnTo>
                <a:lnTo>
                  <a:pt x="2579649" y="3458794"/>
                </a:lnTo>
                <a:lnTo>
                  <a:pt x="2403246" y="3509594"/>
                </a:lnTo>
                <a:lnTo>
                  <a:pt x="2357793" y="3509594"/>
                </a:lnTo>
                <a:lnTo>
                  <a:pt x="2311844" y="3522294"/>
                </a:lnTo>
                <a:lnTo>
                  <a:pt x="2218601" y="3522294"/>
                </a:lnTo>
                <a:lnTo>
                  <a:pt x="2171344" y="3534994"/>
                </a:lnTo>
                <a:lnTo>
                  <a:pt x="2146516" y="3534994"/>
                </a:lnTo>
                <a:lnTo>
                  <a:pt x="2138261" y="3522294"/>
                </a:lnTo>
                <a:lnTo>
                  <a:pt x="2130006" y="3534994"/>
                </a:lnTo>
                <a:lnTo>
                  <a:pt x="2105177" y="3534994"/>
                </a:lnTo>
                <a:lnTo>
                  <a:pt x="2057920" y="3522294"/>
                </a:lnTo>
                <a:lnTo>
                  <a:pt x="1964677" y="3522294"/>
                </a:lnTo>
                <a:lnTo>
                  <a:pt x="1918728" y="3509594"/>
                </a:lnTo>
                <a:lnTo>
                  <a:pt x="1873275" y="3509594"/>
                </a:lnTo>
                <a:lnTo>
                  <a:pt x="1696872" y="3458794"/>
                </a:lnTo>
                <a:lnTo>
                  <a:pt x="1571015" y="3420694"/>
                </a:lnTo>
                <a:lnTo>
                  <a:pt x="1530426" y="3395294"/>
                </a:lnTo>
                <a:lnTo>
                  <a:pt x="1490573" y="3369894"/>
                </a:lnTo>
                <a:lnTo>
                  <a:pt x="1451470" y="3357194"/>
                </a:lnTo>
                <a:lnTo>
                  <a:pt x="1413167" y="3331794"/>
                </a:lnTo>
                <a:lnTo>
                  <a:pt x="1375651" y="3306394"/>
                </a:lnTo>
                <a:lnTo>
                  <a:pt x="1338986" y="3280994"/>
                </a:lnTo>
                <a:lnTo>
                  <a:pt x="1303185" y="3255594"/>
                </a:lnTo>
                <a:lnTo>
                  <a:pt x="1268260" y="3230194"/>
                </a:lnTo>
                <a:lnTo>
                  <a:pt x="1234262" y="3204794"/>
                </a:lnTo>
                <a:lnTo>
                  <a:pt x="1201204" y="3166694"/>
                </a:lnTo>
                <a:lnTo>
                  <a:pt x="1169111" y="3141294"/>
                </a:lnTo>
                <a:lnTo>
                  <a:pt x="1138021" y="3103194"/>
                </a:lnTo>
                <a:lnTo>
                  <a:pt x="1107948" y="3077794"/>
                </a:lnTo>
                <a:lnTo>
                  <a:pt x="1078928" y="3039694"/>
                </a:lnTo>
                <a:lnTo>
                  <a:pt x="1050988" y="3001594"/>
                </a:lnTo>
                <a:lnTo>
                  <a:pt x="1024140" y="2963494"/>
                </a:lnTo>
                <a:lnTo>
                  <a:pt x="998435" y="2925394"/>
                </a:lnTo>
                <a:lnTo>
                  <a:pt x="973874" y="2887294"/>
                </a:lnTo>
                <a:lnTo>
                  <a:pt x="950506" y="2849194"/>
                </a:lnTo>
                <a:lnTo>
                  <a:pt x="928344" y="2811094"/>
                </a:lnTo>
                <a:lnTo>
                  <a:pt x="907415" y="2772994"/>
                </a:lnTo>
                <a:lnTo>
                  <a:pt x="887755" y="2734894"/>
                </a:lnTo>
                <a:lnTo>
                  <a:pt x="869378" y="2696794"/>
                </a:lnTo>
                <a:lnTo>
                  <a:pt x="852322" y="2645994"/>
                </a:lnTo>
                <a:lnTo>
                  <a:pt x="836612" y="2607894"/>
                </a:lnTo>
                <a:lnTo>
                  <a:pt x="822261" y="2557094"/>
                </a:lnTo>
                <a:lnTo>
                  <a:pt x="809320" y="2518994"/>
                </a:lnTo>
                <a:lnTo>
                  <a:pt x="797788" y="2468194"/>
                </a:lnTo>
                <a:lnTo>
                  <a:pt x="787717" y="2430094"/>
                </a:lnTo>
                <a:lnTo>
                  <a:pt x="779119" y="2379294"/>
                </a:lnTo>
                <a:lnTo>
                  <a:pt x="772033" y="2328494"/>
                </a:lnTo>
                <a:lnTo>
                  <a:pt x="766457" y="2290394"/>
                </a:lnTo>
                <a:lnTo>
                  <a:pt x="762457" y="2239594"/>
                </a:lnTo>
                <a:lnTo>
                  <a:pt x="760031" y="2188794"/>
                </a:lnTo>
                <a:lnTo>
                  <a:pt x="759218" y="2137994"/>
                </a:lnTo>
                <a:lnTo>
                  <a:pt x="760031" y="2087194"/>
                </a:lnTo>
                <a:lnTo>
                  <a:pt x="762457" y="2036394"/>
                </a:lnTo>
                <a:lnTo>
                  <a:pt x="766457" y="1998294"/>
                </a:lnTo>
                <a:lnTo>
                  <a:pt x="772033" y="1947494"/>
                </a:lnTo>
                <a:lnTo>
                  <a:pt x="779119" y="1896694"/>
                </a:lnTo>
                <a:lnTo>
                  <a:pt x="787717" y="1858594"/>
                </a:lnTo>
                <a:lnTo>
                  <a:pt x="797788" y="1807794"/>
                </a:lnTo>
                <a:lnTo>
                  <a:pt x="809320" y="1756994"/>
                </a:lnTo>
                <a:lnTo>
                  <a:pt x="822261" y="1718894"/>
                </a:lnTo>
                <a:lnTo>
                  <a:pt x="836612" y="1668094"/>
                </a:lnTo>
                <a:lnTo>
                  <a:pt x="852322" y="1629994"/>
                </a:lnTo>
                <a:lnTo>
                  <a:pt x="869378" y="1591894"/>
                </a:lnTo>
                <a:lnTo>
                  <a:pt x="887755" y="1541094"/>
                </a:lnTo>
                <a:lnTo>
                  <a:pt x="907415" y="1502994"/>
                </a:lnTo>
                <a:lnTo>
                  <a:pt x="928344" y="1464894"/>
                </a:lnTo>
                <a:lnTo>
                  <a:pt x="950506" y="1426794"/>
                </a:lnTo>
                <a:lnTo>
                  <a:pt x="973874" y="1388694"/>
                </a:lnTo>
                <a:lnTo>
                  <a:pt x="998435" y="1350594"/>
                </a:lnTo>
                <a:lnTo>
                  <a:pt x="1024140" y="1312494"/>
                </a:lnTo>
                <a:lnTo>
                  <a:pt x="1050988" y="1274394"/>
                </a:lnTo>
                <a:lnTo>
                  <a:pt x="1078928" y="1236294"/>
                </a:lnTo>
                <a:lnTo>
                  <a:pt x="1107948" y="1210894"/>
                </a:lnTo>
                <a:lnTo>
                  <a:pt x="1138021" y="1172794"/>
                </a:lnTo>
                <a:lnTo>
                  <a:pt x="1169111" y="1147394"/>
                </a:lnTo>
                <a:lnTo>
                  <a:pt x="1201204" y="1109294"/>
                </a:lnTo>
                <a:lnTo>
                  <a:pt x="1234262" y="1083894"/>
                </a:lnTo>
                <a:lnTo>
                  <a:pt x="1268260" y="1045794"/>
                </a:lnTo>
                <a:lnTo>
                  <a:pt x="1303185" y="1020394"/>
                </a:lnTo>
                <a:lnTo>
                  <a:pt x="1338986" y="994994"/>
                </a:lnTo>
                <a:lnTo>
                  <a:pt x="1375651" y="969594"/>
                </a:lnTo>
                <a:lnTo>
                  <a:pt x="1413167" y="944194"/>
                </a:lnTo>
                <a:lnTo>
                  <a:pt x="1451470" y="918794"/>
                </a:lnTo>
                <a:lnTo>
                  <a:pt x="1490573" y="906094"/>
                </a:lnTo>
                <a:lnTo>
                  <a:pt x="1530426" y="880694"/>
                </a:lnTo>
                <a:lnTo>
                  <a:pt x="1571015" y="867994"/>
                </a:lnTo>
                <a:lnTo>
                  <a:pt x="1612303" y="842594"/>
                </a:lnTo>
                <a:lnTo>
                  <a:pt x="1828330" y="779094"/>
                </a:lnTo>
                <a:lnTo>
                  <a:pt x="1873275" y="766394"/>
                </a:lnTo>
                <a:lnTo>
                  <a:pt x="1918728" y="766394"/>
                </a:lnTo>
                <a:lnTo>
                  <a:pt x="1964677" y="753694"/>
                </a:lnTo>
                <a:lnTo>
                  <a:pt x="2311844" y="753694"/>
                </a:lnTo>
                <a:lnTo>
                  <a:pt x="2357793" y="766394"/>
                </a:lnTo>
                <a:lnTo>
                  <a:pt x="2403246" y="766394"/>
                </a:lnTo>
                <a:lnTo>
                  <a:pt x="2448191" y="779094"/>
                </a:lnTo>
                <a:lnTo>
                  <a:pt x="2664218" y="842594"/>
                </a:lnTo>
                <a:lnTo>
                  <a:pt x="2705506" y="867994"/>
                </a:lnTo>
                <a:lnTo>
                  <a:pt x="2746095" y="880694"/>
                </a:lnTo>
                <a:lnTo>
                  <a:pt x="2785948" y="906094"/>
                </a:lnTo>
                <a:lnTo>
                  <a:pt x="2825051" y="918794"/>
                </a:lnTo>
                <a:lnTo>
                  <a:pt x="2863354" y="944194"/>
                </a:lnTo>
                <a:lnTo>
                  <a:pt x="2900870" y="969594"/>
                </a:lnTo>
                <a:lnTo>
                  <a:pt x="2937535" y="994994"/>
                </a:lnTo>
                <a:lnTo>
                  <a:pt x="2973336" y="1020394"/>
                </a:lnTo>
                <a:lnTo>
                  <a:pt x="3008261" y="1045794"/>
                </a:lnTo>
                <a:lnTo>
                  <a:pt x="3042259" y="1083894"/>
                </a:lnTo>
                <a:lnTo>
                  <a:pt x="3075317" y="1109294"/>
                </a:lnTo>
                <a:lnTo>
                  <a:pt x="3107410" y="1147394"/>
                </a:lnTo>
                <a:lnTo>
                  <a:pt x="3138500" y="1172794"/>
                </a:lnTo>
                <a:lnTo>
                  <a:pt x="3168573" y="1210894"/>
                </a:lnTo>
                <a:lnTo>
                  <a:pt x="3197593" y="1236294"/>
                </a:lnTo>
                <a:lnTo>
                  <a:pt x="3225533" y="1274394"/>
                </a:lnTo>
                <a:lnTo>
                  <a:pt x="3252381" y="1312494"/>
                </a:lnTo>
                <a:lnTo>
                  <a:pt x="3278086" y="1350594"/>
                </a:lnTo>
                <a:lnTo>
                  <a:pt x="3302647" y="1388694"/>
                </a:lnTo>
                <a:lnTo>
                  <a:pt x="3326015" y="1426794"/>
                </a:lnTo>
                <a:lnTo>
                  <a:pt x="3348177" y="1464894"/>
                </a:lnTo>
                <a:lnTo>
                  <a:pt x="3369106" y="1502994"/>
                </a:lnTo>
                <a:lnTo>
                  <a:pt x="3388766" y="1541094"/>
                </a:lnTo>
                <a:lnTo>
                  <a:pt x="3407143" y="1591894"/>
                </a:lnTo>
                <a:lnTo>
                  <a:pt x="3424199" y="1629994"/>
                </a:lnTo>
                <a:lnTo>
                  <a:pt x="3439909" y="1668094"/>
                </a:lnTo>
                <a:lnTo>
                  <a:pt x="3454260" y="1718894"/>
                </a:lnTo>
                <a:lnTo>
                  <a:pt x="3467201" y="1756994"/>
                </a:lnTo>
                <a:lnTo>
                  <a:pt x="3478733" y="1807794"/>
                </a:lnTo>
                <a:lnTo>
                  <a:pt x="3488804" y="1858594"/>
                </a:lnTo>
                <a:lnTo>
                  <a:pt x="3497402" y="1896694"/>
                </a:lnTo>
                <a:lnTo>
                  <a:pt x="3504488" y="1947494"/>
                </a:lnTo>
                <a:lnTo>
                  <a:pt x="3510064" y="1998294"/>
                </a:lnTo>
                <a:lnTo>
                  <a:pt x="3514064" y="2036394"/>
                </a:lnTo>
                <a:lnTo>
                  <a:pt x="3516490" y="2087194"/>
                </a:lnTo>
                <a:lnTo>
                  <a:pt x="3517303" y="2137994"/>
                </a:lnTo>
                <a:lnTo>
                  <a:pt x="3517303" y="505561"/>
                </a:lnTo>
                <a:lnTo>
                  <a:pt x="3465576" y="461594"/>
                </a:lnTo>
                <a:lnTo>
                  <a:pt x="3429990" y="436194"/>
                </a:lnTo>
                <a:lnTo>
                  <a:pt x="3393808" y="410794"/>
                </a:lnTo>
                <a:lnTo>
                  <a:pt x="3357054" y="385394"/>
                </a:lnTo>
                <a:lnTo>
                  <a:pt x="3319716" y="359994"/>
                </a:lnTo>
                <a:lnTo>
                  <a:pt x="3243402" y="309194"/>
                </a:lnTo>
                <a:lnTo>
                  <a:pt x="3164941" y="258394"/>
                </a:lnTo>
                <a:lnTo>
                  <a:pt x="3124949" y="245694"/>
                </a:lnTo>
                <a:lnTo>
                  <a:pt x="3084449" y="220294"/>
                </a:lnTo>
                <a:lnTo>
                  <a:pt x="3043453" y="207594"/>
                </a:lnTo>
                <a:lnTo>
                  <a:pt x="3001975" y="182194"/>
                </a:lnTo>
                <a:lnTo>
                  <a:pt x="2960039" y="169494"/>
                </a:lnTo>
                <a:lnTo>
                  <a:pt x="2917647" y="144094"/>
                </a:lnTo>
                <a:lnTo>
                  <a:pt x="2563469" y="42494"/>
                </a:lnTo>
                <a:lnTo>
                  <a:pt x="2517495" y="29794"/>
                </a:lnTo>
                <a:lnTo>
                  <a:pt x="2471166" y="29794"/>
                </a:lnTo>
                <a:lnTo>
                  <a:pt x="2424506" y="17094"/>
                </a:lnTo>
                <a:lnTo>
                  <a:pt x="2377541" y="17094"/>
                </a:lnTo>
                <a:lnTo>
                  <a:pt x="2330246" y="4394"/>
                </a:lnTo>
                <a:lnTo>
                  <a:pt x="1946275" y="4394"/>
                </a:lnTo>
                <a:lnTo>
                  <a:pt x="1898980" y="17094"/>
                </a:lnTo>
                <a:lnTo>
                  <a:pt x="1852015" y="17094"/>
                </a:lnTo>
                <a:lnTo>
                  <a:pt x="1805355" y="29794"/>
                </a:lnTo>
                <a:lnTo>
                  <a:pt x="1759026" y="29794"/>
                </a:lnTo>
                <a:lnTo>
                  <a:pt x="1713052" y="42494"/>
                </a:lnTo>
                <a:lnTo>
                  <a:pt x="1358874" y="144094"/>
                </a:lnTo>
                <a:lnTo>
                  <a:pt x="1316482" y="169494"/>
                </a:lnTo>
                <a:lnTo>
                  <a:pt x="1274546" y="182194"/>
                </a:lnTo>
                <a:lnTo>
                  <a:pt x="1233068" y="207594"/>
                </a:lnTo>
                <a:lnTo>
                  <a:pt x="1192072" y="220294"/>
                </a:lnTo>
                <a:lnTo>
                  <a:pt x="1151572" y="245694"/>
                </a:lnTo>
                <a:lnTo>
                  <a:pt x="1111580" y="258394"/>
                </a:lnTo>
                <a:lnTo>
                  <a:pt x="1033119" y="309194"/>
                </a:lnTo>
                <a:lnTo>
                  <a:pt x="956805" y="359994"/>
                </a:lnTo>
                <a:lnTo>
                  <a:pt x="919467" y="385394"/>
                </a:lnTo>
                <a:lnTo>
                  <a:pt x="882713" y="410794"/>
                </a:lnTo>
                <a:lnTo>
                  <a:pt x="846531" y="436194"/>
                </a:lnTo>
                <a:lnTo>
                  <a:pt x="810945" y="461594"/>
                </a:lnTo>
                <a:lnTo>
                  <a:pt x="775957" y="486994"/>
                </a:lnTo>
                <a:lnTo>
                  <a:pt x="741591" y="525094"/>
                </a:lnTo>
                <a:lnTo>
                  <a:pt x="707834" y="550494"/>
                </a:lnTo>
                <a:lnTo>
                  <a:pt x="674725" y="575894"/>
                </a:lnTo>
                <a:lnTo>
                  <a:pt x="642264" y="613994"/>
                </a:lnTo>
                <a:lnTo>
                  <a:pt x="610463" y="639394"/>
                </a:lnTo>
                <a:lnTo>
                  <a:pt x="579323" y="677494"/>
                </a:lnTo>
                <a:lnTo>
                  <a:pt x="548881" y="715594"/>
                </a:lnTo>
                <a:lnTo>
                  <a:pt x="519112" y="740994"/>
                </a:lnTo>
                <a:lnTo>
                  <a:pt x="490067" y="779094"/>
                </a:lnTo>
                <a:lnTo>
                  <a:pt x="461721" y="817194"/>
                </a:lnTo>
                <a:lnTo>
                  <a:pt x="434111" y="842594"/>
                </a:lnTo>
                <a:lnTo>
                  <a:pt x="407238" y="880694"/>
                </a:lnTo>
                <a:lnTo>
                  <a:pt x="381127" y="918794"/>
                </a:lnTo>
                <a:lnTo>
                  <a:pt x="355765" y="956894"/>
                </a:lnTo>
                <a:lnTo>
                  <a:pt x="331165" y="994994"/>
                </a:lnTo>
                <a:lnTo>
                  <a:pt x="307365" y="1033094"/>
                </a:lnTo>
                <a:lnTo>
                  <a:pt x="284353" y="1071194"/>
                </a:lnTo>
                <a:lnTo>
                  <a:pt x="262153" y="1109294"/>
                </a:lnTo>
                <a:lnTo>
                  <a:pt x="240766" y="1147394"/>
                </a:lnTo>
                <a:lnTo>
                  <a:pt x="220205" y="1198194"/>
                </a:lnTo>
                <a:lnTo>
                  <a:pt x="200482" y="1236294"/>
                </a:lnTo>
                <a:lnTo>
                  <a:pt x="181622" y="1274394"/>
                </a:lnTo>
                <a:lnTo>
                  <a:pt x="163614" y="1312494"/>
                </a:lnTo>
                <a:lnTo>
                  <a:pt x="146481" y="1363294"/>
                </a:lnTo>
                <a:lnTo>
                  <a:pt x="130238" y="1401394"/>
                </a:lnTo>
                <a:lnTo>
                  <a:pt x="114896" y="1452194"/>
                </a:lnTo>
                <a:lnTo>
                  <a:pt x="100457" y="1490294"/>
                </a:lnTo>
                <a:lnTo>
                  <a:pt x="86931" y="1528394"/>
                </a:lnTo>
                <a:lnTo>
                  <a:pt x="74345" y="1579194"/>
                </a:lnTo>
                <a:lnTo>
                  <a:pt x="62699" y="1617294"/>
                </a:lnTo>
                <a:lnTo>
                  <a:pt x="52006" y="1668094"/>
                </a:lnTo>
                <a:lnTo>
                  <a:pt x="42278" y="1718894"/>
                </a:lnTo>
                <a:lnTo>
                  <a:pt x="33528" y="1756994"/>
                </a:lnTo>
                <a:lnTo>
                  <a:pt x="25755" y="1807794"/>
                </a:lnTo>
                <a:lnTo>
                  <a:pt x="18999" y="1858594"/>
                </a:lnTo>
                <a:lnTo>
                  <a:pt x="13233" y="1896694"/>
                </a:lnTo>
                <a:lnTo>
                  <a:pt x="8496" y="1947494"/>
                </a:lnTo>
                <a:lnTo>
                  <a:pt x="4800" y="1998294"/>
                </a:lnTo>
                <a:lnTo>
                  <a:pt x="2146" y="2049094"/>
                </a:lnTo>
                <a:lnTo>
                  <a:pt x="533" y="2087194"/>
                </a:lnTo>
                <a:lnTo>
                  <a:pt x="0" y="2137994"/>
                </a:lnTo>
                <a:lnTo>
                  <a:pt x="533" y="2188794"/>
                </a:lnTo>
                <a:lnTo>
                  <a:pt x="2146" y="2239594"/>
                </a:lnTo>
                <a:lnTo>
                  <a:pt x="4800" y="2290394"/>
                </a:lnTo>
                <a:lnTo>
                  <a:pt x="8496" y="2328494"/>
                </a:lnTo>
                <a:lnTo>
                  <a:pt x="13233" y="2379294"/>
                </a:lnTo>
                <a:lnTo>
                  <a:pt x="18999" y="2430094"/>
                </a:lnTo>
                <a:lnTo>
                  <a:pt x="25755" y="2468194"/>
                </a:lnTo>
                <a:lnTo>
                  <a:pt x="33528" y="2518994"/>
                </a:lnTo>
                <a:lnTo>
                  <a:pt x="42278" y="2569794"/>
                </a:lnTo>
                <a:lnTo>
                  <a:pt x="52006" y="2607894"/>
                </a:lnTo>
                <a:lnTo>
                  <a:pt x="62699" y="2658694"/>
                </a:lnTo>
                <a:lnTo>
                  <a:pt x="74345" y="2696794"/>
                </a:lnTo>
                <a:lnTo>
                  <a:pt x="86931" y="2747594"/>
                </a:lnTo>
                <a:lnTo>
                  <a:pt x="100457" y="2785694"/>
                </a:lnTo>
                <a:lnTo>
                  <a:pt x="114896" y="2836494"/>
                </a:lnTo>
                <a:lnTo>
                  <a:pt x="130238" y="2874594"/>
                </a:lnTo>
                <a:lnTo>
                  <a:pt x="146481" y="2925394"/>
                </a:lnTo>
                <a:lnTo>
                  <a:pt x="163614" y="2963494"/>
                </a:lnTo>
                <a:lnTo>
                  <a:pt x="181622" y="3001594"/>
                </a:lnTo>
                <a:lnTo>
                  <a:pt x="200482" y="3039694"/>
                </a:lnTo>
                <a:lnTo>
                  <a:pt x="220205" y="3090494"/>
                </a:lnTo>
                <a:lnTo>
                  <a:pt x="240766" y="3128594"/>
                </a:lnTo>
                <a:lnTo>
                  <a:pt x="262153" y="3166694"/>
                </a:lnTo>
                <a:lnTo>
                  <a:pt x="284353" y="3204794"/>
                </a:lnTo>
                <a:lnTo>
                  <a:pt x="307365" y="3242894"/>
                </a:lnTo>
                <a:lnTo>
                  <a:pt x="331165" y="3280994"/>
                </a:lnTo>
                <a:lnTo>
                  <a:pt x="355765" y="3319094"/>
                </a:lnTo>
                <a:lnTo>
                  <a:pt x="381127" y="3357194"/>
                </a:lnTo>
                <a:lnTo>
                  <a:pt x="407238" y="3395294"/>
                </a:lnTo>
                <a:lnTo>
                  <a:pt x="434111" y="3433394"/>
                </a:lnTo>
                <a:lnTo>
                  <a:pt x="461721" y="3471494"/>
                </a:lnTo>
                <a:lnTo>
                  <a:pt x="490067" y="3496894"/>
                </a:lnTo>
                <a:lnTo>
                  <a:pt x="519112" y="3534994"/>
                </a:lnTo>
                <a:lnTo>
                  <a:pt x="548881" y="3573094"/>
                </a:lnTo>
                <a:lnTo>
                  <a:pt x="579323" y="3598494"/>
                </a:lnTo>
                <a:lnTo>
                  <a:pt x="610463" y="3636594"/>
                </a:lnTo>
                <a:lnTo>
                  <a:pt x="642264" y="3661994"/>
                </a:lnTo>
                <a:lnTo>
                  <a:pt x="674725" y="3700094"/>
                </a:lnTo>
                <a:lnTo>
                  <a:pt x="707834" y="3725494"/>
                </a:lnTo>
                <a:lnTo>
                  <a:pt x="741591" y="3763594"/>
                </a:lnTo>
                <a:lnTo>
                  <a:pt x="775957" y="3788994"/>
                </a:lnTo>
                <a:lnTo>
                  <a:pt x="810945" y="3814394"/>
                </a:lnTo>
                <a:lnTo>
                  <a:pt x="846531" y="3839794"/>
                </a:lnTo>
                <a:lnTo>
                  <a:pt x="882713" y="3865194"/>
                </a:lnTo>
                <a:lnTo>
                  <a:pt x="919467" y="3890594"/>
                </a:lnTo>
                <a:lnTo>
                  <a:pt x="956805" y="3915994"/>
                </a:lnTo>
                <a:lnTo>
                  <a:pt x="994689" y="3941394"/>
                </a:lnTo>
                <a:lnTo>
                  <a:pt x="1072083" y="3992194"/>
                </a:lnTo>
                <a:lnTo>
                  <a:pt x="1151572" y="4042994"/>
                </a:lnTo>
                <a:lnTo>
                  <a:pt x="1192072" y="4055694"/>
                </a:lnTo>
                <a:lnTo>
                  <a:pt x="1233068" y="4081094"/>
                </a:lnTo>
                <a:lnTo>
                  <a:pt x="1274546" y="4093794"/>
                </a:lnTo>
                <a:lnTo>
                  <a:pt x="1316482" y="4119194"/>
                </a:lnTo>
                <a:lnTo>
                  <a:pt x="1444980" y="4157294"/>
                </a:lnTo>
                <a:lnTo>
                  <a:pt x="1488668" y="4182694"/>
                </a:lnTo>
                <a:lnTo>
                  <a:pt x="1622158" y="4220794"/>
                </a:lnTo>
                <a:lnTo>
                  <a:pt x="1667421" y="4220794"/>
                </a:lnTo>
                <a:lnTo>
                  <a:pt x="1759026" y="4246194"/>
                </a:lnTo>
                <a:lnTo>
                  <a:pt x="1805355" y="4246194"/>
                </a:lnTo>
                <a:lnTo>
                  <a:pt x="1852015" y="4258894"/>
                </a:lnTo>
                <a:lnTo>
                  <a:pt x="1898980" y="4258894"/>
                </a:lnTo>
                <a:lnTo>
                  <a:pt x="1946275" y="4271594"/>
                </a:lnTo>
                <a:lnTo>
                  <a:pt x="2330246" y="4271594"/>
                </a:lnTo>
                <a:lnTo>
                  <a:pt x="2377541" y="4258894"/>
                </a:lnTo>
                <a:lnTo>
                  <a:pt x="2424506" y="4258894"/>
                </a:lnTo>
                <a:lnTo>
                  <a:pt x="2471166" y="4246194"/>
                </a:lnTo>
                <a:lnTo>
                  <a:pt x="2517495" y="4246194"/>
                </a:lnTo>
                <a:lnTo>
                  <a:pt x="2609100" y="4220794"/>
                </a:lnTo>
                <a:lnTo>
                  <a:pt x="2654363" y="4220794"/>
                </a:lnTo>
                <a:lnTo>
                  <a:pt x="2787853" y="4182694"/>
                </a:lnTo>
                <a:lnTo>
                  <a:pt x="2831541" y="4157294"/>
                </a:lnTo>
                <a:lnTo>
                  <a:pt x="2960039" y="4119194"/>
                </a:lnTo>
                <a:lnTo>
                  <a:pt x="3001975" y="4093794"/>
                </a:lnTo>
                <a:lnTo>
                  <a:pt x="3043453" y="4081094"/>
                </a:lnTo>
                <a:lnTo>
                  <a:pt x="3084449" y="4055694"/>
                </a:lnTo>
                <a:lnTo>
                  <a:pt x="3124949" y="4042994"/>
                </a:lnTo>
                <a:lnTo>
                  <a:pt x="3204438" y="3992194"/>
                </a:lnTo>
                <a:lnTo>
                  <a:pt x="3281832" y="3941394"/>
                </a:lnTo>
                <a:lnTo>
                  <a:pt x="3319716" y="3915994"/>
                </a:lnTo>
                <a:lnTo>
                  <a:pt x="3357054" y="3890594"/>
                </a:lnTo>
                <a:lnTo>
                  <a:pt x="3393808" y="3865194"/>
                </a:lnTo>
                <a:lnTo>
                  <a:pt x="3429990" y="3839794"/>
                </a:lnTo>
                <a:lnTo>
                  <a:pt x="3465576" y="3814394"/>
                </a:lnTo>
                <a:lnTo>
                  <a:pt x="3500564" y="3788994"/>
                </a:lnTo>
                <a:lnTo>
                  <a:pt x="3534930" y="3763594"/>
                </a:lnTo>
                <a:lnTo>
                  <a:pt x="3568687" y="3725494"/>
                </a:lnTo>
                <a:lnTo>
                  <a:pt x="3601796" y="3700094"/>
                </a:lnTo>
                <a:lnTo>
                  <a:pt x="3634257" y="3661994"/>
                </a:lnTo>
                <a:lnTo>
                  <a:pt x="3666058" y="3636594"/>
                </a:lnTo>
                <a:lnTo>
                  <a:pt x="3697198" y="3598494"/>
                </a:lnTo>
                <a:lnTo>
                  <a:pt x="3727640" y="3573094"/>
                </a:lnTo>
                <a:lnTo>
                  <a:pt x="3757409" y="3534994"/>
                </a:lnTo>
                <a:lnTo>
                  <a:pt x="3786454" y="3496894"/>
                </a:lnTo>
                <a:lnTo>
                  <a:pt x="3814800" y="3471494"/>
                </a:lnTo>
                <a:lnTo>
                  <a:pt x="3842410" y="3433394"/>
                </a:lnTo>
                <a:lnTo>
                  <a:pt x="3869283" y="3395294"/>
                </a:lnTo>
                <a:lnTo>
                  <a:pt x="3895394" y="3357194"/>
                </a:lnTo>
                <a:lnTo>
                  <a:pt x="3920756" y="3319094"/>
                </a:lnTo>
                <a:lnTo>
                  <a:pt x="3945356" y="3280994"/>
                </a:lnTo>
                <a:lnTo>
                  <a:pt x="3969156" y="3242894"/>
                </a:lnTo>
                <a:lnTo>
                  <a:pt x="3992168" y="3204794"/>
                </a:lnTo>
                <a:lnTo>
                  <a:pt x="4014368" y="3166694"/>
                </a:lnTo>
                <a:lnTo>
                  <a:pt x="4035755" y="3128594"/>
                </a:lnTo>
                <a:lnTo>
                  <a:pt x="4056316" y="3090494"/>
                </a:lnTo>
                <a:lnTo>
                  <a:pt x="4076039" y="3039694"/>
                </a:lnTo>
                <a:lnTo>
                  <a:pt x="4094899" y="3001594"/>
                </a:lnTo>
                <a:lnTo>
                  <a:pt x="4112907" y="2963494"/>
                </a:lnTo>
                <a:lnTo>
                  <a:pt x="4130040" y="2925394"/>
                </a:lnTo>
                <a:lnTo>
                  <a:pt x="4146283" y="2874594"/>
                </a:lnTo>
                <a:lnTo>
                  <a:pt x="4161625" y="2836494"/>
                </a:lnTo>
                <a:lnTo>
                  <a:pt x="4176064" y="2785694"/>
                </a:lnTo>
                <a:lnTo>
                  <a:pt x="4189590" y="2747594"/>
                </a:lnTo>
                <a:lnTo>
                  <a:pt x="4202176" y="2696794"/>
                </a:lnTo>
                <a:lnTo>
                  <a:pt x="4213822" y="2658694"/>
                </a:lnTo>
                <a:lnTo>
                  <a:pt x="4224515" y="2607894"/>
                </a:lnTo>
                <a:lnTo>
                  <a:pt x="4234243" y="2569794"/>
                </a:lnTo>
                <a:lnTo>
                  <a:pt x="4242994" y="2518994"/>
                </a:lnTo>
                <a:lnTo>
                  <a:pt x="4250766" y="2468194"/>
                </a:lnTo>
                <a:lnTo>
                  <a:pt x="4257522" y="2430094"/>
                </a:lnTo>
                <a:lnTo>
                  <a:pt x="4263288" y="2379294"/>
                </a:lnTo>
                <a:lnTo>
                  <a:pt x="4268025" y="2328494"/>
                </a:lnTo>
                <a:lnTo>
                  <a:pt x="4271721" y="2290394"/>
                </a:lnTo>
                <a:lnTo>
                  <a:pt x="4274375" y="2239594"/>
                </a:lnTo>
                <a:lnTo>
                  <a:pt x="4275988" y="2188794"/>
                </a:lnTo>
                <a:lnTo>
                  <a:pt x="4276522" y="2137994"/>
                </a:lnTo>
                <a:close/>
              </a:path>
              <a:path w="8771890" h="4689475">
                <a:moveTo>
                  <a:pt x="4344225" y="4279227"/>
                </a:moveTo>
                <a:lnTo>
                  <a:pt x="2125395" y="4279227"/>
                </a:lnTo>
                <a:lnTo>
                  <a:pt x="2125395" y="4689157"/>
                </a:lnTo>
                <a:lnTo>
                  <a:pt x="4344225" y="4689157"/>
                </a:lnTo>
                <a:lnTo>
                  <a:pt x="4344225" y="4279227"/>
                </a:lnTo>
                <a:close/>
              </a:path>
              <a:path w="8771890" h="4689475">
                <a:moveTo>
                  <a:pt x="6559486" y="4280103"/>
                </a:moveTo>
                <a:lnTo>
                  <a:pt x="4345114" y="2131796"/>
                </a:lnTo>
                <a:lnTo>
                  <a:pt x="4345114" y="4280103"/>
                </a:lnTo>
                <a:lnTo>
                  <a:pt x="6559486" y="4280103"/>
                </a:lnTo>
                <a:close/>
              </a:path>
              <a:path w="8771890" h="4689475">
                <a:moveTo>
                  <a:pt x="8771801" y="0"/>
                </a:moveTo>
                <a:lnTo>
                  <a:pt x="7709649" y="0"/>
                </a:lnTo>
                <a:lnTo>
                  <a:pt x="7656233" y="596"/>
                </a:lnTo>
                <a:lnTo>
                  <a:pt x="7602944" y="2679"/>
                </a:lnTo>
                <a:lnTo>
                  <a:pt x="7549782" y="6769"/>
                </a:lnTo>
                <a:lnTo>
                  <a:pt x="7496797" y="13360"/>
                </a:lnTo>
                <a:lnTo>
                  <a:pt x="7443825" y="22669"/>
                </a:lnTo>
                <a:lnTo>
                  <a:pt x="7391400" y="34442"/>
                </a:lnTo>
                <a:lnTo>
                  <a:pt x="7339622" y="48666"/>
                </a:lnTo>
                <a:lnTo>
                  <a:pt x="7288631" y="65316"/>
                </a:lnTo>
                <a:lnTo>
                  <a:pt x="7239495" y="83959"/>
                </a:lnTo>
                <a:lnTo>
                  <a:pt x="7191337" y="104851"/>
                </a:lnTo>
                <a:lnTo>
                  <a:pt x="7144271" y="127939"/>
                </a:lnTo>
                <a:lnTo>
                  <a:pt x="7098398" y="153162"/>
                </a:lnTo>
                <a:lnTo>
                  <a:pt x="7054240" y="180200"/>
                </a:lnTo>
                <a:lnTo>
                  <a:pt x="7011454" y="209194"/>
                </a:lnTo>
                <a:lnTo>
                  <a:pt x="6970115" y="240106"/>
                </a:lnTo>
                <a:lnTo>
                  <a:pt x="6930339" y="272846"/>
                </a:lnTo>
                <a:lnTo>
                  <a:pt x="6892264" y="307289"/>
                </a:lnTo>
                <a:lnTo>
                  <a:pt x="6855904" y="343408"/>
                </a:lnTo>
                <a:lnTo>
                  <a:pt x="6821348" y="381114"/>
                </a:lnTo>
                <a:lnTo>
                  <a:pt x="6788645" y="420344"/>
                </a:lnTo>
                <a:lnTo>
                  <a:pt x="6757746" y="461213"/>
                </a:lnTo>
                <a:lnTo>
                  <a:pt x="6728892" y="503440"/>
                </a:lnTo>
                <a:lnTo>
                  <a:pt x="6702120" y="546925"/>
                </a:lnTo>
                <a:lnTo>
                  <a:pt x="6677520" y="591591"/>
                </a:lnTo>
                <a:lnTo>
                  <a:pt x="6654863" y="637959"/>
                </a:lnTo>
                <a:lnTo>
                  <a:pt x="6634556" y="685304"/>
                </a:lnTo>
                <a:lnTo>
                  <a:pt x="6616636" y="733552"/>
                </a:lnTo>
                <a:lnTo>
                  <a:pt x="6601155" y="782561"/>
                </a:lnTo>
                <a:lnTo>
                  <a:pt x="6587947" y="833081"/>
                </a:lnTo>
                <a:lnTo>
                  <a:pt x="6577317" y="884174"/>
                </a:lnTo>
                <a:lnTo>
                  <a:pt x="6570993" y="923226"/>
                </a:lnTo>
                <a:lnTo>
                  <a:pt x="6566141" y="962647"/>
                </a:lnTo>
                <a:lnTo>
                  <a:pt x="6560261" y="1070038"/>
                </a:lnTo>
                <a:lnTo>
                  <a:pt x="6560261" y="2140077"/>
                </a:lnTo>
                <a:lnTo>
                  <a:pt x="7670355" y="2140077"/>
                </a:lnTo>
                <a:lnTo>
                  <a:pt x="7718920" y="2137791"/>
                </a:lnTo>
                <a:lnTo>
                  <a:pt x="7767218" y="2134539"/>
                </a:lnTo>
                <a:lnTo>
                  <a:pt x="7815326" y="2129891"/>
                </a:lnTo>
                <a:lnTo>
                  <a:pt x="7863268" y="2123363"/>
                </a:lnTo>
                <a:lnTo>
                  <a:pt x="7911109" y="2114486"/>
                </a:lnTo>
                <a:lnTo>
                  <a:pt x="7957274" y="2103640"/>
                </a:lnTo>
                <a:lnTo>
                  <a:pt x="8002892" y="2090864"/>
                </a:lnTo>
                <a:lnTo>
                  <a:pt x="8047901" y="2076221"/>
                </a:lnTo>
                <a:lnTo>
                  <a:pt x="8092224" y="2059724"/>
                </a:lnTo>
                <a:lnTo>
                  <a:pt x="8135772" y="2041410"/>
                </a:lnTo>
                <a:lnTo>
                  <a:pt x="8178457" y="2021293"/>
                </a:lnTo>
                <a:lnTo>
                  <a:pt x="8227593" y="1995322"/>
                </a:lnTo>
                <a:lnTo>
                  <a:pt x="8275307" y="1966988"/>
                </a:lnTo>
                <a:lnTo>
                  <a:pt x="8321484" y="1936381"/>
                </a:lnTo>
                <a:lnTo>
                  <a:pt x="8365998" y="1903564"/>
                </a:lnTo>
                <a:lnTo>
                  <a:pt x="8408759" y="1868627"/>
                </a:lnTo>
                <a:lnTo>
                  <a:pt x="8449526" y="1831784"/>
                </a:lnTo>
                <a:lnTo>
                  <a:pt x="8488324" y="1793011"/>
                </a:lnTo>
                <a:lnTo>
                  <a:pt x="8525053" y="1752422"/>
                </a:lnTo>
                <a:lnTo>
                  <a:pt x="8559635" y="1710105"/>
                </a:lnTo>
                <a:lnTo>
                  <a:pt x="8591969" y="1666163"/>
                </a:lnTo>
                <a:lnTo>
                  <a:pt x="8622259" y="1620253"/>
                </a:lnTo>
                <a:lnTo>
                  <a:pt x="8650084" y="1572920"/>
                </a:lnTo>
                <a:lnTo>
                  <a:pt x="8675370" y="1524279"/>
                </a:lnTo>
                <a:lnTo>
                  <a:pt x="8698065" y="1474457"/>
                </a:lnTo>
                <a:lnTo>
                  <a:pt x="8718067" y="1423568"/>
                </a:lnTo>
                <a:lnTo>
                  <a:pt x="8739568" y="1357528"/>
                </a:lnTo>
                <a:lnTo>
                  <a:pt x="8756561" y="1290256"/>
                </a:lnTo>
                <a:lnTo>
                  <a:pt x="8766416" y="1238478"/>
                </a:lnTo>
                <a:lnTo>
                  <a:pt x="8771801" y="1201432"/>
                </a:lnTo>
                <a:lnTo>
                  <a:pt x="8771801" y="0"/>
                </a:lnTo>
                <a:close/>
              </a:path>
            </a:pathLst>
          </a:custGeom>
          <a:solidFill>
            <a:srgbClr val="EBEBEC">
              <a:alpha val="9999"/>
            </a:srgbClr>
          </a:solidFill>
        </p:spPr>
        <p:txBody>
          <a:bodyPr wrap="square" lIns="0" tIns="0" rIns="0" bIns="0" rtlCol="0"/>
          <a:lstStyle/>
          <a:p>
            <a:endParaRPr/>
          </a:p>
        </p:txBody>
      </p:sp>
      <p:sp>
        <p:nvSpPr>
          <p:cNvPr id="7" name="object 7"/>
          <p:cNvSpPr txBox="1">
            <a:spLocks noGrp="1"/>
          </p:cNvSpPr>
          <p:nvPr>
            <p:ph type="title"/>
          </p:nvPr>
        </p:nvSpPr>
        <p:spPr>
          <a:xfrm>
            <a:off x="1371600" y="2117725"/>
            <a:ext cx="4821342" cy="805349"/>
          </a:xfrm>
          <a:prstGeom prst="rect">
            <a:avLst/>
          </a:prstGeom>
        </p:spPr>
        <p:txBody>
          <a:bodyPr vert="horz" wrap="square" lIns="0" tIns="60960" rIns="0" bIns="0" rtlCol="0">
            <a:spAutoFit/>
          </a:bodyPr>
          <a:lstStyle/>
          <a:p>
            <a:pPr marL="134620" marR="5080" indent="-122555">
              <a:lnSpc>
                <a:spcPts val="2900"/>
              </a:lnSpc>
              <a:spcBef>
                <a:spcPts val="480"/>
              </a:spcBef>
            </a:pPr>
            <a:r>
              <a:rPr lang="en-GB" sz="2700" spc="-85">
                <a:solidFill>
                  <a:srgbClr val="FFFFFF"/>
                </a:solidFill>
              </a:rPr>
              <a:t>Science vision 2023-28 within the new Strategy </a:t>
            </a:r>
            <a:endParaRPr sz="2700"/>
          </a:p>
        </p:txBody>
      </p:sp>
    </p:spTree>
    <p:extLst>
      <p:ext uri="{BB962C8B-B14F-4D97-AF65-F5344CB8AC3E}">
        <p14:creationId xmlns:p14="http://schemas.microsoft.com/office/powerpoint/2010/main" val="224977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735853" y="1332646"/>
            <a:ext cx="3077057" cy="1949252"/>
          </a:xfrm>
        </p:spPr>
        <p:txBody>
          <a:bodyPr/>
          <a:lstStyle/>
          <a:p>
            <a:pPr marL="12700" marR="5080">
              <a:lnSpc>
                <a:spcPts val="3800"/>
              </a:lnSpc>
              <a:spcBef>
                <a:spcPts val="660"/>
              </a:spcBef>
            </a:pPr>
            <a:r>
              <a:rPr lang="en-GB" sz="3200" spc="-35">
                <a:solidFill>
                  <a:srgbClr val="231F20"/>
                </a:solidFill>
              </a:rPr>
              <a:t>Our Science vision</a:t>
            </a:r>
            <a:br>
              <a:rPr lang="en-GB" sz="3200" spc="-35">
                <a:solidFill>
                  <a:srgbClr val="231F20"/>
                </a:solidFill>
              </a:rPr>
            </a:br>
            <a:br>
              <a:rPr lang="en-GB" sz="3200" spc="-35">
                <a:solidFill>
                  <a:srgbClr val="231F20"/>
                </a:solidFill>
              </a:rPr>
            </a:br>
            <a:r>
              <a:rPr lang="en-GB" sz="3200" spc="-35">
                <a:solidFill>
                  <a:srgbClr val="231F20"/>
                </a:solidFill>
              </a:rPr>
              <a:t>Key objectives</a:t>
            </a:r>
            <a:endParaRPr lang="en-US" sz="3200" spc="-35">
              <a:solidFill>
                <a:srgbClr val="231F20"/>
              </a:solidFill>
            </a:endParaRPr>
          </a:p>
        </p:txBody>
      </p:sp>
      <p:sp>
        <p:nvSpPr>
          <p:cNvPr id="4" name="Text Placeholder 3">
            <a:extLst>
              <a:ext uri="{FF2B5EF4-FFF2-40B4-BE49-F238E27FC236}">
                <a16:creationId xmlns:a16="http://schemas.microsoft.com/office/drawing/2014/main" id="{708F4AD0-E676-0E46-B35E-30E46BB1FFEF}"/>
              </a:ext>
            </a:extLst>
          </p:cNvPr>
          <p:cNvSpPr>
            <a:spLocks noGrp="1"/>
          </p:cNvSpPr>
          <p:nvPr>
            <p:ph type="body" sz="quarter" idx="10"/>
          </p:nvPr>
        </p:nvSpPr>
        <p:spPr>
          <a:xfrm>
            <a:off x="3968219" y="954700"/>
            <a:ext cx="4108981" cy="3240449"/>
          </a:xfrm>
        </p:spPr>
        <p:txBody>
          <a:bodyPr>
            <a:noAutofit/>
          </a:bodyPr>
          <a:lstStyle/>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To be a leading source of sound science for those searching for balanced, up to date views on topical areas of nutrition.</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To support BNF’s journey to work more digitally and become more consumer focussed.</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To support key professionals that influence the health and social care of communities and produce relevant, topical training and resources that increase recognition of our value to our key stakeholders.</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To develop new partnerships/joint projects with corporate members to create a healthier and more sustainable food environment and better evaluate our work with them.</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To become more global, increasing our reach in Europe and beyond.</a:t>
            </a:r>
            <a:endParaRPr lang="en-US" sz="1200" kern="1200">
              <a:solidFill>
                <a:srgbClr val="231F20"/>
              </a:solidFill>
              <a:latin typeface="Arial"/>
              <a:cs typeface="Arial"/>
            </a:endParaRPr>
          </a:p>
        </p:txBody>
      </p:sp>
      <p:sp>
        <p:nvSpPr>
          <p:cNvPr id="3" name="object 2">
            <a:extLst>
              <a:ext uri="{FF2B5EF4-FFF2-40B4-BE49-F238E27FC236}">
                <a16:creationId xmlns:a16="http://schemas.microsoft.com/office/drawing/2014/main" id="{27D3DB41-6C25-3107-3D59-96DBA9949968}"/>
              </a:ext>
            </a:extLst>
          </p:cNvPr>
          <p:cNvSpPr/>
          <p:nvPr/>
        </p:nvSpPr>
        <p:spPr>
          <a:xfrm>
            <a:off x="3657600" y="1608455"/>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43389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FBDADD2-75D5-2C3A-3491-2A29D0F5050A}"/>
              </a:ext>
            </a:extLst>
          </p:cNvPr>
          <p:cNvGraphicFramePr>
            <a:graphicFrameLocks noGrp="1"/>
          </p:cNvGraphicFramePr>
          <p:nvPr>
            <p:extLst>
              <p:ext uri="{D42A27DB-BD31-4B8C-83A1-F6EECF244321}">
                <p14:modId xmlns:p14="http://schemas.microsoft.com/office/powerpoint/2010/main" val="2860247533"/>
              </p:ext>
            </p:extLst>
          </p:nvPr>
        </p:nvGraphicFramePr>
        <p:xfrm>
          <a:off x="141005" y="560789"/>
          <a:ext cx="8715640" cy="4011448"/>
        </p:xfrm>
        <a:graphic>
          <a:graphicData uri="http://schemas.openxmlformats.org/drawingml/2006/table">
            <a:tbl>
              <a:tblPr>
                <a:tableStyleId>{8A107856-5554-42FB-B03E-39F5DBC370BA}</a:tableStyleId>
              </a:tblPr>
              <a:tblGrid>
                <a:gridCol w="278498">
                  <a:extLst>
                    <a:ext uri="{9D8B030D-6E8A-4147-A177-3AD203B41FA5}">
                      <a16:colId xmlns:a16="http://schemas.microsoft.com/office/drawing/2014/main" val="1501535205"/>
                    </a:ext>
                  </a:extLst>
                </a:gridCol>
                <a:gridCol w="278498">
                  <a:extLst>
                    <a:ext uri="{9D8B030D-6E8A-4147-A177-3AD203B41FA5}">
                      <a16:colId xmlns:a16="http://schemas.microsoft.com/office/drawing/2014/main" val="3694102625"/>
                    </a:ext>
                  </a:extLst>
                </a:gridCol>
                <a:gridCol w="2719548">
                  <a:extLst>
                    <a:ext uri="{9D8B030D-6E8A-4147-A177-3AD203B41FA5}">
                      <a16:colId xmlns:a16="http://schemas.microsoft.com/office/drawing/2014/main" val="3310141026"/>
                    </a:ext>
                  </a:extLst>
                </a:gridCol>
                <a:gridCol w="2719548">
                  <a:extLst>
                    <a:ext uri="{9D8B030D-6E8A-4147-A177-3AD203B41FA5}">
                      <a16:colId xmlns:a16="http://schemas.microsoft.com/office/drawing/2014/main" val="29102110"/>
                    </a:ext>
                  </a:extLst>
                </a:gridCol>
                <a:gridCol w="2719548">
                  <a:extLst>
                    <a:ext uri="{9D8B030D-6E8A-4147-A177-3AD203B41FA5}">
                      <a16:colId xmlns:a16="http://schemas.microsoft.com/office/drawing/2014/main" val="442708896"/>
                    </a:ext>
                  </a:extLst>
                </a:gridCol>
              </a:tblGrid>
              <a:tr h="1056920">
                <a:tc rowSpan="5">
                  <a:txBody>
                    <a:bodyPr/>
                    <a:lstStyle/>
                    <a:p>
                      <a:pPr algn="ctr"/>
                      <a:r>
                        <a:rPr lang="en-GB" sz="1200" b="1">
                          <a:latin typeface="Helvetica"/>
                        </a:rPr>
                        <a:t>INTEREST/IMPORTANCE</a:t>
                      </a:r>
                    </a:p>
                  </a:txBody>
                  <a:tcPr marL="68580" marR="68580" marT="34290" marB="34290"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GB" sz="1200">
                          <a:solidFill>
                            <a:schemeClr val="bg1"/>
                          </a:solidFill>
                          <a:latin typeface="Helvetica" pitchFamily="2" charset="0"/>
                        </a:rPr>
                        <a:t>Highest</a:t>
                      </a:r>
                    </a:p>
                  </a:txBody>
                  <a:tcPr marL="68580" marR="68580" marT="34290" marB="34290"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Healthy dietary patterns incl. Government guidelines (Eatwell Guide)</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Nutrient profiling/nutrient density</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Energy density</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Food education</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Nutritional challenges/inadequacies among children, teenagers &amp; students</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0DA"/>
                    </a:solidFill>
                  </a:tcPr>
                </a:tc>
                <a:tc>
                  <a:txBody>
                    <a:bodyPr/>
                    <a:lstStyle/>
                    <a:p>
                      <a:pPr marL="171450" indent="-171450">
                        <a:buClr>
                          <a:schemeClr val="bg2">
                            <a:lumMod val="75000"/>
                          </a:schemeClr>
                        </a:buClr>
                        <a:buSzPct val="150000"/>
                        <a:buFont typeface="Arial" panose="020B0604020202020204" pitchFamily="34" charset="0"/>
                        <a:buChar char="•"/>
                      </a:pPr>
                      <a:r>
                        <a:rPr lang="en-GB" sz="800" kern="1200">
                          <a:solidFill>
                            <a:schemeClr val="dk1"/>
                          </a:solidFill>
                          <a:effectLst/>
                          <a:latin typeface="Arial" panose="020B0604020202020204" pitchFamily="34" charset="0"/>
                          <a:ea typeface="+mn-ea"/>
                          <a:cs typeface="Arial" panose="020B0604020202020204" pitchFamily="34" charset="0"/>
                        </a:rPr>
                        <a:t>Personalised nutrition &amp; data to provide diagnostics</a:t>
                      </a:r>
                    </a:p>
                    <a:p>
                      <a:pPr marL="171450" indent="-171450">
                        <a:buClr>
                          <a:schemeClr val="bg2">
                            <a:lumMod val="75000"/>
                          </a:schemeClr>
                        </a:buClr>
                        <a:buSzPct val="150000"/>
                        <a:buFont typeface="Arial" panose="020B0604020202020204" pitchFamily="34" charset="0"/>
                        <a:buChar char="•"/>
                      </a:pPr>
                      <a:r>
                        <a:rPr lang="en-GB" sz="800" kern="1200">
                          <a:solidFill>
                            <a:schemeClr val="dk1"/>
                          </a:solidFill>
                          <a:effectLst/>
                          <a:latin typeface="Arial" panose="020B0604020202020204" pitchFamily="34" charset="0"/>
                          <a:ea typeface="+mn-ea"/>
                          <a:cs typeface="Arial" panose="020B0604020202020204" pitchFamily="34" charset="0"/>
                        </a:rPr>
                        <a:t>Sweeteners (WHO position) &amp; sweetness</a:t>
                      </a:r>
                    </a:p>
                    <a:p>
                      <a:pPr marL="171450" indent="-171450">
                        <a:buClr>
                          <a:schemeClr val="bg2">
                            <a:lumMod val="75000"/>
                          </a:schemeClr>
                        </a:buClr>
                        <a:buSzPct val="150000"/>
                        <a:buFont typeface="Arial" panose="020B0604020202020204" pitchFamily="34" charset="0"/>
                        <a:buChar char="•"/>
                      </a:pPr>
                      <a:r>
                        <a:rPr lang="en-GB" sz="800" kern="1200">
                          <a:solidFill>
                            <a:schemeClr val="dk1"/>
                          </a:solidFill>
                          <a:effectLst/>
                          <a:latin typeface="Arial" panose="020B0604020202020204" pitchFamily="34" charset="0"/>
                          <a:ea typeface="+mn-ea"/>
                          <a:cs typeface="Arial" panose="020B0604020202020204" pitchFamily="34" charset="0"/>
                        </a:rPr>
                        <a:t>Workplace wellbeing &amp; ESG</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Healthy ageing incl. cognitive decline, joint health &amp; eye health</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kern="1200">
                          <a:solidFill>
                            <a:schemeClr val="dk1"/>
                          </a:solidFill>
                          <a:effectLst/>
                          <a:latin typeface="Arial" panose="020B0604020202020204" pitchFamily="34" charset="0"/>
                          <a:ea typeface="+mn-ea"/>
                          <a:cs typeface="Arial" panose="020B0604020202020204" pitchFamily="34" charset="0"/>
                        </a:rPr>
                        <a:t>Diet &amp; menopause</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kern="1200">
                          <a:solidFill>
                            <a:schemeClr val="dk1"/>
                          </a:solidFill>
                          <a:effectLst/>
                          <a:latin typeface="Arial" panose="020B0604020202020204" pitchFamily="34" charset="0"/>
                          <a:ea typeface="+mn-ea"/>
                          <a:cs typeface="Arial" panose="020B0604020202020204" pitchFamily="34" charset="0"/>
                        </a:rPr>
                        <a:t>Biofortification incl. folic acid</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AF9F"/>
                    </a:solidFill>
                  </a:tcPr>
                </a:tc>
                <a:tc>
                  <a:txBody>
                    <a:bodyPr/>
                    <a:lstStyle/>
                    <a:p>
                      <a:pPr marL="171450" indent="-171450">
                        <a:buClr>
                          <a:schemeClr val="bg2">
                            <a:lumMod val="75000"/>
                          </a:schemeClr>
                        </a:buClr>
                        <a:buSzPct val="150000"/>
                        <a:buFont typeface="Arial" panose="020B0604020202020204" pitchFamily="34" charset="0"/>
                        <a:buChar char="•"/>
                      </a:pPr>
                      <a:r>
                        <a:rPr lang="en-GB" sz="800" kern="1200">
                          <a:solidFill>
                            <a:schemeClr val="dk1"/>
                          </a:solidFill>
                          <a:effectLst/>
                          <a:latin typeface="Arial" panose="020B0604020202020204" pitchFamily="34" charset="0"/>
                          <a:ea typeface="+mn-ea"/>
                          <a:cs typeface="Arial" panose="020B0604020202020204" pitchFamily="34" charset="0"/>
                        </a:rPr>
                        <a:t>Food insecurity incl. impact of cost-of-living crisis, inequalities, vulnerable groups &amp; free school meals</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Sustainability incl. plant-based, red meat/dairy debate</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Obesity &amp; weight management</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5E70"/>
                    </a:solidFill>
                  </a:tcPr>
                </a:tc>
                <a:extLst>
                  <a:ext uri="{0D108BD9-81ED-4DB2-BD59-A6C34878D82A}">
                    <a16:rowId xmlns:a16="http://schemas.microsoft.com/office/drawing/2014/main" val="1412975403"/>
                  </a:ext>
                </a:extLst>
              </a:tr>
              <a:tr h="1147457">
                <a:tc vMerge="1">
                  <a:txBody>
                    <a:bodyPr/>
                    <a:lstStyle/>
                    <a:p>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a:solidFill>
                            <a:schemeClr val="bg1"/>
                          </a:solidFill>
                          <a:latin typeface="Helvetica" pitchFamily="2" charset="0"/>
                        </a:rPr>
                        <a:t>Mid</a:t>
                      </a:r>
                    </a:p>
                  </a:txBody>
                  <a:tcPr marL="68580" marR="68580" marT="34290" marB="34290"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indent="0">
                        <a:buClr>
                          <a:schemeClr val="bg2">
                            <a:lumMod val="75000"/>
                          </a:schemeClr>
                        </a:buClr>
                        <a:buSzPct val="150000"/>
                        <a:buFont typeface="Arial" panose="020B0604020202020204" pitchFamily="34" charset="0"/>
                        <a:buNone/>
                      </a:pPr>
                      <a:endParaRPr lang="en-GB" sz="8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Healthy Lifestyles (physical activity, sleep)</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Fats and Health</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Obesity prevention early years incl. feeding style</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Salt</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Global dietary guidelines</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Diet and attainment/behaviour in children</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Ultra-processed foods </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Food technology &amp; innovation (incl. alternative/innovative proteins &amp; genome editing)</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Gut microbiome</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Sustainability incl. supply chain (farm to fork), effect of climate on nutrition</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kern="1200">
                          <a:solidFill>
                            <a:schemeClr val="dk1"/>
                          </a:solidFill>
                          <a:effectLst/>
                          <a:latin typeface="Arial" panose="020B0604020202020204" pitchFamily="34" charset="0"/>
                          <a:ea typeface="+mn-ea"/>
                          <a:cs typeface="Arial" panose="020B0604020202020204" pitchFamily="34" charset="0"/>
                        </a:rPr>
                        <a:t>Vitamin D</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0DA"/>
                    </a:solidFill>
                  </a:tcPr>
                </a:tc>
                <a:tc>
                  <a:txBody>
                    <a:bodyPr/>
                    <a:lstStyle/>
                    <a:p>
                      <a:pPr marL="171450" indent="-171450">
                        <a:buClr>
                          <a:schemeClr val="tx2">
                            <a:lumMod val="40000"/>
                            <a:lumOff val="60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Regulations on HFSS advertising and promotion</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Labelling incl. ecolabelling</a:t>
                      </a:r>
                    </a:p>
                    <a:p>
                      <a:pPr marL="171450" indent="-171450">
                        <a:buClr>
                          <a:schemeClr val="bg2">
                            <a:lumMod val="75000"/>
                          </a:schemeClr>
                        </a:buClr>
                        <a:buSzPct val="150000"/>
                        <a:buFont typeface="Arial" panose="020B0604020202020204" pitchFamily="34" charset="0"/>
                        <a:buChar char="•"/>
                      </a:pPr>
                      <a:r>
                        <a:rPr lang="en-GB" sz="800" kern="1200">
                          <a:solidFill>
                            <a:schemeClr val="dk1"/>
                          </a:solidFill>
                          <a:effectLst/>
                          <a:latin typeface="Arial" panose="020B0604020202020204" pitchFamily="34" charset="0"/>
                          <a:ea typeface="+mn-ea"/>
                          <a:cs typeface="Arial" panose="020B0604020202020204" pitchFamily="34" charset="0"/>
                        </a:rPr>
                        <a:t>Mental Health – depression, anxiety, stress &amp; wellbeing</a:t>
                      </a:r>
                    </a:p>
                    <a:p>
                      <a:pPr marL="171450" lvl="0" indent="-171450">
                        <a:buClr>
                          <a:srgbClr val="AFABAB"/>
                        </a:buClr>
                        <a:buSzPct val="150000"/>
                        <a:buFont typeface="Arial" panose="020B0604020202020204" pitchFamily="34" charset="0"/>
                        <a:buChar char="•"/>
                      </a:pPr>
                      <a:r>
                        <a:rPr lang="en-GB" sz="800" b="0" i="0" u="none" strike="noStrike" kern="1200" noProof="0">
                          <a:effectLst/>
                          <a:latin typeface="Arial" panose="020B0604020202020204" pitchFamily="34" charset="0"/>
                          <a:cs typeface="Arial" panose="020B0604020202020204" pitchFamily="34" charset="0"/>
                        </a:rPr>
                        <a:t>Eating behaviours incl. mindful, intuitive, chrono-nutrition, fasting, intermittent fasting, snacking </a:t>
                      </a:r>
                      <a:endParaRPr lang="en-GB" sz="800" kern="1200">
                        <a:solidFill>
                          <a:schemeClr val="dk1"/>
                        </a:solidFill>
                        <a:effectLst/>
                        <a:latin typeface="Arial" panose="020B0604020202020204" pitchFamily="34" charset="0"/>
                        <a:ea typeface="+mn-ea"/>
                        <a:cs typeface="Arial" panose="020B0604020202020204" pitchFamily="34" charset="0"/>
                      </a:endParaRP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AF9F"/>
                    </a:solidFill>
                  </a:tcPr>
                </a:tc>
                <a:extLst>
                  <a:ext uri="{0D108BD9-81ED-4DB2-BD59-A6C34878D82A}">
                    <a16:rowId xmlns:a16="http://schemas.microsoft.com/office/drawing/2014/main" val="583236517"/>
                  </a:ext>
                </a:extLst>
              </a:tr>
              <a:tr h="1147457">
                <a:tc vMerge="1">
                  <a:txBody>
                    <a:bodyPr/>
                    <a:lstStyle/>
                    <a:p>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kern="1200">
                          <a:solidFill>
                            <a:schemeClr val="bg1"/>
                          </a:solidFill>
                          <a:latin typeface="Helvetica" pitchFamily="2" charset="0"/>
                          <a:ea typeface="+mn-ea"/>
                          <a:cs typeface="+mn-cs"/>
                        </a:rPr>
                        <a:t>Lower</a:t>
                      </a:r>
                    </a:p>
                  </a:txBody>
                  <a:tcPr marL="68580" marR="68580" marT="34290" marB="34290"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171450" indent="-171450">
                        <a:buClr>
                          <a:schemeClr val="bg2">
                            <a:lumMod val="75000"/>
                          </a:schemeClr>
                        </a:buClr>
                        <a:buSzPct val="150000"/>
                        <a:buFont typeface="Arial" panose="020B0604020202020204" pitchFamily="34" charset="0"/>
                        <a:buChar char="•"/>
                      </a:pPr>
                      <a:r>
                        <a:rPr lang="en-GB" sz="800" b="0" kern="1200">
                          <a:solidFill>
                            <a:schemeClr val="dk1"/>
                          </a:solidFill>
                          <a:latin typeface="Arial" panose="020B0604020202020204" pitchFamily="34" charset="0"/>
                          <a:ea typeface="+mn-ea"/>
                          <a:cs typeface="Arial" panose="020B0604020202020204" pitchFamily="34" charset="0"/>
                        </a:rPr>
                        <a:t>CBD &amp; adaptogens</a:t>
                      </a:r>
                    </a:p>
                    <a:p>
                      <a:pPr marL="171450" indent="-171450">
                        <a:buClr>
                          <a:schemeClr val="bg2">
                            <a:lumMod val="75000"/>
                          </a:schemeClr>
                        </a:buClr>
                        <a:buSzPct val="150000"/>
                        <a:buFont typeface="Arial" panose="020B0604020202020204" pitchFamily="34" charset="0"/>
                        <a:buChar char="•"/>
                      </a:pPr>
                      <a:r>
                        <a:rPr lang="en-GB" sz="800" b="0" kern="1200">
                          <a:solidFill>
                            <a:schemeClr val="dk1"/>
                          </a:solidFill>
                          <a:latin typeface="Arial" panose="020B0604020202020204" pitchFamily="34" charset="0"/>
                          <a:ea typeface="+mn-ea"/>
                          <a:cs typeface="Arial" panose="020B0604020202020204" pitchFamily="34" charset="0"/>
                        </a:rPr>
                        <a:t>Energy drinks</a:t>
                      </a:r>
                    </a:p>
                    <a:p>
                      <a:pPr marL="171450" indent="-171450">
                        <a:buClr>
                          <a:schemeClr val="bg2">
                            <a:lumMod val="75000"/>
                          </a:schemeClr>
                        </a:buClr>
                        <a:buSzPct val="150000"/>
                        <a:buFont typeface="Arial" panose="020B0604020202020204" pitchFamily="34" charset="0"/>
                        <a:buChar char="•"/>
                      </a:pPr>
                      <a:r>
                        <a:rPr lang="en-GB" sz="800" b="0" kern="1200">
                          <a:solidFill>
                            <a:schemeClr val="dk1"/>
                          </a:solidFill>
                          <a:latin typeface="Arial" panose="020B0604020202020204" pitchFamily="34" charset="0"/>
                          <a:ea typeface="+mn-ea"/>
                          <a:cs typeface="Arial" panose="020B0604020202020204" pitchFamily="34" charset="0"/>
                        </a:rPr>
                        <a:t>Allergies and intolerances</a:t>
                      </a:r>
                    </a:p>
                    <a:p>
                      <a:pPr marL="171450" lvl="0" indent="-171450">
                        <a:buClr>
                          <a:srgbClr val="AFABAB"/>
                        </a:buClr>
                        <a:buSzPct val="150000"/>
                        <a:buFont typeface="Arial" panose="020B0604020202020204" pitchFamily="34" charset="0"/>
                        <a:buChar char="•"/>
                      </a:pPr>
                      <a:r>
                        <a:rPr lang="en-GB" sz="800" b="0" kern="1200" noProof="0">
                          <a:solidFill>
                            <a:schemeClr val="dk1"/>
                          </a:solidFill>
                          <a:latin typeface="Arial" panose="020B0604020202020204" pitchFamily="34" charset="0"/>
                          <a:ea typeface="+mn-ea"/>
                          <a:cs typeface="Arial" panose="020B0604020202020204" pitchFamily="34" charset="0"/>
                        </a:rPr>
                        <a:t>Nutrition curriculum for medical training</a:t>
                      </a:r>
                      <a:endParaRPr lang="en-GB" sz="800" b="0" kern="1200">
                        <a:solidFill>
                          <a:schemeClr val="dk1"/>
                        </a:solidFill>
                        <a:latin typeface="Arial" panose="020B0604020202020204" pitchFamily="34" charset="0"/>
                        <a:ea typeface="+mn-ea"/>
                        <a:cs typeface="Arial" panose="020B0604020202020204" pitchFamily="34" charset="0"/>
                      </a:endParaRP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Micronutrients and inadequacies</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tabLst/>
                        <a:defRPr/>
                      </a:pPr>
                      <a:r>
                        <a:rPr lang="en-GB" sz="800">
                          <a:latin typeface="Arial" panose="020B0604020202020204" pitchFamily="34" charset="0"/>
                          <a:cs typeface="Arial" panose="020B0604020202020204" pitchFamily="34" charset="0"/>
                        </a:rPr>
                        <a:t>Caffeine</a:t>
                      </a:r>
                    </a:p>
                    <a:p>
                      <a:pPr marL="171450" marR="0" lvl="0" indent="-171450" algn="l">
                        <a:lnSpc>
                          <a:spcPct val="100000"/>
                        </a:lnSpc>
                        <a:spcBef>
                          <a:spcPts val="0"/>
                        </a:spcBef>
                        <a:spcAft>
                          <a:spcPts val="0"/>
                        </a:spcAft>
                        <a:buClr>
                          <a:srgbClr val="AFABAB"/>
                        </a:buClr>
                        <a:buSzPct val="150000"/>
                        <a:buFont typeface="Arial" panose="020B0604020202020204" pitchFamily="34" charset="0"/>
                        <a:buChar char="•"/>
                      </a:pPr>
                      <a:r>
                        <a:rPr lang="en-GB" sz="800" kern="1200" noProof="0">
                          <a:solidFill>
                            <a:schemeClr val="dk1"/>
                          </a:solidFill>
                          <a:latin typeface="Arial" panose="020B0604020202020204" pitchFamily="34" charset="0"/>
                          <a:ea typeface="+mn-ea"/>
                          <a:cs typeface="Arial" panose="020B0604020202020204" pitchFamily="34" charset="0"/>
                        </a:rPr>
                        <a:t>Food safety incl. best before dates</a:t>
                      </a:r>
                      <a:endParaRPr lang="en-GB" sz="800" kern="1200">
                        <a:solidFill>
                          <a:schemeClr val="dk1"/>
                        </a:solidFill>
                        <a:latin typeface="Arial" panose="020B0604020202020204" pitchFamily="34" charset="0"/>
                        <a:ea typeface="+mn-ea"/>
                        <a:cs typeface="Arial" panose="020B0604020202020204" pitchFamily="34" charset="0"/>
                      </a:endParaRP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lvl="0" indent="-171450" algn="l" rtl="0" eaLnBrk="1" fontAlgn="auto" latinLnBrk="0" hangingPunct="1">
                        <a:lnSpc>
                          <a:spcPct val="100000"/>
                        </a:lnSpc>
                        <a:spcBef>
                          <a:spcPts val="0"/>
                        </a:spcBef>
                        <a:spcAft>
                          <a:spcPts val="0"/>
                        </a:spcAft>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Fad diets </a:t>
                      </a:r>
                      <a:endParaRPr lang="en-US" sz="1400">
                        <a:latin typeface="Arial" panose="020B0604020202020204" pitchFamily="34" charset="0"/>
                        <a:cs typeface="Arial" panose="020B0604020202020204" pitchFamily="34" charset="0"/>
                      </a:endParaRP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Superfoods</a:t>
                      </a:r>
                    </a:p>
                    <a:p>
                      <a:pPr marL="171450" indent="-171450">
                        <a:buClr>
                          <a:schemeClr val="bg2">
                            <a:lumMod val="75000"/>
                          </a:schemeClr>
                        </a:buClr>
                        <a:buSzPct val="150000"/>
                        <a:buFont typeface="Arial" panose="020B0604020202020204" pitchFamily="34" charset="0"/>
                        <a:buChar char="•"/>
                      </a:pPr>
                      <a:r>
                        <a:rPr lang="en-GB" sz="800">
                          <a:latin typeface="Arial" panose="020B0604020202020204" pitchFamily="34" charset="0"/>
                          <a:cs typeface="Arial" panose="020B0604020202020204" pitchFamily="34" charset="0"/>
                        </a:rPr>
                        <a:t>Supplements</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0DA"/>
                    </a:solidFill>
                  </a:tcPr>
                </a:tc>
                <a:extLst>
                  <a:ext uri="{0D108BD9-81ED-4DB2-BD59-A6C34878D82A}">
                    <a16:rowId xmlns:a16="http://schemas.microsoft.com/office/drawing/2014/main" val="1379535387"/>
                  </a:ext>
                </a:extLst>
              </a:tr>
              <a:tr h="329807">
                <a:tc vMerge="1">
                  <a:txBody>
                    <a:bodyPr/>
                    <a:lstStyle/>
                    <a:p>
                      <a:endParaRPr lang="en-GB"/>
                    </a:p>
                  </a:txBody>
                  <a:tcPr>
                    <a:lnT w="76200" cap="flat" cmpd="sng" algn="ctr">
                      <a:solidFill>
                        <a:schemeClr val="bg1"/>
                      </a:solidFill>
                      <a:prstDash val="solid"/>
                      <a:round/>
                      <a:headEnd type="none" w="med" len="med"/>
                      <a:tailEnd type="none" w="med" len="med"/>
                    </a:lnT>
                  </a:tcPr>
                </a:tc>
                <a:tc>
                  <a:txBody>
                    <a:bodyPr/>
                    <a:lstStyle/>
                    <a:p>
                      <a:endParaRPr lang="en-GB" sz="1400"/>
                    </a:p>
                  </a:txBody>
                  <a:tcPr marL="68580" marR="68580" marT="34290" marB="3429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GB" sz="1200">
                          <a:solidFill>
                            <a:schemeClr val="bg1"/>
                          </a:solidFill>
                          <a:latin typeface="Helvetica"/>
                        </a:rPr>
                        <a:t>Possible</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GB" sz="1200">
                          <a:solidFill>
                            <a:schemeClr val="bg1"/>
                          </a:solidFill>
                          <a:latin typeface="Helvetica"/>
                        </a:rPr>
                        <a:t>Very Likely</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GB" sz="1200">
                          <a:solidFill>
                            <a:schemeClr val="bg1"/>
                          </a:solidFill>
                          <a:latin typeface="Helvetica" pitchFamily="2" charset="0"/>
                        </a:rPr>
                        <a:t>Occurring</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621122419"/>
                  </a:ext>
                </a:extLst>
              </a:tr>
              <a:tr h="329807">
                <a:tc vMerge="1">
                  <a:txBody>
                    <a:bodyPr/>
                    <a:lstStyle/>
                    <a:p>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1200" b="1">
                          <a:latin typeface="Helvetica" pitchFamily="2" charset="0"/>
                        </a:rPr>
                        <a:t>LIKELIHOOD OF EMERGENCE</a:t>
                      </a:r>
                    </a:p>
                  </a:txBody>
                  <a:tcPr marL="68580" marR="68580"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150510636"/>
                  </a:ext>
                </a:extLst>
              </a:tr>
            </a:tbl>
          </a:graphicData>
        </a:graphic>
      </p:graphicFrame>
      <p:sp>
        <p:nvSpPr>
          <p:cNvPr id="9" name="TextBox 8">
            <a:extLst>
              <a:ext uri="{FF2B5EF4-FFF2-40B4-BE49-F238E27FC236}">
                <a16:creationId xmlns:a16="http://schemas.microsoft.com/office/drawing/2014/main" id="{DECBA481-FD39-3981-6A1F-A906F1576724}"/>
              </a:ext>
            </a:extLst>
          </p:cNvPr>
          <p:cNvSpPr txBox="1"/>
          <p:nvPr/>
        </p:nvSpPr>
        <p:spPr>
          <a:xfrm>
            <a:off x="0" y="73679"/>
            <a:ext cx="9144000" cy="507831"/>
          </a:xfrm>
          <a:prstGeom prst="rect">
            <a:avLst/>
          </a:prstGeom>
          <a:noFill/>
        </p:spPr>
        <p:txBody>
          <a:bodyPr wrap="square" rtlCol="0">
            <a:spAutoFit/>
          </a:bodyPr>
          <a:lstStyle/>
          <a:p>
            <a:pPr algn="ctr"/>
            <a:r>
              <a:rPr lang="en-GB" sz="1350">
                <a:latin typeface="PT Serif" panose="020A0603040505020204" pitchFamily="18" charset="0"/>
                <a:ea typeface="Open Sans ExtraBold"/>
                <a:cs typeface="Open Sans ExtraBold"/>
              </a:rPr>
              <a:t>                   British Nutrition Foundation Heatmap  (December 2022)   </a:t>
            </a:r>
          </a:p>
          <a:p>
            <a:pPr algn="ctr"/>
            <a:r>
              <a:rPr lang="en-GB" sz="1350">
                <a:latin typeface="PT Serif" panose="020A0603040505020204" pitchFamily="18" charset="0"/>
                <a:ea typeface="Open Sans ExtraBold"/>
                <a:cs typeface="Open Sans ExtraBold"/>
              </a:rPr>
              <a:t>        </a:t>
            </a:r>
            <a:r>
              <a:rPr lang="en-GB" sz="1350">
                <a:solidFill>
                  <a:schemeClr val="bg1">
                    <a:lumMod val="85000"/>
                  </a:schemeClr>
                </a:solidFill>
                <a:latin typeface="PT Serif" panose="020A0603040505020204" pitchFamily="18" charset="0"/>
                <a:ea typeface="Open Sans ExtraBold"/>
                <a:cs typeface="Open Sans ExtraBold"/>
              </a:rPr>
              <a:t>CONFIDENTIAL</a:t>
            </a:r>
            <a:endParaRPr lang="en-GB" sz="1350">
              <a:solidFill>
                <a:schemeClr val="bg1">
                  <a:lumMod val="85000"/>
                </a:schemeClr>
              </a:solidFill>
              <a:latin typeface="PT Serif" panose="020A0603040505020204" pitchFamily="18" charset="0"/>
            </a:endParaRPr>
          </a:p>
        </p:txBody>
      </p:sp>
      <p:sp>
        <p:nvSpPr>
          <p:cNvPr id="11" name="TextBox 10">
            <a:extLst>
              <a:ext uri="{FF2B5EF4-FFF2-40B4-BE49-F238E27FC236}">
                <a16:creationId xmlns:a16="http://schemas.microsoft.com/office/drawing/2014/main" id="{4E9A5029-EFD2-4BE0-DCD2-2D15BE8B69E5}"/>
              </a:ext>
            </a:extLst>
          </p:cNvPr>
          <p:cNvSpPr txBox="1"/>
          <p:nvPr/>
        </p:nvSpPr>
        <p:spPr>
          <a:xfrm>
            <a:off x="287353" y="4708094"/>
            <a:ext cx="8569295" cy="461665"/>
          </a:xfrm>
          <a:prstGeom prst="rect">
            <a:avLst/>
          </a:prstGeom>
          <a:noFill/>
        </p:spPr>
        <p:txBody>
          <a:bodyPr wrap="square">
            <a:spAutoFit/>
          </a:bodyPr>
          <a:lstStyle/>
          <a:p>
            <a:pPr algn="ctr"/>
            <a:r>
              <a:rPr lang="en-GB" sz="600" b="1" spc="-56">
                <a:latin typeface="Helvetica" pitchFamily="2" charset="0"/>
                <a:ea typeface="Open Sans SemiBold" panose="020B0706030804020204" pitchFamily="34" charset="0"/>
                <a:cs typeface="Arial" panose="020B0604020202020204" pitchFamily="34" charset="0"/>
              </a:rPr>
              <a:t>‘</a:t>
            </a:r>
            <a:r>
              <a:rPr lang="en-GB" sz="600" b="1" spc="-94">
                <a:latin typeface="Helvetica" pitchFamily="2" charset="0"/>
                <a:ea typeface="Open Sans SemiBold" panose="020B0706030804020204" pitchFamily="34" charset="0"/>
                <a:cs typeface="Arial" panose="020B0604020202020204" pitchFamily="34" charset="0"/>
              </a:rPr>
              <a:t> </a:t>
            </a:r>
            <a:r>
              <a:rPr lang="en-GB" sz="600" b="1" spc="45">
                <a:latin typeface="Helvetica" pitchFamily="2" charset="0"/>
                <a:ea typeface="Open Sans SemiBold" panose="020B0706030804020204" pitchFamily="34" charset="0"/>
                <a:cs typeface="Arial" panose="020B0604020202020204" pitchFamily="34" charset="0"/>
              </a:rPr>
              <a:t>Likelihood</a:t>
            </a:r>
            <a:r>
              <a:rPr lang="en-GB" sz="600" b="1" spc="60">
                <a:latin typeface="Helvetica" pitchFamily="2" charset="0"/>
                <a:ea typeface="Open Sans SemiBold" panose="020B0706030804020204" pitchFamily="34" charset="0"/>
                <a:cs typeface="Arial" panose="020B0604020202020204" pitchFamily="34" charset="0"/>
              </a:rPr>
              <a:t> </a:t>
            </a:r>
            <a:r>
              <a:rPr lang="en-GB" sz="600" b="1" spc="30">
                <a:latin typeface="Helvetica" pitchFamily="2" charset="0"/>
                <a:ea typeface="Open Sans SemiBold" panose="020B0706030804020204" pitchFamily="34" charset="0"/>
                <a:cs typeface="Arial" panose="020B0604020202020204" pitchFamily="34" charset="0"/>
              </a:rPr>
              <a:t>of</a:t>
            </a:r>
            <a:r>
              <a:rPr lang="en-GB" sz="600" b="1" spc="64">
                <a:latin typeface="Helvetica" pitchFamily="2" charset="0"/>
                <a:ea typeface="Open Sans SemiBold" panose="020B0706030804020204" pitchFamily="34" charset="0"/>
                <a:cs typeface="Arial" panose="020B0604020202020204" pitchFamily="34" charset="0"/>
              </a:rPr>
              <a:t> </a:t>
            </a:r>
            <a:r>
              <a:rPr lang="en-GB" sz="600" b="1" spc="49">
                <a:latin typeface="Helvetica" pitchFamily="2" charset="0"/>
                <a:ea typeface="Open Sans SemiBold" panose="020B0706030804020204" pitchFamily="34" charset="0"/>
                <a:cs typeface="Arial" panose="020B0604020202020204" pitchFamily="34" charset="0"/>
              </a:rPr>
              <a:t>emergence’</a:t>
            </a:r>
            <a:r>
              <a:rPr lang="en-GB" sz="600" b="1" spc="71">
                <a:latin typeface="Helvetica" pitchFamily="2" charset="0"/>
                <a:ea typeface="Open Sans SemiBold" panose="020B0706030804020204" pitchFamily="34" charset="0"/>
                <a:cs typeface="Arial" panose="020B0604020202020204" pitchFamily="34" charset="0"/>
              </a:rPr>
              <a:t> </a:t>
            </a:r>
            <a:r>
              <a:rPr lang="en-GB" sz="600" spc="23">
                <a:latin typeface="Helvetica" pitchFamily="2" charset="0"/>
                <a:ea typeface="Open Sans SemiBold" panose="020B0706030804020204" pitchFamily="34" charset="0"/>
                <a:cs typeface="Arial" panose="020B0604020202020204" pitchFamily="34" charset="0"/>
              </a:rPr>
              <a:t>-</a:t>
            </a:r>
            <a:r>
              <a:rPr lang="en-GB" sz="600" spc="68">
                <a:latin typeface="Helvetica" pitchFamily="2" charset="0"/>
                <a:ea typeface="Open Sans SemiBold" panose="020B0706030804020204" pitchFamily="34" charset="0"/>
                <a:cs typeface="Arial" panose="020B0604020202020204" pitchFamily="34" charset="0"/>
              </a:rPr>
              <a:t> </a:t>
            </a:r>
            <a:r>
              <a:rPr lang="en-GB" sz="600" spc="49">
                <a:latin typeface="Helvetica" pitchFamily="2" charset="0"/>
                <a:ea typeface="Open Sans SemiBold" panose="020B0706030804020204" pitchFamily="34" charset="0"/>
                <a:cs typeface="Arial" panose="020B0604020202020204" pitchFamily="34" charset="0"/>
              </a:rPr>
              <a:t>Likelihood</a:t>
            </a:r>
            <a:r>
              <a:rPr lang="en-GB" sz="600" spc="71">
                <a:latin typeface="Helvetica" pitchFamily="2" charset="0"/>
                <a:ea typeface="Open Sans SemiBold" panose="020B0706030804020204" pitchFamily="34" charset="0"/>
                <a:cs typeface="Arial" panose="020B0604020202020204" pitchFamily="34" charset="0"/>
              </a:rPr>
              <a:t> </a:t>
            </a:r>
            <a:r>
              <a:rPr lang="en-GB" sz="600" spc="26">
                <a:latin typeface="Helvetica" pitchFamily="2" charset="0"/>
                <a:ea typeface="Open Sans SemiBold" panose="020B0706030804020204" pitchFamily="34" charset="0"/>
                <a:cs typeface="Arial" panose="020B0604020202020204" pitchFamily="34" charset="0"/>
              </a:rPr>
              <a:t>of</a:t>
            </a:r>
            <a:r>
              <a:rPr lang="en-GB" sz="600" spc="71">
                <a:latin typeface="Helvetica" pitchFamily="2" charset="0"/>
                <a:ea typeface="Open Sans SemiBold" panose="020B0706030804020204" pitchFamily="34" charset="0"/>
                <a:cs typeface="Arial" panose="020B0604020202020204" pitchFamily="34" charset="0"/>
              </a:rPr>
              <a:t> </a:t>
            </a:r>
            <a:r>
              <a:rPr lang="en-GB" sz="600" spc="53">
                <a:latin typeface="Helvetica" pitchFamily="2" charset="0"/>
                <a:ea typeface="Open Sans SemiBold" panose="020B0706030804020204" pitchFamily="34" charset="0"/>
                <a:cs typeface="Arial" panose="020B0604020202020204" pitchFamily="34" charset="0"/>
              </a:rPr>
              <a:t>issue</a:t>
            </a:r>
            <a:r>
              <a:rPr lang="en-GB" sz="600" spc="71">
                <a:latin typeface="Helvetica" pitchFamily="2" charset="0"/>
                <a:ea typeface="Open Sans SemiBold" panose="020B0706030804020204" pitchFamily="34" charset="0"/>
                <a:cs typeface="Arial" panose="020B0604020202020204" pitchFamily="34" charset="0"/>
              </a:rPr>
              <a:t> </a:t>
            </a:r>
            <a:r>
              <a:rPr lang="en-GB" sz="600" spc="56">
                <a:latin typeface="Helvetica" pitchFamily="2" charset="0"/>
                <a:ea typeface="Open Sans SemiBold" panose="020B0706030804020204" pitchFamily="34" charset="0"/>
                <a:cs typeface="Arial" panose="020B0604020202020204" pitchFamily="34" charset="0"/>
              </a:rPr>
              <a:t>emerging</a:t>
            </a:r>
            <a:r>
              <a:rPr lang="en-GB" sz="600" spc="68">
                <a:latin typeface="Helvetica" pitchFamily="2" charset="0"/>
                <a:ea typeface="Open Sans SemiBold" panose="020B0706030804020204" pitchFamily="34" charset="0"/>
                <a:cs typeface="Arial" panose="020B0604020202020204" pitchFamily="34" charset="0"/>
              </a:rPr>
              <a:t> </a:t>
            </a:r>
            <a:r>
              <a:rPr lang="en-GB" sz="600" spc="15">
                <a:latin typeface="Helvetica" pitchFamily="2" charset="0"/>
                <a:ea typeface="Open Sans SemiBold" panose="020B0706030804020204" pitchFamily="34" charset="0"/>
                <a:cs typeface="Arial" panose="020B0604020202020204" pitchFamily="34" charset="0"/>
              </a:rPr>
              <a:t>in</a:t>
            </a:r>
            <a:r>
              <a:rPr lang="en-GB" sz="600" spc="71">
                <a:latin typeface="Helvetica" pitchFamily="2" charset="0"/>
                <a:ea typeface="Open Sans SemiBold" panose="020B0706030804020204" pitchFamily="34" charset="0"/>
                <a:cs typeface="Arial" panose="020B0604020202020204" pitchFamily="34" charset="0"/>
              </a:rPr>
              <a:t> </a:t>
            </a:r>
            <a:r>
              <a:rPr lang="en-GB" sz="600" spc="30">
                <a:latin typeface="Helvetica" pitchFamily="2" charset="0"/>
                <a:ea typeface="Open Sans SemiBold" panose="020B0706030804020204" pitchFamily="34" charset="0"/>
                <a:cs typeface="Arial" panose="020B0604020202020204" pitchFamily="34" charset="0"/>
              </a:rPr>
              <a:t>the</a:t>
            </a:r>
            <a:r>
              <a:rPr lang="en-GB" sz="600" spc="71">
                <a:latin typeface="Helvetica" pitchFamily="2" charset="0"/>
                <a:ea typeface="Open Sans SemiBold" panose="020B0706030804020204" pitchFamily="34" charset="0"/>
                <a:cs typeface="Arial" panose="020B0604020202020204" pitchFamily="34" charset="0"/>
              </a:rPr>
              <a:t> </a:t>
            </a:r>
            <a:r>
              <a:rPr lang="en-GB" sz="600" spc="49">
                <a:latin typeface="Helvetica" pitchFamily="2" charset="0"/>
                <a:ea typeface="Open Sans SemiBold" panose="020B0706030804020204" pitchFamily="34" charset="0"/>
                <a:cs typeface="Arial" panose="020B0604020202020204" pitchFamily="34" charset="0"/>
              </a:rPr>
              <a:t>media</a:t>
            </a:r>
            <a:r>
              <a:rPr lang="en-GB" sz="600" spc="71">
                <a:latin typeface="Helvetica" pitchFamily="2" charset="0"/>
                <a:ea typeface="Open Sans SemiBold" panose="020B0706030804020204" pitchFamily="34" charset="0"/>
                <a:cs typeface="Arial" panose="020B0604020202020204" pitchFamily="34" charset="0"/>
              </a:rPr>
              <a:t> </a:t>
            </a:r>
            <a:r>
              <a:rPr lang="en-GB" sz="600" spc="56">
                <a:latin typeface="Helvetica" pitchFamily="2" charset="0"/>
                <a:ea typeface="Open Sans SemiBold" panose="020B0706030804020204" pitchFamily="34" charset="0"/>
                <a:cs typeface="Arial" panose="020B0604020202020204" pitchFamily="34" charset="0"/>
              </a:rPr>
              <a:t>space</a:t>
            </a:r>
            <a:r>
              <a:rPr lang="en-GB" sz="600" spc="68">
                <a:latin typeface="Helvetica" pitchFamily="2" charset="0"/>
                <a:ea typeface="Open Sans SemiBold" panose="020B0706030804020204" pitchFamily="34" charset="0"/>
                <a:cs typeface="Arial" panose="020B0604020202020204" pitchFamily="34" charset="0"/>
              </a:rPr>
              <a:t> </a:t>
            </a:r>
            <a:r>
              <a:rPr lang="en-GB" sz="600" spc="26">
                <a:latin typeface="Helvetica" pitchFamily="2" charset="0"/>
                <a:ea typeface="Open Sans SemiBold" panose="020B0706030804020204" pitchFamily="34" charset="0"/>
                <a:cs typeface="Arial" panose="020B0604020202020204" pitchFamily="34" charset="0"/>
              </a:rPr>
              <a:t>or</a:t>
            </a:r>
            <a:r>
              <a:rPr lang="en-GB" sz="600" spc="71">
                <a:latin typeface="Helvetica" pitchFamily="2" charset="0"/>
                <a:ea typeface="Open Sans SemiBold" panose="020B0706030804020204" pitchFamily="34" charset="0"/>
                <a:cs typeface="Arial" panose="020B0604020202020204" pitchFamily="34" charset="0"/>
              </a:rPr>
              <a:t> </a:t>
            </a:r>
            <a:r>
              <a:rPr lang="en-GB" sz="600" spc="45">
                <a:latin typeface="Helvetica" pitchFamily="2" charset="0"/>
                <a:ea typeface="Open Sans SemiBold" panose="020B0706030804020204" pitchFamily="34" charset="0"/>
                <a:cs typeface="Arial" panose="020B0604020202020204" pitchFamily="34" charset="0"/>
              </a:rPr>
              <a:t>resulting</a:t>
            </a:r>
            <a:r>
              <a:rPr lang="en-GB" sz="600" spc="71">
                <a:latin typeface="Helvetica" pitchFamily="2" charset="0"/>
                <a:ea typeface="Open Sans SemiBold" panose="020B0706030804020204" pitchFamily="34" charset="0"/>
                <a:cs typeface="Arial" panose="020B0604020202020204" pitchFamily="34" charset="0"/>
              </a:rPr>
              <a:t> </a:t>
            </a:r>
            <a:r>
              <a:rPr lang="en-GB" sz="600" spc="15">
                <a:latin typeface="Helvetica" pitchFamily="2" charset="0"/>
                <a:ea typeface="Open Sans SemiBold" panose="020B0706030804020204" pitchFamily="34" charset="0"/>
                <a:cs typeface="Arial" panose="020B0604020202020204" pitchFamily="34" charset="0"/>
              </a:rPr>
              <a:t>in</a:t>
            </a:r>
            <a:r>
              <a:rPr lang="en-GB" sz="600" spc="71">
                <a:latin typeface="Helvetica" pitchFamily="2" charset="0"/>
                <a:ea typeface="Open Sans SemiBold" panose="020B0706030804020204" pitchFamily="34" charset="0"/>
                <a:cs typeface="Arial" panose="020B0604020202020204" pitchFamily="34" charset="0"/>
              </a:rPr>
              <a:t> </a:t>
            </a:r>
            <a:r>
              <a:rPr lang="en-GB" sz="600" spc="30">
                <a:latin typeface="Helvetica" pitchFamily="2" charset="0"/>
                <a:ea typeface="Open Sans SemiBold" panose="020B0706030804020204" pitchFamily="34" charset="0"/>
                <a:cs typeface="Arial" panose="020B0604020202020204" pitchFamily="34" charset="0"/>
              </a:rPr>
              <a:t>the</a:t>
            </a:r>
            <a:r>
              <a:rPr lang="en-GB" sz="600" spc="68">
                <a:latin typeface="Helvetica" pitchFamily="2" charset="0"/>
                <a:ea typeface="Open Sans SemiBold" panose="020B0706030804020204" pitchFamily="34" charset="0"/>
                <a:cs typeface="Arial" panose="020B0604020202020204" pitchFamily="34" charset="0"/>
              </a:rPr>
              <a:t> </a:t>
            </a:r>
            <a:r>
              <a:rPr lang="en-GB" sz="600" spc="49">
                <a:latin typeface="Helvetica" pitchFamily="2" charset="0"/>
                <a:ea typeface="Open Sans SemiBold" panose="020B0706030804020204" pitchFamily="34" charset="0"/>
                <a:cs typeface="Arial" panose="020B0604020202020204" pitchFamily="34" charset="0"/>
              </a:rPr>
              <a:t>generation</a:t>
            </a:r>
            <a:r>
              <a:rPr lang="en-GB" sz="600" spc="71">
                <a:latin typeface="Helvetica" pitchFamily="2" charset="0"/>
                <a:ea typeface="Open Sans SemiBold" panose="020B0706030804020204" pitchFamily="34" charset="0"/>
                <a:cs typeface="Arial" panose="020B0604020202020204" pitchFamily="34" charset="0"/>
              </a:rPr>
              <a:t> </a:t>
            </a:r>
            <a:r>
              <a:rPr lang="en-GB" sz="600" spc="26">
                <a:latin typeface="Helvetica" pitchFamily="2" charset="0"/>
                <a:ea typeface="Open Sans SemiBold" panose="020B0706030804020204" pitchFamily="34" charset="0"/>
                <a:cs typeface="Arial" panose="020B0604020202020204" pitchFamily="34" charset="0"/>
              </a:rPr>
              <a:t>of</a:t>
            </a:r>
            <a:r>
              <a:rPr lang="en-GB" sz="600" spc="71">
                <a:latin typeface="Helvetica" pitchFamily="2" charset="0"/>
                <a:ea typeface="Open Sans SemiBold" panose="020B0706030804020204" pitchFamily="34" charset="0"/>
                <a:cs typeface="Arial" panose="020B0604020202020204" pitchFamily="34" charset="0"/>
              </a:rPr>
              <a:t> </a:t>
            </a:r>
            <a:r>
              <a:rPr lang="en-GB" sz="600" spc="45">
                <a:latin typeface="Helvetica" pitchFamily="2" charset="0"/>
                <a:ea typeface="Open Sans SemiBold" panose="020B0706030804020204" pitchFamily="34" charset="0"/>
                <a:cs typeface="Arial" panose="020B0604020202020204" pitchFamily="34" charset="0"/>
              </a:rPr>
              <a:t>policy</a:t>
            </a:r>
            <a:r>
              <a:rPr lang="en-GB" sz="600" spc="71">
                <a:latin typeface="Helvetica" pitchFamily="2" charset="0"/>
                <a:ea typeface="Open Sans SemiBold" panose="020B0706030804020204" pitchFamily="34" charset="0"/>
                <a:cs typeface="Arial" panose="020B0604020202020204" pitchFamily="34" charset="0"/>
              </a:rPr>
              <a:t> </a:t>
            </a:r>
            <a:r>
              <a:rPr lang="en-GB" sz="600" spc="26">
                <a:latin typeface="Helvetica" pitchFamily="2" charset="0"/>
                <a:ea typeface="Open Sans SemiBold" panose="020B0706030804020204" pitchFamily="34" charset="0"/>
                <a:cs typeface="Arial" panose="020B0604020202020204" pitchFamily="34" charset="0"/>
              </a:rPr>
              <a:t>action.</a:t>
            </a:r>
            <a:endParaRPr lang="en-GB" sz="600">
              <a:latin typeface="Helvetica" pitchFamily="2" charset="0"/>
              <a:ea typeface="Open Sans SemiBold" panose="020B0706030804020204" pitchFamily="34" charset="0"/>
              <a:cs typeface="Arial" panose="020B0604020202020204" pitchFamily="34" charset="0"/>
            </a:endParaRPr>
          </a:p>
          <a:p>
            <a:pPr marL="19050" algn="ctr"/>
            <a:r>
              <a:rPr lang="en-GB" sz="600" b="1" spc="45">
                <a:latin typeface="Helvetica" pitchFamily="2" charset="0"/>
                <a:ea typeface="Open Sans SemiBold" panose="020B0706030804020204" pitchFamily="34" charset="0"/>
                <a:cs typeface="Arial" panose="020B0604020202020204" pitchFamily="34" charset="0"/>
              </a:rPr>
              <a:t>Possible: </a:t>
            </a:r>
            <a:r>
              <a:rPr lang="en-GB" sz="600" spc="53">
                <a:latin typeface="Helvetica" pitchFamily="2" charset="0"/>
                <a:ea typeface="Open Sans SemiBold" panose="020B0706030804020204" pitchFamily="34" charset="0"/>
                <a:cs typeface="Arial" panose="020B0604020202020204" pitchFamily="34" charset="0"/>
              </a:rPr>
              <a:t>may </a:t>
            </a:r>
            <a:r>
              <a:rPr lang="en-GB" sz="600" spc="60">
                <a:latin typeface="Helvetica" pitchFamily="2" charset="0"/>
                <a:ea typeface="Open Sans SemiBold" panose="020B0706030804020204" pitchFamily="34" charset="0"/>
                <a:cs typeface="Arial" panose="020B0604020202020204" pitchFamily="34" charset="0"/>
              </a:rPr>
              <a:t>become </a:t>
            </a:r>
            <a:r>
              <a:rPr lang="en-GB" sz="600" spc="38">
                <a:latin typeface="Helvetica" pitchFamily="2" charset="0"/>
                <a:ea typeface="Open Sans SemiBold" panose="020B0706030804020204" pitchFamily="34" charset="0"/>
                <a:cs typeface="Arial" panose="020B0604020202020204" pitchFamily="34" charset="0"/>
              </a:rPr>
              <a:t>topical </a:t>
            </a:r>
            <a:r>
              <a:rPr lang="en-GB" sz="600" spc="45">
                <a:latin typeface="Helvetica" pitchFamily="2" charset="0"/>
                <a:ea typeface="Open Sans SemiBold" panose="020B0706030804020204" pitchFamily="34" charset="0"/>
                <a:cs typeface="Arial" panose="020B0604020202020204" pitchFamily="34" charset="0"/>
              </a:rPr>
              <a:t>over </a:t>
            </a:r>
            <a:r>
              <a:rPr lang="en-GB" sz="600" spc="30">
                <a:latin typeface="Helvetica" pitchFamily="2" charset="0"/>
                <a:ea typeface="Open Sans SemiBold" panose="020B0706030804020204" pitchFamily="34" charset="0"/>
                <a:cs typeface="Arial" panose="020B0604020202020204" pitchFamily="34" charset="0"/>
              </a:rPr>
              <a:t>the </a:t>
            </a:r>
            <a:r>
              <a:rPr lang="en-GB" sz="600" spc="41">
                <a:latin typeface="Helvetica" pitchFamily="2" charset="0"/>
                <a:ea typeface="Open Sans SemiBold" panose="020B0706030804020204" pitchFamily="34" charset="0"/>
                <a:cs typeface="Arial" panose="020B0604020202020204" pitchFamily="34" charset="0"/>
              </a:rPr>
              <a:t>year </a:t>
            </a:r>
            <a:r>
              <a:rPr lang="en-GB" sz="600" b="1" spc="38">
                <a:latin typeface="Helvetica" pitchFamily="2" charset="0"/>
                <a:ea typeface="Open Sans SemiBold" panose="020B0706030804020204" pitchFamily="34" charset="0"/>
                <a:cs typeface="Arial" panose="020B0604020202020204" pitchFamily="34" charset="0"/>
              </a:rPr>
              <a:t>Very </a:t>
            </a:r>
            <a:r>
              <a:rPr lang="en-GB" sz="600" b="1" spc="8">
                <a:latin typeface="Helvetica" pitchFamily="2" charset="0"/>
                <a:ea typeface="Open Sans SemiBold" panose="020B0706030804020204" pitchFamily="34" charset="0"/>
                <a:cs typeface="Arial" panose="020B0604020202020204" pitchFamily="34" charset="0"/>
              </a:rPr>
              <a:t>l</a:t>
            </a:r>
            <a:r>
              <a:rPr lang="en-GB" sz="600" b="1" spc="30">
                <a:latin typeface="Helvetica" pitchFamily="2" charset="0"/>
                <a:ea typeface="Open Sans SemiBold" panose="020B0706030804020204" pitchFamily="34" charset="0"/>
                <a:cs typeface="Arial" panose="020B0604020202020204" pitchFamily="34" charset="0"/>
              </a:rPr>
              <a:t>ikely: </a:t>
            </a:r>
            <a:r>
              <a:rPr lang="en-GB" sz="600" spc="30">
                <a:latin typeface="Helvetica" pitchFamily="2" charset="0"/>
                <a:ea typeface="Open Sans SemiBold" panose="020B0706030804020204" pitchFamily="34" charset="0"/>
                <a:cs typeface="Arial" panose="020B0604020202020204" pitchFamily="34" charset="0"/>
              </a:rPr>
              <a:t>within </a:t>
            </a:r>
            <a:r>
              <a:rPr lang="en-GB" sz="600" spc="34">
                <a:latin typeface="Helvetica" pitchFamily="2" charset="0"/>
                <a:ea typeface="Open Sans SemiBold" panose="020B0706030804020204" pitchFamily="34" charset="0"/>
                <a:cs typeface="Arial" panose="020B0604020202020204" pitchFamily="34" charset="0"/>
              </a:rPr>
              <a:t>next </a:t>
            </a:r>
            <a:r>
              <a:rPr lang="en-GB" sz="600" spc="53">
                <a:latin typeface="Helvetica" pitchFamily="2" charset="0"/>
                <a:ea typeface="Open Sans SemiBold" panose="020B0706030804020204" pitchFamily="34" charset="0"/>
                <a:cs typeface="Arial" panose="020B0604020202020204" pitchFamily="34" charset="0"/>
              </a:rPr>
              <a:t>6- </a:t>
            </a:r>
            <a:r>
              <a:rPr lang="en-GB" sz="600">
                <a:latin typeface="Helvetica" pitchFamily="2" charset="0"/>
                <a:ea typeface="Open Sans SemiBold" panose="020B0706030804020204" pitchFamily="34" charset="0"/>
                <a:cs typeface="Arial" panose="020B0604020202020204" pitchFamily="34" charset="0"/>
              </a:rPr>
              <a:t>12 </a:t>
            </a:r>
            <a:r>
              <a:rPr lang="en-GB" sz="600" spc="38">
                <a:latin typeface="Helvetica" pitchFamily="2" charset="0"/>
                <a:ea typeface="Open Sans SemiBold" panose="020B0706030804020204" pitchFamily="34" charset="0"/>
                <a:cs typeface="Arial" panose="020B0604020202020204" pitchFamily="34" charset="0"/>
              </a:rPr>
              <a:t>m </a:t>
            </a:r>
            <a:r>
              <a:rPr lang="en-GB" sz="600" b="1" spc="41">
                <a:latin typeface="Helvetica" pitchFamily="2" charset="0"/>
                <a:ea typeface="Open Sans SemiBold" panose="020B0706030804020204" pitchFamily="34" charset="0"/>
                <a:cs typeface="Arial" panose="020B0604020202020204" pitchFamily="34" charset="0"/>
              </a:rPr>
              <a:t>Occurring: </a:t>
            </a:r>
            <a:r>
              <a:rPr lang="en-GB" sz="600" spc="56">
                <a:latin typeface="Helvetica" pitchFamily="2" charset="0"/>
                <a:ea typeface="Open Sans SemiBold" panose="020B0706030804020204" pitchFamily="34" charset="0"/>
                <a:cs typeface="Arial" panose="020B0604020202020204" pitchFamily="34" charset="0"/>
              </a:rPr>
              <a:t>Has </a:t>
            </a:r>
            <a:r>
              <a:rPr lang="en-GB" sz="600" spc="60">
                <a:latin typeface="Helvetica" pitchFamily="2" charset="0"/>
                <a:ea typeface="Open Sans SemiBold" panose="020B0706030804020204" pitchFamily="34" charset="0"/>
                <a:cs typeface="Arial" panose="020B0604020202020204" pitchFamily="34" charset="0"/>
              </a:rPr>
              <a:t>emerged </a:t>
            </a:r>
            <a:r>
              <a:rPr lang="en-GB" sz="600" spc="30">
                <a:latin typeface="Helvetica" pitchFamily="2" charset="0"/>
                <a:ea typeface="Open Sans SemiBold" panose="020B0706030804020204" pitchFamily="34" charset="0"/>
                <a:cs typeface="Arial" panose="020B0604020202020204" pitchFamily="34" charset="0"/>
              </a:rPr>
              <a:t>into </a:t>
            </a:r>
            <a:r>
              <a:rPr lang="en-GB" sz="600" spc="53">
                <a:latin typeface="Helvetica" pitchFamily="2" charset="0"/>
                <a:ea typeface="Open Sans SemiBold" panose="020B0706030804020204" pitchFamily="34" charset="0"/>
                <a:cs typeface="Arial" panose="020B0604020202020204" pitchFamily="34" charset="0"/>
              </a:rPr>
              <a:t>media/ </a:t>
            </a:r>
            <a:r>
              <a:rPr lang="en-GB" sz="600" spc="45">
                <a:latin typeface="Helvetica" pitchFamily="2" charset="0"/>
                <a:ea typeface="Open Sans SemiBold" panose="020B0706030804020204" pitchFamily="34" charset="0"/>
                <a:cs typeface="Arial" panose="020B0604020202020204" pitchFamily="34" charset="0"/>
              </a:rPr>
              <a:t>policy</a:t>
            </a:r>
            <a:r>
              <a:rPr lang="en-GB" sz="600" spc="56">
                <a:latin typeface="Helvetica" pitchFamily="2" charset="0"/>
                <a:ea typeface="Open Sans SemiBold" panose="020B0706030804020204" pitchFamily="34" charset="0"/>
                <a:cs typeface="Arial" panose="020B0604020202020204" pitchFamily="34" charset="0"/>
              </a:rPr>
              <a:t> space</a:t>
            </a:r>
            <a:endParaRPr lang="en-GB" sz="600">
              <a:latin typeface="Helvetica" pitchFamily="2" charset="0"/>
              <a:ea typeface="Open Sans SemiBold" panose="020B0706030804020204" pitchFamily="34" charset="0"/>
              <a:cs typeface="Arial" panose="020B0604020202020204" pitchFamily="34" charset="0"/>
            </a:endParaRPr>
          </a:p>
          <a:p>
            <a:pPr algn="ctr"/>
            <a:r>
              <a:rPr lang="en-GB" sz="600" b="1" spc="-56">
                <a:latin typeface="Helvetica" pitchFamily="2" charset="0"/>
                <a:ea typeface="Open Sans SemiBold" panose="020B0706030804020204" pitchFamily="34" charset="0"/>
                <a:cs typeface="Arial" panose="020B0604020202020204" pitchFamily="34" charset="0"/>
              </a:rPr>
              <a:t>‘ </a:t>
            </a:r>
            <a:r>
              <a:rPr lang="en-GB" sz="600" b="1" spc="56">
                <a:latin typeface="Helvetica" pitchFamily="2" charset="0"/>
                <a:ea typeface="Open Sans SemiBold" panose="020B0706030804020204" pitchFamily="34" charset="0"/>
                <a:cs typeface="Arial" panose="020B0604020202020204" pitchFamily="34" charset="0"/>
              </a:rPr>
              <a:t>Interest/importance </a:t>
            </a:r>
            <a:r>
              <a:rPr lang="en-GB" sz="600" b="1" spc="26">
                <a:latin typeface="Helvetica" pitchFamily="2" charset="0"/>
                <a:ea typeface="Open Sans SemiBold" panose="020B0706030804020204" pitchFamily="34" charset="0"/>
                <a:cs typeface="Arial" panose="020B0604020202020204" pitchFamily="34" charset="0"/>
              </a:rPr>
              <a:t>to </a:t>
            </a:r>
            <a:r>
              <a:rPr lang="en-GB" sz="600" b="1" spc="38">
                <a:latin typeface="Helvetica" pitchFamily="2" charset="0"/>
                <a:ea typeface="Open Sans SemiBold" panose="020B0706030804020204" pitchFamily="34" charset="0"/>
                <a:cs typeface="Arial" panose="020B0604020202020204" pitchFamily="34" charset="0"/>
              </a:rPr>
              <a:t>BNF’ </a:t>
            </a:r>
            <a:r>
              <a:rPr lang="en-GB" sz="600" spc="23">
                <a:latin typeface="Helvetica" pitchFamily="2" charset="0"/>
                <a:ea typeface="Open Sans SemiBold" panose="020B0706030804020204" pitchFamily="34" charset="0"/>
                <a:cs typeface="Arial" panose="020B0604020202020204" pitchFamily="34" charset="0"/>
              </a:rPr>
              <a:t>- </a:t>
            </a:r>
            <a:r>
              <a:rPr lang="en-GB" sz="600" spc="56">
                <a:latin typeface="Helvetica" pitchFamily="2" charset="0"/>
                <a:ea typeface="Open Sans SemiBold" panose="020B0706030804020204" pitchFamily="34" charset="0"/>
                <a:cs typeface="Arial" panose="020B0604020202020204" pitchFamily="34" charset="0"/>
              </a:rPr>
              <a:t>Relevance </a:t>
            </a:r>
            <a:r>
              <a:rPr lang="en-GB" sz="600" spc="26">
                <a:latin typeface="Helvetica" pitchFamily="2" charset="0"/>
                <a:ea typeface="Open Sans SemiBold" panose="020B0706030804020204" pitchFamily="34" charset="0"/>
                <a:cs typeface="Arial" panose="020B0604020202020204" pitchFamily="34" charset="0"/>
              </a:rPr>
              <a:t>of </a:t>
            </a:r>
            <a:r>
              <a:rPr lang="en-GB" sz="600" spc="30">
                <a:latin typeface="Helvetica" pitchFamily="2" charset="0"/>
                <a:ea typeface="Open Sans SemiBold" panose="020B0706030804020204" pitchFamily="34" charset="0"/>
                <a:cs typeface="Arial" panose="020B0604020202020204" pitchFamily="34" charset="0"/>
              </a:rPr>
              <a:t>the </a:t>
            </a:r>
            <a:r>
              <a:rPr lang="en-GB" sz="600" spc="38">
                <a:latin typeface="Helvetica" pitchFamily="2" charset="0"/>
                <a:ea typeface="Open Sans SemiBold" panose="020B0706030804020204" pitchFamily="34" charset="0"/>
                <a:cs typeface="Arial" panose="020B0604020202020204" pitchFamily="34" charset="0"/>
              </a:rPr>
              <a:t>topic </a:t>
            </a:r>
            <a:r>
              <a:rPr lang="en-GB" sz="600" spc="19">
                <a:latin typeface="Helvetica" pitchFamily="2" charset="0"/>
                <a:ea typeface="Open Sans SemiBold" panose="020B0706030804020204" pitchFamily="34" charset="0"/>
                <a:cs typeface="Arial" panose="020B0604020202020204" pitchFamily="34" charset="0"/>
              </a:rPr>
              <a:t>to </a:t>
            </a:r>
            <a:r>
              <a:rPr lang="en-GB" sz="600" spc="45">
                <a:latin typeface="Helvetica" pitchFamily="2" charset="0"/>
                <a:ea typeface="Open Sans SemiBold" panose="020B0706030804020204" pitchFamily="34" charset="0"/>
                <a:cs typeface="Arial" panose="020B0604020202020204" pitchFamily="34" charset="0"/>
              </a:rPr>
              <a:t>BNF’ </a:t>
            </a:r>
            <a:r>
              <a:rPr lang="en-GB" sz="600" spc="34">
                <a:latin typeface="Helvetica" pitchFamily="2" charset="0"/>
                <a:ea typeface="Open Sans SemiBold" panose="020B0706030804020204" pitchFamily="34" charset="0"/>
                <a:cs typeface="Arial" panose="020B0604020202020204" pitchFamily="34" charset="0"/>
              </a:rPr>
              <a:t>s </a:t>
            </a:r>
            <a:r>
              <a:rPr lang="en-GB" sz="600" spc="41">
                <a:latin typeface="Helvetica" pitchFamily="2" charset="0"/>
                <a:ea typeface="Open Sans SemiBold" panose="020B0706030804020204" pitchFamily="34" charset="0"/>
                <a:cs typeface="Arial" panose="020B0604020202020204" pitchFamily="34" charset="0"/>
              </a:rPr>
              <a:t>current </a:t>
            </a:r>
            <a:r>
              <a:rPr lang="en-GB" sz="600" spc="38">
                <a:latin typeface="Helvetica" pitchFamily="2" charset="0"/>
                <a:ea typeface="Open Sans SemiBold" panose="020B0706030804020204" pitchFamily="34" charset="0"/>
                <a:cs typeface="Arial" panose="020B0604020202020204" pitchFamily="34" charset="0"/>
              </a:rPr>
              <a:t>activities/ plans, </a:t>
            </a:r>
            <a:r>
              <a:rPr lang="en-GB" sz="600" spc="56">
                <a:latin typeface="Helvetica" pitchFamily="2" charset="0"/>
                <a:ea typeface="Open Sans SemiBold" panose="020B0706030804020204" pitchFamily="34" charset="0"/>
                <a:cs typeface="Arial" panose="020B0604020202020204" pitchFamily="34" charset="0"/>
              </a:rPr>
              <a:t>issues </a:t>
            </a:r>
            <a:r>
              <a:rPr lang="en-GB" sz="600" spc="26">
                <a:latin typeface="Helvetica" pitchFamily="2" charset="0"/>
                <a:ea typeface="Open Sans SemiBold" panose="020B0706030804020204" pitchFamily="34" charset="0"/>
                <a:cs typeface="Arial" panose="020B0604020202020204" pitchFamily="34" charset="0"/>
              </a:rPr>
              <a:t>of </a:t>
            </a:r>
            <a:r>
              <a:rPr lang="en-GB" sz="600" spc="45">
                <a:latin typeface="Helvetica" pitchFamily="2" charset="0"/>
                <a:ea typeface="Open Sans SemiBold" panose="020B0706030804020204" pitchFamily="34" charset="0"/>
                <a:cs typeface="Arial" panose="020B0604020202020204" pitchFamily="34" charset="0"/>
              </a:rPr>
              <a:t>public </a:t>
            </a:r>
            <a:r>
              <a:rPr lang="en-GB" sz="600" spc="41">
                <a:latin typeface="Helvetica" pitchFamily="2" charset="0"/>
                <a:ea typeface="Open Sans SemiBold" panose="020B0706030804020204" pitchFamily="34" charset="0"/>
                <a:cs typeface="Arial" panose="020B0604020202020204" pitchFamily="34" charset="0"/>
              </a:rPr>
              <a:t>health importance, </a:t>
            </a:r>
            <a:r>
              <a:rPr lang="en-GB" sz="600" spc="49">
                <a:latin typeface="Helvetica" pitchFamily="2" charset="0"/>
                <a:ea typeface="Open Sans SemiBold" panose="020B0706030804020204" pitchFamily="34" charset="0"/>
                <a:cs typeface="Arial" panose="020B0604020202020204" pitchFamily="34" charset="0"/>
              </a:rPr>
              <a:t>members, </a:t>
            </a:r>
            <a:r>
              <a:rPr lang="en-GB" sz="600" spc="41">
                <a:latin typeface="Helvetica" pitchFamily="2" charset="0"/>
                <a:ea typeface="Open Sans SemiBold" panose="020B0706030804020204" pitchFamily="34" charset="0"/>
                <a:cs typeface="Arial" panose="020B0604020202020204" pitchFamily="34" charset="0"/>
              </a:rPr>
              <a:t>reputational</a:t>
            </a:r>
            <a:r>
              <a:rPr lang="en-GB" sz="600" spc="172">
                <a:latin typeface="Helvetica" pitchFamily="2" charset="0"/>
                <a:ea typeface="Open Sans SemiBold" panose="020B0706030804020204" pitchFamily="34" charset="0"/>
                <a:cs typeface="Arial" panose="020B0604020202020204" pitchFamily="34" charset="0"/>
              </a:rPr>
              <a:t> </a:t>
            </a:r>
            <a:r>
              <a:rPr lang="en-GB" sz="600" spc="-19">
                <a:latin typeface="Helvetica" pitchFamily="2" charset="0"/>
                <a:ea typeface="Open Sans SemiBold" panose="020B0706030804020204" pitchFamily="34" charset="0"/>
                <a:cs typeface="Arial" panose="020B0604020202020204" pitchFamily="34" charset="0"/>
              </a:rPr>
              <a:t>r </a:t>
            </a:r>
            <a:r>
              <a:rPr lang="en-GB" sz="600" spc="34" err="1">
                <a:latin typeface="Helvetica" pitchFamily="2" charset="0"/>
                <a:ea typeface="Open Sans SemiBold" panose="020B0706030804020204" pitchFamily="34" charset="0"/>
                <a:cs typeface="Arial" panose="020B0604020202020204" pitchFamily="34" charset="0"/>
              </a:rPr>
              <a:t>isk</a:t>
            </a:r>
            <a:endParaRPr lang="en-GB" sz="600">
              <a:latin typeface="Helvetica" pitchFamily="2" charset="0"/>
              <a:ea typeface="Open Sans SemiBold" panose="020B0706030804020204" pitchFamily="34" charset="0"/>
              <a:cs typeface="Arial" panose="020B0604020202020204" pitchFamily="34" charset="0"/>
            </a:endParaRPr>
          </a:p>
          <a:p>
            <a:pPr marL="19050" algn="ctr"/>
            <a:r>
              <a:rPr lang="en-GB" sz="600" b="1" spc="41">
                <a:latin typeface="Helvetica" pitchFamily="2" charset="0"/>
                <a:ea typeface="Open Sans SemiBold" panose="020B0706030804020204" pitchFamily="34" charset="0"/>
                <a:cs typeface="Arial" panose="020B0604020202020204" pitchFamily="34" charset="0"/>
              </a:rPr>
              <a:t>Abbreviations: </a:t>
            </a:r>
            <a:r>
              <a:rPr lang="en-GB" sz="600" spc="56">
                <a:latin typeface="Helvetica" pitchFamily="2" charset="0"/>
                <a:ea typeface="Open Sans SemiBold" panose="020B0706030804020204" pitchFamily="34" charset="0"/>
                <a:cs typeface="Arial" panose="020B0604020202020204" pitchFamily="34" charset="0"/>
              </a:rPr>
              <a:t>SSBs: sugar- sweetened </a:t>
            </a:r>
            <a:r>
              <a:rPr lang="en-GB" sz="600" spc="49">
                <a:latin typeface="Helvetica" pitchFamily="2" charset="0"/>
                <a:ea typeface="Open Sans SemiBold" panose="020B0706030804020204" pitchFamily="34" charset="0"/>
                <a:cs typeface="Arial" panose="020B0604020202020204" pitchFamily="34" charset="0"/>
              </a:rPr>
              <a:t>beverages; </a:t>
            </a:r>
            <a:r>
              <a:rPr lang="en-GB" sz="600" spc="45">
                <a:latin typeface="Helvetica" pitchFamily="2" charset="0"/>
                <a:ea typeface="Open Sans SemiBold" panose="020B0706030804020204" pitchFamily="34" charset="0"/>
                <a:cs typeface="Arial" panose="020B0604020202020204" pitchFamily="34" charset="0"/>
              </a:rPr>
              <a:t>LCS: low </a:t>
            </a:r>
            <a:r>
              <a:rPr lang="en-GB" sz="600" spc="41">
                <a:latin typeface="Helvetica" pitchFamily="2" charset="0"/>
                <a:ea typeface="Open Sans SemiBold" panose="020B0706030804020204" pitchFamily="34" charset="0"/>
                <a:cs typeface="Arial" panose="020B0604020202020204" pitchFamily="34" charset="0"/>
              </a:rPr>
              <a:t>calorie</a:t>
            </a:r>
            <a:r>
              <a:rPr lang="en-GB" sz="600" spc="45">
                <a:latin typeface="Helvetica" pitchFamily="2" charset="0"/>
                <a:ea typeface="Open Sans SemiBold" panose="020B0706030804020204" pitchFamily="34" charset="0"/>
                <a:cs typeface="Arial" panose="020B0604020202020204" pitchFamily="34" charset="0"/>
              </a:rPr>
              <a:t> </a:t>
            </a:r>
            <a:r>
              <a:rPr lang="en-GB" sz="600" spc="53">
                <a:latin typeface="Helvetica" pitchFamily="2" charset="0"/>
                <a:ea typeface="Open Sans SemiBold" panose="020B0706030804020204" pitchFamily="34" charset="0"/>
                <a:cs typeface="Arial" panose="020B0604020202020204" pitchFamily="34" charset="0"/>
              </a:rPr>
              <a:t>sweeteners</a:t>
            </a:r>
            <a:endParaRPr lang="en-GB" sz="600">
              <a:latin typeface="Helvetica" pitchFamily="2"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870578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1CD6-3A90-9B5E-BED7-E8A0809D54D0}"/>
              </a:ext>
            </a:extLst>
          </p:cNvPr>
          <p:cNvSpPr>
            <a:spLocks noGrp="1"/>
          </p:cNvSpPr>
          <p:nvPr>
            <p:ph type="title"/>
          </p:nvPr>
        </p:nvSpPr>
        <p:spPr>
          <a:xfrm>
            <a:off x="445387" y="220311"/>
            <a:ext cx="7620000" cy="461665"/>
          </a:xfrm>
        </p:spPr>
        <p:txBody>
          <a:bodyPr/>
          <a:lstStyle/>
          <a:p>
            <a:r>
              <a:rPr lang="en-GB" sz="3000" spc="-35"/>
              <a:t>A leading source of sound science</a:t>
            </a:r>
          </a:p>
        </p:txBody>
      </p:sp>
      <p:grpSp>
        <p:nvGrpSpPr>
          <p:cNvPr id="37" name="Group 36">
            <a:extLst>
              <a:ext uri="{FF2B5EF4-FFF2-40B4-BE49-F238E27FC236}">
                <a16:creationId xmlns:a16="http://schemas.microsoft.com/office/drawing/2014/main" id="{4D42A26E-8ACB-3863-C36B-525E1BA6A110}"/>
              </a:ext>
            </a:extLst>
          </p:cNvPr>
          <p:cNvGrpSpPr/>
          <p:nvPr/>
        </p:nvGrpSpPr>
        <p:grpSpPr>
          <a:xfrm>
            <a:off x="419739" y="1093745"/>
            <a:ext cx="8123600" cy="4056105"/>
            <a:chOff x="590550" y="928708"/>
            <a:chExt cx="8123600" cy="4056105"/>
          </a:xfrm>
        </p:grpSpPr>
        <p:cxnSp>
          <p:nvCxnSpPr>
            <p:cNvPr id="33" name="Straight Connector 32">
              <a:extLst>
                <a:ext uri="{FF2B5EF4-FFF2-40B4-BE49-F238E27FC236}">
                  <a16:creationId xmlns:a16="http://schemas.microsoft.com/office/drawing/2014/main" id="{3B615118-30B9-4345-32B0-0DF1F2C1DAF8}"/>
                </a:ext>
              </a:extLst>
            </p:cNvPr>
            <p:cNvCxnSpPr>
              <a:cxnSpLocks/>
            </p:cNvCxnSpPr>
            <p:nvPr/>
          </p:nvCxnSpPr>
          <p:spPr>
            <a:xfrm>
              <a:off x="3057159" y="1042431"/>
              <a:ext cx="0" cy="2759508"/>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34" name="Straight Connector 33">
              <a:extLst>
                <a:ext uri="{FF2B5EF4-FFF2-40B4-BE49-F238E27FC236}">
                  <a16:creationId xmlns:a16="http://schemas.microsoft.com/office/drawing/2014/main" id="{DC287B6A-AB04-0451-7736-08E5EA975FEF}"/>
                </a:ext>
              </a:extLst>
            </p:cNvPr>
            <p:cNvCxnSpPr>
              <a:cxnSpLocks/>
            </p:cNvCxnSpPr>
            <p:nvPr/>
          </p:nvCxnSpPr>
          <p:spPr>
            <a:xfrm>
              <a:off x="5410200" y="1112717"/>
              <a:ext cx="0" cy="2759508"/>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35" name="Straight Connector 34">
              <a:extLst>
                <a:ext uri="{FF2B5EF4-FFF2-40B4-BE49-F238E27FC236}">
                  <a16:creationId xmlns:a16="http://schemas.microsoft.com/office/drawing/2014/main" id="{B583091F-3A35-500E-D035-2D93BDFB3F02}"/>
                </a:ext>
              </a:extLst>
            </p:cNvPr>
            <p:cNvCxnSpPr>
              <a:cxnSpLocks/>
            </p:cNvCxnSpPr>
            <p:nvPr/>
          </p:nvCxnSpPr>
          <p:spPr>
            <a:xfrm>
              <a:off x="7885000" y="1089028"/>
              <a:ext cx="0" cy="2759508"/>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30" name="Straight Connector 29">
              <a:extLst>
                <a:ext uri="{FF2B5EF4-FFF2-40B4-BE49-F238E27FC236}">
                  <a16:creationId xmlns:a16="http://schemas.microsoft.com/office/drawing/2014/main" id="{9A7C4806-00BA-CFF6-B52D-DEAE94A80F35}"/>
                </a:ext>
              </a:extLst>
            </p:cNvPr>
            <p:cNvCxnSpPr>
              <a:cxnSpLocks/>
            </p:cNvCxnSpPr>
            <p:nvPr/>
          </p:nvCxnSpPr>
          <p:spPr>
            <a:xfrm>
              <a:off x="1399425" y="1073209"/>
              <a:ext cx="0" cy="2759508"/>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
          <p:nvSpPr>
            <p:cNvPr id="4" name="Rectangle: Rounded Corners 3">
              <a:extLst>
                <a:ext uri="{FF2B5EF4-FFF2-40B4-BE49-F238E27FC236}">
                  <a16:creationId xmlns:a16="http://schemas.microsoft.com/office/drawing/2014/main" id="{DFBC8BCF-8D06-52A8-E14A-76635EA363F6}"/>
                </a:ext>
              </a:extLst>
            </p:cNvPr>
            <p:cNvSpPr/>
            <p:nvPr/>
          </p:nvSpPr>
          <p:spPr>
            <a:xfrm>
              <a:off x="616198" y="928708"/>
              <a:ext cx="1617750" cy="914400"/>
            </a:xfrm>
            <a:prstGeom prst="roundRect">
              <a:avLst/>
            </a:prstGeom>
            <a:solidFill>
              <a:srgbClr val="EC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Reviews</a:t>
              </a:r>
            </a:p>
          </p:txBody>
        </p:sp>
        <p:sp>
          <p:nvSpPr>
            <p:cNvPr id="5" name="Rectangle: Rounded Corners 4">
              <a:extLst>
                <a:ext uri="{FF2B5EF4-FFF2-40B4-BE49-F238E27FC236}">
                  <a16:creationId xmlns:a16="http://schemas.microsoft.com/office/drawing/2014/main" id="{C2235EAD-3010-1648-C690-81D69ADB5DE7}"/>
                </a:ext>
              </a:extLst>
            </p:cNvPr>
            <p:cNvSpPr/>
            <p:nvPr/>
          </p:nvSpPr>
          <p:spPr>
            <a:xfrm>
              <a:off x="2333150" y="928708"/>
              <a:ext cx="1524000" cy="914400"/>
            </a:xfrm>
            <a:prstGeom prst="roundRect">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Roundtables</a:t>
              </a:r>
            </a:p>
          </p:txBody>
        </p:sp>
        <p:sp>
          <p:nvSpPr>
            <p:cNvPr id="6" name="Rectangle: Rounded Corners 5">
              <a:extLst>
                <a:ext uri="{FF2B5EF4-FFF2-40B4-BE49-F238E27FC236}">
                  <a16:creationId xmlns:a16="http://schemas.microsoft.com/office/drawing/2014/main" id="{72442C72-3D92-1BAE-5751-30CBCBAF3EAA}"/>
                </a:ext>
              </a:extLst>
            </p:cNvPr>
            <p:cNvSpPr/>
            <p:nvPr/>
          </p:nvSpPr>
          <p:spPr>
            <a:xfrm>
              <a:off x="4125550" y="939866"/>
              <a:ext cx="2667000" cy="914400"/>
            </a:xfrm>
            <a:prstGeom prst="roundRect">
              <a:avLst>
                <a:gd name="adj" fmla="val 9375"/>
              </a:avLst>
            </a:prstGeom>
            <a:solidFill>
              <a:srgbClr val="7E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Thought leadership reports</a:t>
              </a:r>
            </a:p>
          </p:txBody>
        </p:sp>
        <p:sp>
          <p:nvSpPr>
            <p:cNvPr id="7" name="Rectangle: Rounded Corners 6">
              <a:extLst>
                <a:ext uri="{FF2B5EF4-FFF2-40B4-BE49-F238E27FC236}">
                  <a16:creationId xmlns:a16="http://schemas.microsoft.com/office/drawing/2014/main" id="{C2B2B00B-9F71-C119-EBCA-0538F7A27BBD}"/>
                </a:ext>
              </a:extLst>
            </p:cNvPr>
            <p:cNvSpPr/>
            <p:nvPr/>
          </p:nvSpPr>
          <p:spPr>
            <a:xfrm>
              <a:off x="7275400" y="928708"/>
              <a:ext cx="1219200" cy="914400"/>
            </a:xfrm>
            <a:prstGeom prst="roundRect">
              <a:avLst/>
            </a:prstGeom>
            <a:solidFill>
              <a:srgbClr val="FDC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50000"/>
                    </a:schemeClr>
                  </a:solidFill>
                </a:rPr>
                <a:t>Nutrition Bulletin</a:t>
              </a:r>
            </a:p>
          </p:txBody>
        </p:sp>
        <p:sp>
          <p:nvSpPr>
            <p:cNvPr id="9" name="Rectangle: Rounded Corners 8">
              <a:extLst>
                <a:ext uri="{FF2B5EF4-FFF2-40B4-BE49-F238E27FC236}">
                  <a16:creationId xmlns:a16="http://schemas.microsoft.com/office/drawing/2014/main" id="{A787ED7F-0E51-900C-6B7C-2124E0BD16C3}"/>
                </a:ext>
              </a:extLst>
            </p:cNvPr>
            <p:cNvSpPr/>
            <p:nvPr/>
          </p:nvSpPr>
          <p:spPr>
            <a:xfrm>
              <a:off x="616198" y="1997100"/>
              <a:ext cx="1617750" cy="914400"/>
            </a:xfrm>
            <a:prstGeom prst="roundRect">
              <a:avLst/>
            </a:prstGeom>
            <a:solidFill>
              <a:srgbClr val="EC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ADE3DD2-FB8E-E164-44E3-2944D9B34F1A}"/>
                </a:ext>
              </a:extLst>
            </p:cNvPr>
            <p:cNvSpPr txBox="1"/>
            <p:nvPr/>
          </p:nvSpPr>
          <p:spPr>
            <a:xfrm>
              <a:off x="590550" y="2145617"/>
              <a:ext cx="1669047" cy="646331"/>
            </a:xfrm>
            <a:prstGeom prst="rect">
              <a:avLst/>
            </a:prstGeom>
            <a:noFill/>
          </p:spPr>
          <p:txBody>
            <a:bodyPr wrap="none" rtlCol="0">
              <a:spAutoFit/>
            </a:bodyPr>
            <a:lstStyle/>
            <a:p>
              <a:pPr lvl="0" algn="ctr"/>
              <a:r>
                <a:rPr lang="en-GB" sz="1200">
                  <a:solidFill>
                    <a:schemeClr val="bg1"/>
                  </a:solidFill>
                  <a:latin typeface="Arial" panose="020B0604020202020204" pitchFamily="34" charset="0"/>
                  <a:cs typeface="Arial" panose="020B0604020202020204" pitchFamily="34" charset="0"/>
                </a:rPr>
                <a:t>Rapid reviews (6m)</a:t>
              </a:r>
            </a:p>
            <a:p>
              <a:pPr lvl="0" algn="ctr"/>
              <a:r>
                <a:rPr lang="en-GB" sz="1200">
                  <a:solidFill>
                    <a:schemeClr val="bg1"/>
                  </a:solidFill>
                  <a:latin typeface="Arial" panose="020B0604020202020204" pitchFamily="34" charset="0"/>
                  <a:cs typeface="Arial" panose="020B0604020202020204" pitchFamily="34" charset="0"/>
                </a:rPr>
                <a:t>In perspectives (6m)</a:t>
              </a:r>
            </a:p>
            <a:p>
              <a:pPr lvl="0" algn="ctr"/>
              <a:r>
                <a:rPr lang="en-GB" sz="1200">
                  <a:solidFill>
                    <a:schemeClr val="bg1"/>
                  </a:solidFill>
                  <a:latin typeface="Arial" panose="020B0604020202020204" pitchFamily="34" charset="0"/>
                  <a:cs typeface="Arial" panose="020B0604020202020204" pitchFamily="34" charset="0"/>
                </a:rPr>
                <a:t>In-depth reviews (1yr)</a:t>
              </a:r>
              <a:endParaRPr lang="en-GB"/>
            </a:p>
          </p:txBody>
        </p:sp>
        <p:sp>
          <p:nvSpPr>
            <p:cNvPr id="11" name="Rectangle: Rounded Corners 10">
              <a:extLst>
                <a:ext uri="{FF2B5EF4-FFF2-40B4-BE49-F238E27FC236}">
                  <a16:creationId xmlns:a16="http://schemas.microsoft.com/office/drawing/2014/main" id="{8EFFB466-8149-0A01-E468-479C2519B04E}"/>
                </a:ext>
              </a:extLst>
            </p:cNvPr>
            <p:cNvSpPr/>
            <p:nvPr/>
          </p:nvSpPr>
          <p:spPr>
            <a:xfrm>
              <a:off x="616198" y="3045821"/>
              <a:ext cx="1617750" cy="1099595"/>
            </a:xfrm>
            <a:prstGeom prst="roundRect">
              <a:avLst/>
            </a:prstGeom>
            <a:solidFill>
              <a:srgbClr val="EC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07A4A8B-E8D9-4226-3510-C7EF890DE018}"/>
                </a:ext>
              </a:extLst>
            </p:cNvPr>
            <p:cNvSpPr txBox="1"/>
            <p:nvPr/>
          </p:nvSpPr>
          <p:spPr>
            <a:xfrm>
              <a:off x="691098" y="3131191"/>
              <a:ext cx="1467951" cy="938719"/>
            </a:xfrm>
            <a:prstGeom prst="rect">
              <a:avLst/>
            </a:prstGeom>
            <a:noFill/>
          </p:spPr>
          <p:txBody>
            <a:bodyPr wrap="square" rtlCol="0">
              <a:spAutoFit/>
            </a:bodyPr>
            <a:lstStyle/>
            <a:p>
              <a:pPr lvl="0" algn="ctr"/>
              <a:r>
                <a:rPr lang="en-GB" sz="1100" b="1" err="1">
                  <a:solidFill>
                    <a:schemeClr val="bg1"/>
                  </a:solidFill>
                  <a:latin typeface="Arial" panose="020B0604020202020204" pitchFamily="34" charset="0"/>
                  <a:cs typeface="Arial" panose="020B0604020202020204" pitchFamily="34" charset="0"/>
                </a:rPr>
                <a:t>Yr</a:t>
              </a:r>
              <a:r>
                <a:rPr lang="en-GB" sz="1100" b="1">
                  <a:solidFill>
                    <a:schemeClr val="bg1"/>
                  </a:solidFill>
                  <a:latin typeface="Arial" panose="020B0604020202020204" pitchFamily="34" charset="0"/>
                  <a:cs typeface="Arial" panose="020B0604020202020204" pitchFamily="34" charset="0"/>
                </a:rPr>
                <a:t> 1</a:t>
              </a:r>
              <a:r>
                <a:rPr lang="en-GB" sz="1100">
                  <a:solidFill>
                    <a:schemeClr val="bg1"/>
                  </a:solidFill>
                  <a:latin typeface="Arial" panose="020B0604020202020204" pitchFamily="34" charset="0"/>
                  <a:cs typeface="Arial" panose="020B0604020202020204" pitchFamily="34" charset="0"/>
                </a:rPr>
                <a:t>: Menopause. Role for breakfast in children</a:t>
              </a:r>
            </a:p>
            <a:p>
              <a:pPr lvl="0" algn="ctr"/>
              <a:r>
                <a:rPr lang="en-GB" sz="1100" b="1" err="1">
                  <a:solidFill>
                    <a:schemeClr val="bg1"/>
                  </a:solidFill>
                  <a:latin typeface="Arial" panose="020B0604020202020204" pitchFamily="34" charset="0"/>
                  <a:cs typeface="Arial" panose="020B0604020202020204" pitchFamily="34" charset="0"/>
                </a:rPr>
                <a:t>Yr</a:t>
              </a:r>
              <a:r>
                <a:rPr lang="en-GB" sz="1100" b="1">
                  <a:solidFill>
                    <a:schemeClr val="bg1"/>
                  </a:solidFill>
                  <a:latin typeface="Arial" panose="020B0604020202020204" pitchFamily="34" charset="0"/>
                  <a:cs typeface="Arial" panose="020B0604020202020204" pitchFamily="34" charset="0"/>
                </a:rPr>
                <a:t> 2</a:t>
              </a:r>
              <a:r>
                <a:rPr lang="en-GB" sz="1100">
                  <a:solidFill>
                    <a:schemeClr val="bg1"/>
                  </a:solidFill>
                  <a:latin typeface="Arial" panose="020B0604020202020204" pitchFamily="34" charset="0"/>
                  <a:cs typeface="Arial" panose="020B0604020202020204" pitchFamily="34" charset="0"/>
                </a:rPr>
                <a:t>: Diet &amp; Neurodiversity</a:t>
              </a:r>
              <a:endParaRPr lang="en-GB" sz="1100">
                <a:solidFill>
                  <a:schemeClr val="bg1"/>
                </a:solidFill>
              </a:endParaRPr>
            </a:p>
          </p:txBody>
        </p:sp>
        <p:sp>
          <p:nvSpPr>
            <p:cNvPr id="15" name="Rectangle: Rounded Corners 14">
              <a:extLst>
                <a:ext uri="{FF2B5EF4-FFF2-40B4-BE49-F238E27FC236}">
                  <a16:creationId xmlns:a16="http://schemas.microsoft.com/office/drawing/2014/main" id="{85CECC2C-57B1-CBEA-D96D-48AAAB62850A}"/>
                </a:ext>
              </a:extLst>
            </p:cNvPr>
            <p:cNvSpPr/>
            <p:nvPr/>
          </p:nvSpPr>
          <p:spPr>
            <a:xfrm>
              <a:off x="2333150" y="1997100"/>
              <a:ext cx="1524000" cy="914400"/>
            </a:xfrm>
            <a:prstGeom prst="roundRect">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17EEA2C-33C8-F69A-6901-34303B995485}"/>
                </a:ext>
              </a:extLst>
            </p:cNvPr>
            <p:cNvSpPr txBox="1"/>
            <p:nvPr/>
          </p:nvSpPr>
          <p:spPr>
            <a:xfrm>
              <a:off x="2390115" y="2037465"/>
              <a:ext cx="1410070" cy="830997"/>
            </a:xfrm>
            <a:prstGeom prst="rect">
              <a:avLst/>
            </a:prstGeom>
            <a:noFill/>
          </p:spPr>
          <p:txBody>
            <a:bodyPr wrap="square" rtlCol="0">
              <a:spAutoFit/>
            </a:bodyPr>
            <a:lstStyle/>
            <a:p>
              <a:pPr lvl="0" algn="ctr"/>
              <a:r>
                <a:rPr lang="en-GB" sz="1200">
                  <a:solidFill>
                    <a:schemeClr val="bg1"/>
                  </a:solidFill>
                  <a:latin typeface="Arial" panose="020B0604020202020204" pitchFamily="34" charset="0"/>
                  <a:cs typeface="Arial" panose="020B0604020202020204" pitchFamily="34" charset="0"/>
                </a:rPr>
                <a:t>Consensus statements</a:t>
              </a:r>
            </a:p>
            <a:p>
              <a:pPr lvl="0" algn="ctr"/>
              <a:r>
                <a:rPr lang="en-GB" sz="1200">
                  <a:solidFill>
                    <a:schemeClr val="bg1"/>
                  </a:solidFill>
                  <a:latin typeface="Arial" panose="020B0604020202020204" pitchFamily="34" charset="0"/>
                  <a:cs typeface="Arial" panose="020B0604020202020204" pitchFamily="34" charset="0"/>
                </a:rPr>
                <a:t>Position statements</a:t>
              </a:r>
              <a:endParaRPr lang="en-GB"/>
            </a:p>
          </p:txBody>
        </p:sp>
        <p:sp>
          <p:nvSpPr>
            <p:cNvPr id="17" name="Rectangle: Rounded Corners 16">
              <a:extLst>
                <a:ext uri="{FF2B5EF4-FFF2-40B4-BE49-F238E27FC236}">
                  <a16:creationId xmlns:a16="http://schemas.microsoft.com/office/drawing/2014/main" id="{D5CB46CF-A9B2-EB2F-1B6C-0761F6946D29}"/>
                </a:ext>
              </a:extLst>
            </p:cNvPr>
            <p:cNvSpPr/>
            <p:nvPr/>
          </p:nvSpPr>
          <p:spPr>
            <a:xfrm>
              <a:off x="2333150" y="3045821"/>
              <a:ext cx="1524000" cy="1099595"/>
            </a:xfrm>
            <a:prstGeom prst="roundRect">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D5B7666-6555-55E9-CCC7-746606F5FDAA}"/>
                </a:ext>
              </a:extLst>
            </p:cNvPr>
            <p:cNvSpPr txBox="1"/>
            <p:nvPr/>
          </p:nvSpPr>
          <p:spPr>
            <a:xfrm>
              <a:off x="2361175" y="3108348"/>
              <a:ext cx="1467951" cy="938719"/>
            </a:xfrm>
            <a:prstGeom prst="rect">
              <a:avLst/>
            </a:prstGeom>
            <a:noFill/>
          </p:spPr>
          <p:txBody>
            <a:bodyPr wrap="square" rtlCol="0">
              <a:spAutoFit/>
            </a:bodyPr>
            <a:lstStyle/>
            <a:p>
              <a:pPr lvl="0" algn="ctr"/>
              <a:r>
                <a:rPr lang="en-GB" sz="1100" b="1" err="1">
                  <a:solidFill>
                    <a:schemeClr val="bg1"/>
                  </a:solidFill>
                  <a:latin typeface="Arial" panose="020B0604020202020204" pitchFamily="34" charset="0"/>
                  <a:cs typeface="Arial" panose="020B0604020202020204" pitchFamily="34" charset="0"/>
                </a:rPr>
                <a:t>Yr</a:t>
              </a:r>
              <a:r>
                <a:rPr lang="en-GB" sz="1100" b="1">
                  <a:solidFill>
                    <a:schemeClr val="bg1"/>
                  </a:solidFill>
                  <a:latin typeface="Arial" panose="020B0604020202020204" pitchFamily="34" charset="0"/>
                  <a:cs typeface="Arial" panose="020B0604020202020204" pitchFamily="34" charset="0"/>
                </a:rPr>
                <a:t> 1</a:t>
              </a:r>
              <a:r>
                <a:rPr lang="en-GB" sz="1100">
                  <a:solidFill>
                    <a:schemeClr val="bg1"/>
                  </a:solidFill>
                  <a:latin typeface="Arial" panose="020B0604020202020204" pitchFamily="34" charset="0"/>
                  <a:cs typeface="Arial" panose="020B0604020202020204" pitchFamily="34" charset="0"/>
                </a:rPr>
                <a:t>: UPF</a:t>
              </a:r>
            </a:p>
            <a:p>
              <a:pPr lvl="0" algn="ctr"/>
              <a:endParaRPr lang="en-GB" sz="1100">
                <a:solidFill>
                  <a:schemeClr val="bg1"/>
                </a:solidFill>
                <a:latin typeface="Arial" panose="020B0604020202020204" pitchFamily="34" charset="0"/>
                <a:cs typeface="Arial" panose="020B0604020202020204" pitchFamily="34" charset="0"/>
              </a:endParaRPr>
            </a:p>
            <a:p>
              <a:pPr lvl="0" algn="ctr"/>
              <a:r>
                <a:rPr lang="en-GB" sz="1100" b="1" err="1">
                  <a:solidFill>
                    <a:schemeClr val="bg1"/>
                  </a:solidFill>
                  <a:latin typeface="Arial" panose="020B0604020202020204" pitchFamily="34" charset="0"/>
                  <a:cs typeface="Arial" panose="020B0604020202020204" pitchFamily="34" charset="0"/>
                </a:rPr>
                <a:t>Yr</a:t>
              </a:r>
              <a:r>
                <a:rPr lang="en-GB" sz="1100" b="1">
                  <a:solidFill>
                    <a:schemeClr val="bg1"/>
                  </a:solidFill>
                  <a:latin typeface="Arial" panose="020B0604020202020204" pitchFamily="34" charset="0"/>
                  <a:cs typeface="Arial" panose="020B0604020202020204" pitchFamily="34" charset="0"/>
                </a:rPr>
                <a:t> 2</a:t>
              </a:r>
              <a:r>
                <a:rPr lang="en-GB" sz="1100">
                  <a:solidFill>
                    <a:schemeClr val="bg1"/>
                  </a:solidFill>
                  <a:latin typeface="Arial" panose="020B0604020202020204" pitchFamily="34" charset="0"/>
                  <a:cs typeface="Arial" panose="020B0604020202020204" pitchFamily="34" charset="0"/>
                </a:rPr>
                <a:t>: Effect of sweeteners on the gut</a:t>
              </a:r>
              <a:endParaRPr lang="en-GB" sz="1100">
                <a:solidFill>
                  <a:schemeClr val="bg1"/>
                </a:solidFill>
              </a:endParaRPr>
            </a:p>
          </p:txBody>
        </p:sp>
        <p:sp>
          <p:nvSpPr>
            <p:cNvPr id="22" name="Rectangle: Rounded Corners 21">
              <a:extLst>
                <a:ext uri="{FF2B5EF4-FFF2-40B4-BE49-F238E27FC236}">
                  <a16:creationId xmlns:a16="http://schemas.microsoft.com/office/drawing/2014/main" id="{178983BE-2416-80FA-C192-0C0279DD62E2}"/>
                </a:ext>
              </a:extLst>
            </p:cNvPr>
            <p:cNvSpPr/>
            <p:nvPr/>
          </p:nvSpPr>
          <p:spPr>
            <a:xfrm>
              <a:off x="4125550" y="1954062"/>
              <a:ext cx="2667000" cy="914400"/>
            </a:xfrm>
            <a:prstGeom prst="roundRect">
              <a:avLst>
                <a:gd name="adj" fmla="val 14583"/>
              </a:avLst>
            </a:prstGeom>
            <a:solidFill>
              <a:srgbClr val="7E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87F2616-AF85-50D0-24B6-EE48D53C979E}"/>
                </a:ext>
              </a:extLst>
            </p:cNvPr>
            <p:cNvSpPr txBox="1"/>
            <p:nvPr/>
          </p:nvSpPr>
          <p:spPr>
            <a:xfrm>
              <a:off x="4229739" y="2113260"/>
              <a:ext cx="2458622" cy="923330"/>
            </a:xfrm>
            <a:prstGeom prst="rect">
              <a:avLst/>
            </a:prstGeom>
            <a:noFill/>
          </p:spPr>
          <p:txBody>
            <a:bodyPr wrap="none" rtlCol="0">
              <a:spAutoFit/>
            </a:bodyPr>
            <a:lstStyle/>
            <a:p>
              <a:pPr lvl="0" algn="ctr"/>
              <a:r>
                <a:rPr lang="en-GB" sz="1200">
                  <a:solidFill>
                    <a:schemeClr val="bg1"/>
                  </a:solidFill>
                  <a:latin typeface="Arial" panose="020B0604020202020204" pitchFamily="34" charset="0"/>
                  <a:cs typeface="Arial" panose="020B0604020202020204" pitchFamily="34" charset="0"/>
                </a:rPr>
                <a:t>Working groups/mini TFs (1-1.5y)</a:t>
              </a:r>
            </a:p>
            <a:p>
              <a:pPr lvl="0" algn="ctr"/>
              <a:r>
                <a:rPr lang="en-GB" sz="1200">
                  <a:solidFill>
                    <a:schemeClr val="bg1"/>
                  </a:solidFill>
                  <a:latin typeface="Arial" panose="020B0604020202020204" pitchFamily="34" charset="0"/>
                  <a:cs typeface="Arial" panose="020B0604020202020204" pitchFamily="34" charset="0"/>
                </a:rPr>
                <a:t>Joint papers (e.g. with ANS) (1y)</a:t>
              </a:r>
            </a:p>
            <a:p>
              <a:pPr lvl="0" algn="ctr"/>
              <a:r>
                <a:rPr lang="en-GB" sz="1200">
                  <a:solidFill>
                    <a:schemeClr val="bg1"/>
                  </a:solidFill>
                  <a:latin typeface="Arial" panose="020B0604020202020204" pitchFamily="34" charset="0"/>
                  <a:cs typeface="Arial" panose="020B0604020202020204" pitchFamily="34" charset="0"/>
                </a:rPr>
                <a:t>Opinion pieces (3-4m)</a:t>
              </a:r>
            </a:p>
            <a:p>
              <a:endParaRPr lang="en-GB"/>
            </a:p>
          </p:txBody>
        </p:sp>
        <p:sp>
          <p:nvSpPr>
            <p:cNvPr id="24" name="Rectangle: Rounded Corners 23">
              <a:extLst>
                <a:ext uri="{FF2B5EF4-FFF2-40B4-BE49-F238E27FC236}">
                  <a16:creationId xmlns:a16="http://schemas.microsoft.com/office/drawing/2014/main" id="{402E1884-EDEA-71DB-C0A7-939B9C535C63}"/>
                </a:ext>
              </a:extLst>
            </p:cNvPr>
            <p:cNvSpPr/>
            <p:nvPr/>
          </p:nvSpPr>
          <p:spPr>
            <a:xfrm>
              <a:off x="3925800" y="3045821"/>
              <a:ext cx="3066500" cy="1652809"/>
            </a:xfrm>
            <a:prstGeom prst="roundRect">
              <a:avLst>
                <a:gd name="adj" fmla="val 5717"/>
              </a:avLst>
            </a:prstGeom>
            <a:solidFill>
              <a:srgbClr val="7E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37F79DC-F2B3-8329-7240-ECDAE7812F56}"/>
                </a:ext>
              </a:extLst>
            </p:cNvPr>
            <p:cNvSpPr txBox="1"/>
            <p:nvPr/>
          </p:nvSpPr>
          <p:spPr>
            <a:xfrm>
              <a:off x="4052006" y="3045821"/>
              <a:ext cx="2814088" cy="1938992"/>
            </a:xfrm>
            <a:prstGeom prst="rect">
              <a:avLst/>
            </a:prstGeom>
            <a:noFill/>
          </p:spPr>
          <p:txBody>
            <a:bodyPr wrap="square" rtlCol="0">
              <a:spAutoFit/>
            </a:bodyPr>
            <a:lstStyle/>
            <a:p>
              <a:pPr lvl="0" algn="ctr">
                <a:spcAft>
                  <a:spcPts val="300"/>
                </a:spcAft>
              </a:pPr>
              <a:r>
                <a:rPr lang="en-GB" sz="1050" err="1">
                  <a:solidFill>
                    <a:schemeClr val="bg1"/>
                  </a:solidFill>
                  <a:latin typeface="Arial" panose="020B0604020202020204" pitchFamily="34" charset="0"/>
                  <a:cs typeface="Arial" panose="020B0604020202020204" pitchFamily="34" charset="0"/>
                </a:rPr>
                <a:t>Yr</a:t>
              </a:r>
              <a:r>
                <a:rPr lang="en-GB" sz="1050">
                  <a:solidFill>
                    <a:schemeClr val="bg1"/>
                  </a:solidFill>
                  <a:latin typeface="Arial" panose="020B0604020202020204" pitchFamily="34" charset="0"/>
                  <a:cs typeface="Arial" panose="020B0604020202020204" pitchFamily="34" charset="0"/>
                </a:rPr>
                <a:t> 1 Dairy foods: Controversies in health and sustainability. Personalised nutrition</a:t>
              </a:r>
            </a:p>
            <a:p>
              <a:pPr lvl="0" algn="ctr">
                <a:spcAft>
                  <a:spcPts val="300"/>
                </a:spcAft>
              </a:pPr>
              <a:r>
                <a:rPr lang="en-GB" sz="1050" err="1">
                  <a:solidFill>
                    <a:schemeClr val="bg1"/>
                  </a:solidFill>
                  <a:latin typeface="Arial" panose="020B0604020202020204" pitchFamily="34" charset="0"/>
                  <a:cs typeface="Arial" panose="020B0604020202020204" pitchFamily="34" charset="0"/>
                </a:rPr>
                <a:t>Yr</a:t>
              </a:r>
              <a:r>
                <a:rPr lang="en-GB" sz="1050">
                  <a:solidFill>
                    <a:schemeClr val="bg1"/>
                  </a:solidFill>
                  <a:latin typeface="Arial" panose="020B0604020202020204" pitchFamily="34" charset="0"/>
                  <a:cs typeface="Arial" panose="020B0604020202020204" pitchFamily="34" charset="0"/>
                </a:rPr>
                <a:t> 2 How do we support the dietary needs of the older population? Are our dietary guidelines suitable for all (ethnicity)?</a:t>
              </a:r>
            </a:p>
            <a:p>
              <a:pPr lvl="0" algn="ctr">
                <a:spcAft>
                  <a:spcPts val="300"/>
                </a:spcAft>
              </a:pPr>
              <a:r>
                <a:rPr lang="en-GB" sz="1050" err="1">
                  <a:solidFill>
                    <a:schemeClr val="bg1"/>
                  </a:solidFill>
                  <a:latin typeface="Arial" panose="020B0604020202020204" pitchFamily="34" charset="0"/>
                  <a:cs typeface="Arial" panose="020B0604020202020204" pitchFamily="34" charset="0"/>
                </a:rPr>
                <a:t>Yr</a:t>
              </a:r>
              <a:r>
                <a:rPr lang="en-GB" sz="1050">
                  <a:solidFill>
                    <a:schemeClr val="bg1"/>
                  </a:solidFill>
                  <a:latin typeface="Arial" panose="020B0604020202020204" pitchFamily="34" charset="0"/>
                  <a:cs typeface="Arial" panose="020B0604020202020204" pitchFamily="34" charset="0"/>
                </a:rPr>
                <a:t> 3 Global diet related policies – what works for obesity prevention? What EU policies have reduced nutritional vulnerabilities/inequalities?</a:t>
              </a:r>
            </a:p>
            <a:p>
              <a:pPr algn="ctr"/>
              <a:endParaRPr lang="en-GB">
                <a:solidFill>
                  <a:schemeClr val="bg1"/>
                </a:solidFill>
              </a:endParaRPr>
            </a:p>
          </p:txBody>
        </p:sp>
        <p:sp>
          <p:nvSpPr>
            <p:cNvPr id="26" name="Rectangle: Rounded Corners 25">
              <a:extLst>
                <a:ext uri="{FF2B5EF4-FFF2-40B4-BE49-F238E27FC236}">
                  <a16:creationId xmlns:a16="http://schemas.microsoft.com/office/drawing/2014/main" id="{10D5AF44-73E6-ED41-708C-99CA1226A69E}"/>
                </a:ext>
              </a:extLst>
            </p:cNvPr>
            <p:cNvSpPr/>
            <p:nvPr/>
          </p:nvSpPr>
          <p:spPr>
            <a:xfrm>
              <a:off x="7084900" y="1987264"/>
              <a:ext cx="1600200" cy="914400"/>
            </a:xfrm>
            <a:prstGeom prst="roundRect">
              <a:avLst/>
            </a:prstGeom>
            <a:solidFill>
              <a:srgbClr val="FDC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0F7B9D92-A3F2-CA0A-1EEF-673AE205269D}"/>
                </a:ext>
              </a:extLst>
            </p:cNvPr>
            <p:cNvSpPr txBox="1"/>
            <p:nvPr/>
          </p:nvSpPr>
          <p:spPr>
            <a:xfrm>
              <a:off x="7055850" y="2037465"/>
              <a:ext cx="1658300" cy="769441"/>
            </a:xfrm>
            <a:prstGeom prst="rect">
              <a:avLst/>
            </a:prstGeom>
            <a:noFill/>
          </p:spPr>
          <p:txBody>
            <a:bodyPr wrap="square" rtlCol="0">
              <a:spAutoFit/>
            </a:bodyPr>
            <a:lstStyle/>
            <a:p>
              <a:pPr lvl="0" algn="ctr"/>
              <a:r>
                <a:rPr lang="en-GB" sz="1100">
                  <a:solidFill>
                    <a:schemeClr val="accent3">
                      <a:lumMod val="50000"/>
                    </a:schemeClr>
                  </a:solidFill>
                  <a:latin typeface="Arial" panose="020B0604020202020204" pitchFamily="34" charset="0"/>
                  <a:cs typeface="Arial" panose="020B0604020202020204" pitchFamily="34" charset="0"/>
                </a:rPr>
                <a:t>Virtual issues</a:t>
              </a:r>
            </a:p>
            <a:p>
              <a:pPr lvl="0" algn="ctr"/>
              <a:r>
                <a:rPr lang="en-GB" sz="1100">
                  <a:solidFill>
                    <a:schemeClr val="accent3">
                      <a:lumMod val="50000"/>
                    </a:schemeClr>
                  </a:solidFill>
                  <a:latin typeface="Arial" panose="020B0604020202020204" pitchFamily="34" charset="0"/>
                  <a:cs typeface="Arial" panose="020B0604020202020204" pitchFamily="34" charset="0"/>
                </a:rPr>
                <a:t>Spotlights</a:t>
              </a:r>
            </a:p>
            <a:p>
              <a:pPr lvl="0" algn="ctr"/>
              <a:r>
                <a:rPr lang="en-GB" sz="1100">
                  <a:solidFill>
                    <a:schemeClr val="accent3">
                      <a:lumMod val="50000"/>
                    </a:schemeClr>
                  </a:solidFill>
                  <a:latin typeface="Arial" panose="020B0604020202020204" pitchFamily="34" charset="0"/>
                  <a:cs typeface="Arial" panose="020B0604020202020204" pitchFamily="34" charset="0"/>
                </a:rPr>
                <a:t>Special issues</a:t>
              </a:r>
            </a:p>
            <a:p>
              <a:pPr lvl="0" algn="ctr"/>
              <a:r>
                <a:rPr lang="en-GB" sz="1100">
                  <a:solidFill>
                    <a:schemeClr val="accent3">
                      <a:lumMod val="50000"/>
                    </a:schemeClr>
                  </a:solidFill>
                  <a:latin typeface="Arial" panose="020B0604020202020204" pitchFamily="34" charset="0"/>
                  <a:cs typeface="Arial" panose="020B0604020202020204" pitchFamily="34" charset="0"/>
                </a:rPr>
                <a:t>Commissioned reviews</a:t>
              </a:r>
              <a:endParaRPr lang="en-GB" sz="1100">
                <a:solidFill>
                  <a:schemeClr val="accent3">
                    <a:lumMod val="50000"/>
                  </a:schemeClr>
                </a:solidFill>
              </a:endParaRPr>
            </a:p>
          </p:txBody>
        </p:sp>
        <p:sp>
          <p:nvSpPr>
            <p:cNvPr id="28" name="Rectangle: Rounded Corners 27">
              <a:extLst>
                <a:ext uri="{FF2B5EF4-FFF2-40B4-BE49-F238E27FC236}">
                  <a16:creationId xmlns:a16="http://schemas.microsoft.com/office/drawing/2014/main" id="{7CC0D23B-E816-17B1-0BF7-6F156938BFA9}"/>
                </a:ext>
              </a:extLst>
            </p:cNvPr>
            <p:cNvSpPr/>
            <p:nvPr/>
          </p:nvSpPr>
          <p:spPr>
            <a:xfrm>
              <a:off x="7275400" y="3045820"/>
              <a:ext cx="1219200" cy="914400"/>
            </a:xfrm>
            <a:prstGeom prst="roundRect">
              <a:avLst/>
            </a:prstGeom>
            <a:solidFill>
              <a:srgbClr val="FDC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err="1">
                  <a:solidFill>
                    <a:schemeClr val="accent3">
                      <a:lumMod val="50000"/>
                    </a:schemeClr>
                  </a:solidFill>
                  <a:latin typeface="Arial" panose="020B0604020202020204" pitchFamily="34" charset="0"/>
                  <a:cs typeface="Arial" panose="020B0604020202020204" pitchFamily="34" charset="0"/>
                </a:rPr>
                <a:t>Yr</a:t>
              </a:r>
              <a:r>
                <a:rPr lang="en-GB" sz="1100">
                  <a:solidFill>
                    <a:schemeClr val="accent3">
                      <a:lumMod val="50000"/>
                    </a:schemeClr>
                  </a:solidFill>
                  <a:latin typeface="Arial" panose="020B0604020202020204" pitchFamily="34" charset="0"/>
                  <a:cs typeface="Arial" panose="020B0604020202020204" pitchFamily="34" charset="0"/>
                </a:rPr>
                <a:t> 1: Personalised nutrition</a:t>
              </a:r>
            </a:p>
          </p:txBody>
        </p:sp>
      </p:grpSp>
    </p:spTree>
    <p:extLst>
      <p:ext uri="{BB962C8B-B14F-4D97-AF65-F5344CB8AC3E}">
        <p14:creationId xmlns:p14="http://schemas.microsoft.com/office/powerpoint/2010/main" val="145502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AF60-0EFA-0655-7F51-CE48223AB027}"/>
              </a:ext>
            </a:extLst>
          </p:cNvPr>
          <p:cNvSpPr>
            <a:spLocks noGrp="1"/>
          </p:cNvSpPr>
          <p:nvPr>
            <p:ph type="ctrTitle"/>
          </p:nvPr>
        </p:nvSpPr>
        <p:spPr>
          <a:xfrm>
            <a:off x="616194" y="335420"/>
            <a:ext cx="7942345" cy="461665"/>
          </a:xfrm>
        </p:spPr>
        <p:txBody>
          <a:bodyPr/>
          <a:lstStyle/>
          <a:p>
            <a:r>
              <a:rPr lang="en-GB"/>
              <a:t>Producing practical resources/tools</a:t>
            </a:r>
          </a:p>
        </p:txBody>
      </p:sp>
      <p:pic>
        <p:nvPicPr>
          <p:cNvPr id="5" name="Picture 4" descr="Graphical user interface, application, PowerPoint&#10;&#10;Description automatically generated">
            <a:extLst>
              <a:ext uri="{FF2B5EF4-FFF2-40B4-BE49-F238E27FC236}">
                <a16:creationId xmlns:a16="http://schemas.microsoft.com/office/drawing/2014/main" id="{17D3602F-36B1-EF91-72F9-AF83AD2CC9E0}"/>
              </a:ext>
            </a:extLst>
          </p:cNvPr>
          <p:cNvPicPr>
            <a:picLocks noChangeAspect="1"/>
          </p:cNvPicPr>
          <p:nvPr/>
        </p:nvPicPr>
        <p:blipFill rotWithShape="1">
          <a:blip r:embed="rId3"/>
          <a:srcRect l="34109" t="29242" r="17601" b="5796"/>
          <a:stretch/>
        </p:blipFill>
        <p:spPr bwMode="auto">
          <a:xfrm>
            <a:off x="2040407" y="974725"/>
            <a:ext cx="4471130" cy="360887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7450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47FE-8D68-1B74-3746-626959E7786D}"/>
              </a:ext>
            </a:extLst>
          </p:cNvPr>
          <p:cNvSpPr>
            <a:spLocks noGrp="1"/>
          </p:cNvSpPr>
          <p:nvPr>
            <p:ph type="ctrTitle"/>
          </p:nvPr>
        </p:nvSpPr>
        <p:spPr>
          <a:xfrm>
            <a:off x="600827" y="703738"/>
            <a:ext cx="7942345" cy="461665"/>
          </a:xfrm>
        </p:spPr>
        <p:txBody>
          <a:bodyPr>
            <a:noAutofit/>
          </a:bodyPr>
          <a:lstStyle/>
          <a:p>
            <a:r>
              <a:rPr lang="en-GB">
                <a:effectLst/>
                <a:ea typeface="Calibri" panose="020F0502020204030204" pitchFamily="34" charset="0"/>
                <a:cs typeface="Calibri" panose="020F0502020204030204" pitchFamily="34" charset="0"/>
              </a:rPr>
              <a:t>Topical training and resources for key stakeholders</a:t>
            </a:r>
            <a:endParaRPr lang="en-GB"/>
          </a:p>
        </p:txBody>
      </p:sp>
      <p:grpSp>
        <p:nvGrpSpPr>
          <p:cNvPr id="41" name="Group 40">
            <a:extLst>
              <a:ext uri="{FF2B5EF4-FFF2-40B4-BE49-F238E27FC236}">
                <a16:creationId xmlns:a16="http://schemas.microsoft.com/office/drawing/2014/main" id="{3906A634-38CD-5738-3873-2B5A9AFE74EA}"/>
              </a:ext>
            </a:extLst>
          </p:cNvPr>
          <p:cNvGrpSpPr/>
          <p:nvPr/>
        </p:nvGrpSpPr>
        <p:grpSpPr>
          <a:xfrm>
            <a:off x="914399" y="1431924"/>
            <a:ext cx="6553199" cy="3306319"/>
            <a:chOff x="735071" y="1291246"/>
            <a:chExt cx="6732528" cy="3446998"/>
          </a:xfrm>
        </p:grpSpPr>
        <p:cxnSp>
          <p:nvCxnSpPr>
            <p:cNvPr id="36" name="Straight Connector 35">
              <a:extLst>
                <a:ext uri="{FF2B5EF4-FFF2-40B4-BE49-F238E27FC236}">
                  <a16:creationId xmlns:a16="http://schemas.microsoft.com/office/drawing/2014/main" id="{62F005F4-2AAC-58D5-51F6-4516AAD81174}"/>
                </a:ext>
              </a:extLst>
            </p:cNvPr>
            <p:cNvCxnSpPr>
              <a:cxnSpLocks/>
            </p:cNvCxnSpPr>
            <p:nvPr/>
          </p:nvCxnSpPr>
          <p:spPr>
            <a:xfrm>
              <a:off x="1651319" y="2221187"/>
              <a:ext cx="0" cy="408262"/>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39" name="Straight Connector 38">
              <a:extLst>
                <a:ext uri="{FF2B5EF4-FFF2-40B4-BE49-F238E27FC236}">
                  <a16:creationId xmlns:a16="http://schemas.microsoft.com/office/drawing/2014/main" id="{3B450654-3480-03DA-07F0-6E3B68600525}"/>
                </a:ext>
              </a:extLst>
            </p:cNvPr>
            <p:cNvCxnSpPr>
              <a:cxnSpLocks/>
            </p:cNvCxnSpPr>
            <p:nvPr/>
          </p:nvCxnSpPr>
          <p:spPr>
            <a:xfrm>
              <a:off x="3853637" y="2221187"/>
              <a:ext cx="0" cy="408262"/>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40" name="Straight Connector 39">
              <a:extLst>
                <a:ext uri="{FF2B5EF4-FFF2-40B4-BE49-F238E27FC236}">
                  <a16:creationId xmlns:a16="http://schemas.microsoft.com/office/drawing/2014/main" id="{C2C54DC0-77D6-DD33-E734-2E02B8B16EC5}"/>
                </a:ext>
              </a:extLst>
            </p:cNvPr>
            <p:cNvCxnSpPr>
              <a:cxnSpLocks/>
            </p:cNvCxnSpPr>
            <p:nvPr/>
          </p:nvCxnSpPr>
          <p:spPr>
            <a:xfrm>
              <a:off x="2819400" y="1812925"/>
              <a:ext cx="0" cy="408262"/>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34" name="Straight Connector 33">
              <a:extLst>
                <a:ext uri="{FF2B5EF4-FFF2-40B4-BE49-F238E27FC236}">
                  <a16:creationId xmlns:a16="http://schemas.microsoft.com/office/drawing/2014/main" id="{A3753D0A-B032-4C5A-3519-1B7B3C7DD061}"/>
                </a:ext>
              </a:extLst>
            </p:cNvPr>
            <p:cNvCxnSpPr>
              <a:cxnSpLocks/>
            </p:cNvCxnSpPr>
            <p:nvPr/>
          </p:nvCxnSpPr>
          <p:spPr>
            <a:xfrm>
              <a:off x="3861119" y="2574925"/>
              <a:ext cx="0" cy="170978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0E1E76A3-A368-485D-1CBF-56ED84115497}"/>
                </a:ext>
              </a:extLst>
            </p:cNvPr>
            <p:cNvCxnSpPr>
              <a:cxnSpLocks/>
            </p:cNvCxnSpPr>
            <p:nvPr/>
          </p:nvCxnSpPr>
          <p:spPr>
            <a:xfrm>
              <a:off x="6231217" y="1550945"/>
              <a:ext cx="0" cy="1812636"/>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89235CC4-3DD3-7BC8-EE98-DE74FCAC02D5}"/>
                </a:ext>
              </a:extLst>
            </p:cNvPr>
            <p:cNvCxnSpPr>
              <a:cxnSpLocks/>
            </p:cNvCxnSpPr>
            <p:nvPr/>
          </p:nvCxnSpPr>
          <p:spPr>
            <a:xfrm>
              <a:off x="1661796" y="2652664"/>
              <a:ext cx="0" cy="170978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
          <p:nvSpPr>
            <p:cNvPr id="9" name="Rectangle: Rounded Corners 8">
              <a:extLst>
                <a:ext uri="{FF2B5EF4-FFF2-40B4-BE49-F238E27FC236}">
                  <a16:creationId xmlns:a16="http://schemas.microsoft.com/office/drawing/2014/main" id="{FD1D5112-1D2B-9A04-F1CD-B5CC45A9757E}"/>
                </a:ext>
              </a:extLst>
            </p:cNvPr>
            <p:cNvSpPr/>
            <p:nvPr/>
          </p:nvSpPr>
          <p:spPr>
            <a:xfrm>
              <a:off x="2023416" y="1291246"/>
              <a:ext cx="1617750" cy="811934"/>
            </a:xfrm>
            <a:prstGeom prst="roundRect">
              <a:avLst/>
            </a:prstGeom>
            <a:solidFill>
              <a:srgbClr val="EC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Webinars</a:t>
              </a:r>
            </a:p>
          </p:txBody>
        </p:sp>
        <p:sp>
          <p:nvSpPr>
            <p:cNvPr id="12" name="Rectangle: Rounded Corners 11">
              <a:extLst>
                <a:ext uri="{FF2B5EF4-FFF2-40B4-BE49-F238E27FC236}">
                  <a16:creationId xmlns:a16="http://schemas.microsoft.com/office/drawing/2014/main" id="{C9CD296F-BB93-BB9F-509F-50C023D96803}"/>
                </a:ext>
              </a:extLst>
            </p:cNvPr>
            <p:cNvSpPr/>
            <p:nvPr/>
          </p:nvSpPr>
          <p:spPr>
            <a:xfrm>
              <a:off x="5621617" y="1312806"/>
              <a:ext cx="1219200" cy="790374"/>
            </a:xfrm>
            <a:prstGeom prst="roundRect">
              <a:avLst/>
            </a:prstGeom>
            <a:solidFill>
              <a:srgbClr val="FDC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50000"/>
                    </a:schemeClr>
                  </a:solidFill>
                </a:rPr>
                <a:t>Online</a:t>
              </a:r>
            </a:p>
          </p:txBody>
        </p:sp>
        <p:sp>
          <p:nvSpPr>
            <p:cNvPr id="13" name="Rectangle: Rounded Corners 12">
              <a:extLst>
                <a:ext uri="{FF2B5EF4-FFF2-40B4-BE49-F238E27FC236}">
                  <a16:creationId xmlns:a16="http://schemas.microsoft.com/office/drawing/2014/main" id="{C9936D9A-BF98-4802-4318-7AF345DA1E43}"/>
                </a:ext>
              </a:extLst>
            </p:cNvPr>
            <p:cNvSpPr/>
            <p:nvPr/>
          </p:nvSpPr>
          <p:spPr>
            <a:xfrm>
              <a:off x="2894223" y="2375695"/>
              <a:ext cx="1933793" cy="595699"/>
            </a:xfrm>
            <a:prstGeom prst="roundRect">
              <a:avLst/>
            </a:prstGeom>
            <a:solidFill>
              <a:srgbClr val="EC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8B0C0B1B-725B-13E8-81DE-7A574866C6D7}"/>
                </a:ext>
              </a:extLst>
            </p:cNvPr>
            <p:cNvSpPr/>
            <p:nvPr/>
          </p:nvSpPr>
          <p:spPr>
            <a:xfrm>
              <a:off x="735071" y="3030884"/>
              <a:ext cx="1933791" cy="1699267"/>
            </a:xfrm>
            <a:prstGeom prst="roundRect">
              <a:avLst>
                <a:gd name="adj" fmla="val 6069"/>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5EDAA1A-4ACB-4D9F-94BB-BDCE48C71077}"/>
                </a:ext>
              </a:extLst>
            </p:cNvPr>
            <p:cNvSpPr/>
            <p:nvPr/>
          </p:nvSpPr>
          <p:spPr>
            <a:xfrm>
              <a:off x="5076350" y="2375695"/>
              <a:ext cx="2391249" cy="1437961"/>
            </a:xfrm>
            <a:prstGeom prst="roundRect">
              <a:avLst>
                <a:gd name="adj" fmla="val 4744"/>
              </a:avLst>
            </a:prstGeom>
            <a:solidFill>
              <a:srgbClr val="FDC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F50F3C5-208F-250C-D4F7-606AF2901B1D}"/>
                </a:ext>
              </a:extLst>
            </p:cNvPr>
            <p:cNvSpPr txBox="1"/>
            <p:nvPr/>
          </p:nvSpPr>
          <p:spPr>
            <a:xfrm>
              <a:off x="5191404" y="2432818"/>
              <a:ext cx="2178180" cy="1331619"/>
            </a:xfrm>
            <a:prstGeom prst="rect">
              <a:avLst/>
            </a:prstGeom>
            <a:noFill/>
          </p:spPr>
          <p:txBody>
            <a:bodyPr wrap="square" rtlCol="0">
              <a:spAutoFit/>
            </a:bodyPr>
            <a:lstStyle/>
            <a:p>
              <a:pPr lvl="0" algn="ctr"/>
              <a:r>
                <a:rPr lang="en-GB" sz="1100">
                  <a:solidFill>
                    <a:schemeClr val="accent3">
                      <a:lumMod val="50000"/>
                    </a:schemeClr>
                  </a:solidFill>
                  <a:latin typeface="Arial" panose="020B0604020202020204" pitchFamily="34" charset="0"/>
                  <a:cs typeface="Arial" panose="020B0604020202020204" pitchFamily="34" charset="0"/>
                </a:rPr>
                <a:t>Bespoke for members</a:t>
              </a:r>
            </a:p>
            <a:p>
              <a:pPr lvl="0" algn="ctr"/>
              <a:r>
                <a:rPr lang="en-GB" sz="1100">
                  <a:solidFill>
                    <a:schemeClr val="accent3">
                      <a:lumMod val="50000"/>
                    </a:schemeClr>
                  </a:solidFill>
                  <a:latin typeface="Arial" panose="020B0604020202020204" pitchFamily="34" charset="0"/>
                  <a:cs typeface="Arial" panose="020B0604020202020204" pitchFamily="34" charset="0"/>
                </a:rPr>
                <a:t>Core (healthy eating lower &amp; advanced, worksite health)</a:t>
              </a:r>
            </a:p>
            <a:p>
              <a:pPr lvl="0" algn="ctr"/>
              <a:endParaRPr lang="en-GB" sz="1100">
                <a:solidFill>
                  <a:schemeClr val="accent3">
                    <a:lumMod val="50000"/>
                  </a:schemeClr>
                </a:solidFill>
                <a:latin typeface="Arial" panose="020B0604020202020204" pitchFamily="34" charset="0"/>
                <a:cs typeface="Arial" panose="020B0604020202020204" pitchFamily="34" charset="0"/>
              </a:endParaRPr>
            </a:p>
            <a:p>
              <a:pPr lvl="0" algn="ctr"/>
              <a:r>
                <a:rPr lang="en-GB" sz="1100">
                  <a:solidFill>
                    <a:schemeClr val="accent3">
                      <a:lumMod val="50000"/>
                    </a:schemeClr>
                  </a:solidFill>
                  <a:latin typeface="Arial" panose="020B0604020202020204" pitchFamily="34" charset="0"/>
                  <a:cs typeface="Arial" panose="020B0604020202020204" pitchFamily="34" charset="0"/>
                </a:rPr>
                <a:t>Courses for HCPs and others linked to CPD accredited as appropriate. </a:t>
              </a:r>
              <a:endParaRPr lang="en-GB" sz="1100">
                <a:solidFill>
                  <a:schemeClr val="accent3">
                    <a:lumMod val="50000"/>
                  </a:schemeClr>
                </a:solidFill>
              </a:endParaRPr>
            </a:p>
          </p:txBody>
        </p:sp>
        <p:sp>
          <p:nvSpPr>
            <p:cNvPr id="29" name="Rectangle: Rounded Corners 28">
              <a:extLst>
                <a:ext uri="{FF2B5EF4-FFF2-40B4-BE49-F238E27FC236}">
                  <a16:creationId xmlns:a16="http://schemas.microsoft.com/office/drawing/2014/main" id="{7E705749-F89D-8DA2-CB0D-4D9F7A68C237}"/>
                </a:ext>
              </a:extLst>
            </p:cNvPr>
            <p:cNvSpPr/>
            <p:nvPr/>
          </p:nvSpPr>
          <p:spPr>
            <a:xfrm>
              <a:off x="735072" y="2375695"/>
              <a:ext cx="1933792" cy="595699"/>
            </a:xfrm>
            <a:prstGeom prst="roundRect">
              <a:avLst/>
            </a:prstGeom>
            <a:solidFill>
              <a:srgbClr val="EC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1C8F37C-9DC6-B192-7D3A-6E4270EC1518}"/>
                </a:ext>
              </a:extLst>
            </p:cNvPr>
            <p:cNvSpPr txBox="1"/>
            <p:nvPr/>
          </p:nvSpPr>
          <p:spPr>
            <a:xfrm>
              <a:off x="1269067" y="2514165"/>
              <a:ext cx="806631" cy="276999"/>
            </a:xfrm>
            <a:prstGeom prst="rect">
              <a:avLst/>
            </a:prstGeom>
            <a:noFill/>
          </p:spPr>
          <p:txBody>
            <a:bodyPr wrap="none" rtlCol="0">
              <a:spAutoFit/>
            </a:bodyPr>
            <a:lstStyle/>
            <a:p>
              <a:pPr lvl="0" algn="ctr"/>
              <a:r>
                <a:rPr lang="en-GB" sz="1200">
                  <a:solidFill>
                    <a:schemeClr val="bg1"/>
                  </a:solidFill>
                  <a:latin typeface="Arial" panose="020B0604020202020204" pitchFamily="34" charset="0"/>
                  <a:cs typeface="Arial" panose="020B0604020202020204" pitchFamily="34" charset="0"/>
                </a:rPr>
                <a:t>Standard</a:t>
              </a:r>
              <a:endParaRPr lang="en-GB"/>
            </a:p>
          </p:txBody>
        </p:sp>
        <p:sp>
          <p:nvSpPr>
            <p:cNvPr id="30" name="TextBox 29">
              <a:extLst>
                <a:ext uri="{FF2B5EF4-FFF2-40B4-BE49-F238E27FC236}">
                  <a16:creationId xmlns:a16="http://schemas.microsoft.com/office/drawing/2014/main" id="{ABD549E2-E7FF-1F57-9604-0A2363234576}"/>
                </a:ext>
              </a:extLst>
            </p:cNvPr>
            <p:cNvSpPr txBox="1"/>
            <p:nvPr/>
          </p:nvSpPr>
          <p:spPr>
            <a:xfrm>
              <a:off x="3414523" y="2519170"/>
              <a:ext cx="893193" cy="276999"/>
            </a:xfrm>
            <a:prstGeom prst="rect">
              <a:avLst/>
            </a:prstGeom>
            <a:noFill/>
          </p:spPr>
          <p:txBody>
            <a:bodyPr wrap="none" rtlCol="0">
              <a:spAutoFit/>
            </a:bodyPr>
            <a:lstStyle/>
            <a:p>
              <a:pPr lvl="0" algn="ctr"/>
              <a:r>
                <a:rPr lang="en-GB" sz="1200">
                  <a:solidFill>
                    <a:schemeClr val="bg1"/>
                  </a:solidFill>
                  <a:latin typeface="Arial" panose="020B0604020202020204" pitchFamily="34" charset="0"/>
                  <a:cs typeface="Arial" panose="020B0604020202020204" pitchFamily="34" charset="0"/>
                </a:rPr>
                <a:t>Interactive</a:t>
              </a:r>
              <a:endParaRPr lang="en-GB"/>
            </a:p>
          </p:txBody>
        </p:sp>
        <p:sp>
          <p:nvSpPr>
            <p:cNvPr id="16" name="TextBox 15">
              <a:extLst>
                <a:ext uri="{FF2B5EF4-FFF2-40B4-BE49-F238E27FC236}">
                  <a16:creationId xmlns:a16="http://schemas.microsoft.com/office/drawing/2014/main" id="{528FC8FC-A7EF-46BE-4AEB-2D25B43978B9}"/>
                </a:ext>
              </a:extLst>
            </p:cNvPr>
            <p:cNvSpPr txBox="1"/>
            <p:nvPr/>
          </p:nvSpPr>
          <p:spPr>
            <a:xfrm>
              <a:off x="795017" y="3160051"/>
              <a:ext cx="1754728" cy="1261884"/>
            </a:xfrm>
            <a:prstGeom prst="rect">
              <a:avLst/>
            </a:prstGeom>
            <a:noFill/>
          </p:spPr>
          <p:txBody>
            <a:bodyPr wrap="square" rtlCol="0">
              <a:spAutoFit/>
            </a:bodyPr>
            <a:lstStyle/>
            <a:p>
              <a:pPr lvl="0" algn="ctr">
                <a:spcAft>
                  <a:spcPts val="600"/>
                </a:spcAft>
              </a:pPr>
              <a:r>
                <a:rPr lang="en-GB" sz="1100">
                  <a:solidFill>
                    <a:schemeClr val="bg1"/>
                  </a:solidFill>
                  <a:latin typeface="Arial" panose="020B0604020202020204" pitchFamily="34" charset="0"/>
                  <a:cs typeface="Arial" panose="020B0604020202020204" pitchFamily="34" charset="0"/>
                </a:rPr>
                <a:t>Ongoing CPD programme</a:t>
              </a:r>
            </a:p>
            <a:p>
              <a:pPr lvl="0" algn="ctr">
                <a:spcAft>
                  <a:spcPts val="600"/>
                </a:spcAft>
              </a:pPr>
              <a:r>
                <a:rPr lang="en-GB" sz="1100">
                  <a:solidFill>
                    <a:schemeClr val="bg1"/>
                  </a:solidFill>
                  <a:latin typeface="Arial" panose="020B0604020202020204" pitchFamily="34" charset="0"/>
                  <a:cs typeface="Arial" panose="020B0604020202020204" pitchFamily="34" charset="0"/>
                </a:rPr>
                <a:t>5 short webinars to support non-nutritionists in industry</a:t>
              </a:r>
            </a:p>
            <a:p>
              <a:pPr lvl="0" algn="ctr">
                <a:spcAft>
                  <a:spcPts val="600"/>
                </a:spcAft>
              </a:pPr>
              <a:r>
                <a:rPr lang="en-GB" sz="1100">
                  <a:solidFill>
                    <a:schemeClr val="bg1"/>
                  </a:solidFill>
                  <a:latin typeface="Arial" panose="020B0604020202020204" pitchFamily="34" charset="0"/>
                  <a:cs typeface="Arial" panose="020B0604020202020204" pitchFamily="34" charset="0"/>
                </a:rPr>
                <a:t>Worksite health</a:t>
              </a:r>
              <a:endParaRPr lang="en-GB" sz="1100">
                <a:solidFill>
                  <a:schemeClr val="bg1"/>
                </a:solidFill>
              </a:endParaRPr>
            </a:p>
          </p:txBody>
        </p:sp>
        <p:sp>
          <p:nvSpPr>
            <p:cNvPr id="31" name="Rectangle: Rounded Corners 30">
              <a:extLst>
                <a:ext uri="{FF2B5EF4-FFF2-40B4-BE49-F238E27FC236}">
                  <a16:creationId xmlns:a16="http://schemas.microsoft.com/office/drawing/2014/main" id="{3901337C-A3D7-D072-0369-721C39318C46}"/>
                </a:ext>
              </a:extLst>
            </p:cNvPr>
            <p:cNvSpPr/>
            <p:nvPr/>
          </p:nvSpPr>
          <p:spPr>
            <a:xfrm>
              <a:off x="2845439" y="3038977"/>
              <a:ext cx="2031361" cy="1699267"/>
            </a:xfrm>
            <a:prstGeom prst="roundRect">
              <a:avLst>
                <a:gd name="adj" fmla="val 6069"/>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E38A7EC-D7C3-BEA1-168D-C6E35C0AEE58}"/>
                </a:ext>
              </a:extLst>
            </p:cNvPr>
            <p:cNvSpPr txBox="1"/>
            <p:nvPr/>
          </p:nvSpPr>
          <p:spPr>
            <a:xfrm>
              <a:off x="2900544" y="3083551"/>
              <a:ext cx="1921149" cy="1572273"/>
            </a:xfrm>
            <a:prstGeom prst="rect">
              <a:avLst/>
            </a:prstGeom>
            <a:noFill/>
          </p:spPr>
          <p:txBody>
            <a:bodyPr wrap="square" rtlCol="0">
              <a:spAutoFit/>
            </a:bodyPr>
            <a:lstStyle/>
            <a:p>
              <a:pPr lvl="0" algn="ctr">
                <a:spcAft>
                  <a:spcPts val="600"/>
                </a:spcAft>
              </a:pPr>
              <a:r>
                <a:rPr lang="en-GB" sz="1100">
                  <a:solidFill>
                    <a:schemeClr val="bg1"/>
                  </a:solidFill>
                  <a:latin typeface="Arial" panose="020B0604020202020204" pitchFamily="34" charset="0"/>
                  <a:cs typeface="Arial" panose="020B0604020202020204" pitchFamily="34" charset="0"/>
                </a:rPr>
                <a:t>Standard package delivered by BNF</a:t>
              </a:r>
            </a:p>
            <a:p>
              <a:pPr lvl="0" algn="ctr">
                <a:spcAft>
                  <a:spcPts val="600"/>
                </a:spcAft>
              </a:pPr>
              <a:r>
                <a:rPr lang="en-GB" sz="1100">
                  <a:solidFill>
                    <a:schemeClr val="bg1"/>
                  </a:solidFill>
                  <a:latin typeface="Arial" panose="020B0604020202020204" pitchFamily="34" charset="0"/>
                  <a:cs typeface="Arial" panose="020B0604020202020204" pitchFamily="34" charset="0"/>
                </a:rPr>
                <a:t>Healthy Eating</a:t>
              </a:r>
            </a:p>
            <a:p>
              <a:pPr lvl="0" algn="ctr">
                <a:spcAft>
                  <a:spcPts val="600"/>
                </a:spcAft>
              </a:pPr>
              <a:r>
                <a:rPr lang="en-GB" sz="1100">
                  <a:solidFill>
                    <a:schemeClr val="bg1"/>
                  </a:solidFill>
                  <a:latin typeface="Arial" panose="020B0604020202020204" pitchFamily="34" charset="0"/>
                  <a:cs typeface="Arial" panose="020B0604020202020204" pitchFamily="34" charset="0"/>
                </a:rPr>
                <a:t>Lifestyle changes to support the menopause</a:t>
              </a:r>
            </a:p>
            <a:p>
              <a:pPr lvl="0" algn="ctr">
                <a:spcAft>
                  <a:spcPts val="600"/>
                </a:spcAft>
              </a:pPr>
              <a:r>
                <a:rPr lang="en-GB" sz="1100">
                  <a:solidFill>
                    <a:schemeClr val="bg1"/>
                  </a:solidFill>
                  <a:latin typeface="Arial" panose="020B0604020202020204" pitchFamily="34" charset="0"/>
                  <a:cs typeface="Arial" panose="020B0604020202020204" pitchFamily="34" charset="0"/>
                </a:rPr>
                <a:t>Diet, lifestyle and your work performance </a:t>
              </a:r>
              <a:endParaRPr lang="en-GB" sz="1100">
                <a:solidFill>
                  <a:schemeClr val="bg1"/>
                </a:solidFill>
              </a:endParaRPr>
            </a:p>
          </p:txBody>
        </p:sp>
        <p:cxnSp>
          <p:nvCxnSpPr>
            <p:cNvPr id="35" name="Straight Connector 34">
              <a:extLst>
                <a:ext uri="{FF2B5EF4-FFF2-40B4-BE49-F238E27FC236}">
                  <a16:creationId xmlns:a16="http://schemas.microsoft.com/office/drawing/2014/main" id="{B361FBD2-3FAA-55C0-6B5A-385BE727B1AB}"/>
                </a:ext>
              </a:extLst>
            </p:cNvPr>
            <p:cNvCxnSpPr>
              <a:cxnSpLocks/>
            </p:cNvCxnSpPr>
            <p:nvPr/>
          </p:nvCxnSpPr>
          <p:spPr>
            <a:xfrm>
              <a:off x="1651319" y="2239437"/>
              <a:ext cx="2209800"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91574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0" y="857400"/>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3" name="object 3"/>
          <p:cNvSpPr txBox="1">
            <a:spLocks noGrp="1"/>
          </p:cNvSpPr>
          <p:nvPr>
            <p:ph type="title"/>
          </p:nvPr>
        </p:nvSpPr>
        <p:spPr>
          <a:xfrm>
            <a:off x="749300" y="739541"/>
            <a:ext cx="2102485" cy="1060355"/>
          </a:xfrm>
          <a:prstGeom prst="rect">
            <a:avLst/>
          </a:prstGeom>
        </p:spPr>
        <p:txBody>
          <a:bodyPr vert="horz" wrap="square" lIns="0" tIns="83820" rIns="0" bIns="0" rtlCol="0">
            <a:spAutoFit/>
          </a:bodyPr>
          <a:lstStyle/>
          <a:p>
            <a:pPr marL="12700" marR="5080">
              <a:lnSpc>
                <a:spcPts val="3800"/>
              </a:lnSpc>
              <a:spcBef>
                <a:spcPts val="660"/>
              </a:spcBef>
            </a:pPr>
            <a:r>
              <a:rPr lang="en-GB" sz="3600" spc="-35"/>
              <a:t>Who we are</a:t>
            </a:r>
            <a:endParaRPr sz="3600"/>
          </a:p>
        </p:txBody>
      </p:sp>
      <p:sp>
        <p:nvSpPr>
          <p:cNvPr id="4" name="object 4"/>
          <p:cNvSpPr/>
          <p:nvPr/>
        </p:nvSpPr>
        <p:spPr>
          <a:xfrm>
            <a:off x="5080" y="297636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grpSp>
        <p:nvGrpSpPr>
          <p:cNvPr id="16" name="Group 15">
            <a:extLst>
              <a:ext uri="{FF2B5EF4-FFF2-40B4-BE49-F238E27FC236}">
                <a16:creationId xmlns:a16="http://schemas.microsoft.com/office/drawing/2014/main" id="{B32A1FB0-9A40-45A8-0C5F-9E7541A189E1}"/>
              </a:ext>
            </a:extLst>
          </p:cNvPr>
          <p:cNvGrpSpPr/>
          <p:nvPr/>
        </p:nvGrpSpPr>
        <p:grpSpPr>
          <a:xfrm>
            <a:off x="3962400" y="632333"/>
            <a:ext cx="4061464" cy="4024143"/>
            <a:chOff x="3962400" y="632333"/>
            <a:chExt cx="4061464" cy="4024143"/>
          </a:xfrm>
        </p:grpSpPr>
        <p:sp>
          <p:nvSpPr>
            <p:cNvPr id="8" name="Freeform: Shape 7">
              <a:extLst>
                <a:ext uri="{FF2B5EF4-FFF2-40B4-BE49-F238E27FC236}">
                  <a16:creationId xmlns:a16="http://schemas.microsoft.com/office/drawing/2014/main" id="{0E443200-A421-EC16-75C3-13695F6F3FD3}"/>
                </a:ext>
              </a:extLst>
            </p:cNvPr>
            <p:cNvSpPr/>
            <p:nvPr/>
          </p:nvSpPr>
          <p:spPr>
            <a:xfrm>
              <a:off x="4846164" y="1589324"/>
              <a:ext cx="2293937" cy="2293937"/>
            </a:xfrm>
            <a:custGeom>
              <a:avLst/>
              <a:gdLst>
                <a:gd name="connsiteX0" fmla="*/ 0 w 2293937"/>
                <a:gd name="connsiteY0" fmla="*/ 1146969 h 2293937"/>
                <a:gd name="connsiteX1" fmla="*/ 1146969 w 2293937"/>
                <a:gd name="connsiteY1" fmla="*/ 0 h 2293937"/>
                <a:gd name="connsiteX2" fmla="*/ 2293938 w 2293937"/>
                <a:gd name="connsiteY2" fmla="*/ 1146969 h 2293937"/>
                <a:gd name="connsiteX3" fmla="*/ 1146969 w 2293937"/>
                <a:gd name="connsiteY3" fmla="*/ 2293938 h 2293937"/>
                <a:gd name="connsiteX4" fmla="*/ 0 w 2293937"/>
                <a:gd name="connsiteY4" fmla="*/ 1146969 h 229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937" h="2293937">
                  <a:moveTo>
                    <a:pt x="0" y="1146969"/>
                  </a:moveTo>
                  <a:cubicBezTo>
                    <a:pt x="0" y="513516"/>
                    <a:pt x="513516" y="0"/>
                    <a:pt x="1146969" y="0"/>
                  </a:cubicBezTo>
                  <a:cubicBezTo>
                    <a:pt x="1780422" y="0"/>
                    <a:pt x="2293938" y="513516"/>
                    <a:pt x="2293938" y="1146969"/>
                  </a:cubicBezTo>
                  <a:cubicBezTo>
                    <a:pt x="2293938" y="1780422"/>
                    <a:pt x="1780422" y="2293938"/>
                    <a:pt x="1146969" y="2293938"/>
                  </a:cubicBezTo>
                  <a:cubicBezTo>
                    <a:pt x="513516" y="2293938"/>
                    <a:pt x="0" y="1780422"/>
                    <a:pt x="0" y="1146969"/>
                  </a:cubicBezTo>
                  <a:close/>
                </a:path>
              </a:pathLst>
            </a:custGeom>
            <a:solidFill>
              <a:srgbClr val="7E9949">
                <a:alpha val="49804"/>
              </a:srgbClr>
            </a:solidFill>
          </p:spPr>
          <p:style>
            <a:lnRef idx="2">
              <a:schemeClr val="lt1">
                <a:hueOff val="0"/>
                <a:satOff val="0"/>
                <a:lumOff val="0"/>
                <a:alphaOff val="0"/>
              </a:schemeClr>
            </a:lnRef>
            <a:fillRef idx="1">
              <a:scrgbClr r="0" g="0" b="0"/>
            </a:fillRef>
            <a:effectRef idx="0">
              <a:schemeClr val="accent3">
                <a:shade val="80000"/>
                <a:alpha val="50000"/>
                <a:hueOff val="0"/>
                <a:satOff val="0"/>
                <a:lumOff val="0"/>
                <a:alphaOff val="0"/>
              </a:schemeClr>
            </a:effectRef>
            <a:fontRef idx="minor">
              <a:schemeClr val="tx1"/>
            </a:fontRef>
          </p:style>
          <p:txBody>
            <a:bodyPr spcFirstLastPara="0" vert="horz" wrap="square" lIns="376579" tIns="376579" rIns="376579" bIns="376579" numCol="1" spcCol="1270" anchor="ctr" anchorCtr="0">
              <a:noAutofit/>
            </a:bodyPr>
            <a:lstStyle/>
            <a:p>
              <a:pPr marL="12700" marR="5080" lvl="0" indent="0" algn="ctr" defTabSz="1422400">
                <a:lnSpc>
                  <a:spcPts val="3800"/>
                </a:lnSpc>
                <a:spcBef>
                  <a:spcPct val="0"/>
                </a:spcBef>
                <a:spcAft>
                  <a:spcPct val="35000"/>
                </a:spcAft>
                <a:buNone/>
              </a:pPr>
              <a:r>
                <a:rPr lang="en-GB" sz="3200" b="1" i="0" kern="1200" spc="-35">
                  <a:solidFill>
                    <a:srgbClr val="231F20"/>
                  </a:solidFill>
                  <a:latin typeface="Palatino Linotype"/>
                  <a:ea typeface="+mj-ea"/>
                  <a:cs typeface="Palatino Linotype"/>
                </a:rPr>
                <a:t>BNF Team</a:t>
              </a:r>
            </a:p>
          </p:txBody>
        </p:sp>
        <p:sp>
          <p:nvSpPr>
            <p:cNvPr id="9" name="Freeform: Shape 8">
              <a:extLst>
                <a:ext uri="{FF2B5EF4-FFF2-40B4-BE49-F238E27FC236}">
                  <a16:creationId xmlns:a16="http://schemas.microsoft.com/office/drawing/2014/main" id="{A8C65EE0-4B56-91FB-2E67-BABA600642A1}"/>
                </a:ext>
              </a:extLst>
            </p:cNvPr>
            <p:cNvSpPr/>
            <p:nvPr/>
          </p:nvSpPr>
          <p:spPr>
            <a:xfrm>
              <a:off x="5354136" y="632333"/>
              <a:ext cx="1234133" cy="1246279"/>
            </a:xfrm>
            <a:custGeom>
              <a:avLst/>
              <a:gdLst>
                <a:gd name="connsiteX0" fmla="*/ 0 w 1550827"/>
                <a:gd name="connsiteY0" fmla="*/ 775414 h 1550827"/>
                <a:gd name="connsiteX1" fmla="*/ 775414 w 1550827"/>
                <a:gd name="connsiteY1" fmla="*/ 0 h 1550827"/>
                <a:gd name="connsiteX2" fmla="*/ 1550828 w 1550827"/>
                <a:gd name="connsiteY2" fmla="*/ 775414 h 1550827"/>
                <a:gd name="connsiteX3" fmla="*/ 775414 w 1550827"/>
                <a:gd name="connsiteY3" fmla="*/ 1550828 h 1550827"/>
                <a:gd name="connsiteX4" fmla="*/ 0 w 1550827"/>
                <a:gd name="connsiteY4" fmla="*/ 775414 h 155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827" h="1550827">
                  <a:moveTo>
                    <a:pt x="0" y="775414"/>
                  </a:moveTo>
                  <a:cubicBezTo>
                    <a:pt x="0" y="347165"/>
                    <a:pt x="347165" y="0"/>
                    <a:pt x="775414" y="0"/>
                  </a:cubicBezTo>
                  <a:cubicBezTo>
                    <a:pt x="1203663" y="0"/>
                    <a:pt x="1550828" y="347165"/>
                    <a:pt x="1550828" y="775414"/>
                  </a:cubicBezTo>
                  <a:cubicBezTo>
                    <a:pt x="1550828" y="1203663"/>
                    <a:pt x="1203663" y="1550828"/>
                    <a:pt x="775414" y="1550828"/>
                  </a:cubicBezTo>
                  <a:cubicBezTo>
                    <a:pt x="347165" y="1550828"/>
                    <a:pt x="0" y="1203663"/>
                    <a:pt x="0" y="775414"/>
                  </a:cubicBezTo>
                  <a:close/>
                </a:path>
              </a:pathLst>
            </a:custGeom>
          </p:spPr>
          <p:style>
            <a:lnRef idx="2">
              <a:schemeClr val="lt1">
                <a:hueOff val="0"/>
                <a:satOff val="0"/>
                <a:lumOff val="0"/>
                <a:alphaOff val="0"/>
              </a:schemeClr>
            </a:lnRef>
            <a:fillRef idx="1">
              <a:schemeClr val="accent3">
                <a:shade val="80000"/>
                <a:alpha val="50000"/>
                <a:hueOff val="218907"/>
                <a:satOff val="-1431"/>
                <a:lumOff val="24554"/>
                <a:alphaOff val="0"/>
              </a:schemeClr>
            </a:fillRef>
            <a:effectRef idx="0">
              <a:schemeClr val="accent3">
                <a:shade val="80000"/>
                <a:alpha val="50000"/>
                <a:hueOff val="218907"/>
                <a:satOff val="-1431"/>
                <a:lumOff val="24554"/>
                <a:alphaOff val="0"/>
              </a:schemeClr>
            </a:effectRef>
            <a:fontRef idx="minor">
              <a:schemeClr val="tx1"/>
            </a:fontRef>
          </p:style>
          <p:txBody>
            <a:bodyPr spcFirstLastPara="0" vert="horz" wrap="square" lIns="183210" tIns="183210" rIns="183210" bIns="183210" numCol="1" spcCol="1270" anchor="ctr" anchorCtr="0">
              <a:noAutofit/>
            </a:bodyPr>
            <a:lstStyle/>
            <a:p>
              <a:pPr marR="5080" algn="ctr" defTabSz="533400">
                <a:lnSpc>
                  <a:spcPct val="90000"/>
                </a:lnSpc>
                <a:spcBef>
                  <a:spcPct val="0"/>
                </a:spcBef>
                <a:spcAft>
                  <a:spcPct val="35000"/>
                </a:spcAft>
              </a:pPr>
              <a:r>
                <a:rPr lang="en-GB" sz="1200" b="1" spc="-35">
                  <a:solidFill>
                    <a:srgbClr val="231F20"/>
                  </a:solidFill>
                  <a:latin typeface="Palatino Linotype"/>
                </a:rPr>
                <a:t>Board of Trustees, Honorary President</a:t>
              </a:r>
            </a:p>
          </p:txBody>
        </p:sp>
        <p:sp>
          <p:nvSpPr>
            <p:cNvPr id="10" name="Freeform: Shape 9">
              <a:extLst>
                <a:ext uri="{FF2B5EF4-FFF2-40B4-BE49-F238E27FC236}">
                  <a16:creationId xmlns:a16="http://schemas.microsoft.com/office/drawing/2014/main" id="{261B44FD-6F2C-8698-AFA2-E6F8FDBD2CDF}"/>
                </a:ext>
              </a:extLst>
            </p:cNvPr>
            <p:cNvSpPr/>
            <p:nvPr/>
          </p:nvSpPr>
          <p:spPr>
            <a:xfrm>
              <a:off x="6588270" y="1230863"/>
              <a:ext cx="1146968" cy="1146968"/>
            </a:xfrm>
            <a:custGeom>
              <a:avLst/>
              <a:gdLst>
                <a:gd name="connsiteX0" fmla="*/ 0 w 1146968"/>
                <a:gd name="connsiteY0" fmla="*/ 573484 h 1146968"/>
                <a:gd name="connsiteX1" fmla="*/ 573484 w 1146968"/>
                <a:gd name="connsiteY1" fmla="*/ 0 h 1146968"/>
                <a:gd name="connsiteX2" fmla="*/ 1146968 w 1146968"/>
                <a:gd name="connsiteY2" fmla="*/ 573484 h 1146968"/>
                <a:gd name="connsiteX3" fmla="*/ 573484 w 1146968"/>
                <a:gd name="connsiteY3" fmla="*/ 1146968 h 1146968"/>
                <a:gd name="connsiteX4" fmla="*/ 0 w 1146968"/>
                <a:gd name="connsiteY4" fmla="*/ 573484 h 114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68" h="1146968">
                  <a:moveTo>
                    <a:pt x="0" y="573484"/>
                  </a:moveTo>
                  <a:cubicBezTo>
                    <a:pt x="0" y="256758"/>
                    <a:pt x="256758" y="0"/>
                    <a:pt x="573484" y="0"/>
                  </a:cubicBezTo>
                  <a:cubicBezTo>
                    <a:pt x="890210" y="0"/>
                    <a:pt x="1146968" y="256758"/>
                    <a:pt x="1146968" y="573484"/>
                  </a:cubicBezTo>
                  <a:cubicBezTo>
                    <a:pt x="1146968" y="890210"/>
                    <a:pt x="890210" y="1146968"/>
                    <a:pt x="573484" y="1146968"/>
                  </a:cubicBezTo>
                  <a:cubicBezTo>
                    <a:pt x="256758" y="1146968"/>
                    <a:pt x="0" y="890210"/>
                    <a:pt x="0" y="573484"/>
                  </a:cubicBezTo>
                  <a:close/>
                </a:path>
              </a:pathLst>
            </a:custGeom>
            <a:solidFill>
              <a:srgbClr val="9BBB59">
                <a:shade val="80000"/>
                <a:alpha val="50000"/>
                <a:hueOff val="218907"/>
                <a:satOff val="-1431"/>
                <a:lumOff val="24554"/>
                <a:alphaOff val="0"/>
              </a:srgbClr>
            </a:solidFill>
            <a:ln w="25400" cap="flat"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90830" tIns="190830" rIns="190830" bIns="190830" numCol="1" spcCol="1270" anchor="ctr" anchorCtr="0">
              <a:noAutofit/>
            </a:bodyPr>
            <a:lstStyle/>
            <a:p>
              <a:pPr marL="12700" marR="5080" lvl="0" indent="0" algn="ctr" defTabSz="1422400">
                <a:lnSpc>
                  <a:spcPct val="100000"/>
                </a:lnSpc>
                <a:spcBef>
                  <a:spcPct val="0"/>
                </a:spcBef>
                <a:spcAft>
                  <a:spcPts val="0"/>
                </a:spcAft>
                <a:buNone/>
              </a:pPr>
              <a:r>
                <a:rPr lang="en-GB" sz="1200" b="1" i="0" kern="1200" spc="-35">
                  <a:solidFill>
                    <a:srgbClr val="231F20"/>
                  </a:solidFill>
                  <a:latin typeface="Palatino Linotype"/>
                  <a:ea typeface="+mn-ea"/>
                  <a:cs typeface="Palatino Linotype"/>
                </a:rPr>
                <a:t>Scientific Committee</a:t>
              </a:r>
            </a:p>
          </p:txBody>
        </p:sp>
        <p:sp>
          <p:nvSpPr>
            <p:cNvPr id="11" name="Freeform: Shape 10">
              <a:extLst>
                <a:ext uri="{FF2B5EF4-FFF2-40B4-BE49-F238E27FC236}">
                  <a16:creationId xmlns:a16="http://schemas.microsoft.com/office/drawing/2014/main" id="{F2EB5A3B-F82E-AEEE-B0F3-5C115AA87DF5}"/>
                </a:ext>
              </a:extLst>
            </p:cNvPr>
            <p:cNvSpPr/>
            <p:nvPr/>
          </p:nvSpPr>
          <p:spPr>
            <a:xfrm>
              <a:off x="6876896" y="2495415"/>
              <a:ext cx="1146968" cy="1146968"/>
            </a:xfrm>
            <a:custGeom>
              <a:avLst/>
              <a:gdLst>
                <a:gd name="connsiteX0" fmla="*/ 0 w 1146968"/>
                <a:gd name="connsiteY0" fmla="*/ 573484 h 1146968"/>
                <a:gd name="connsiteX1" fmla="*/ 573484 w 1146968"/>
                <a:gd name="connsiteY1" fmla="*/ 0 h 1146968"/>
                <a:gd name="connsiteX2" fmla="*/ 1146968 w 1146968"/>
                <a:gd name="connsiteY2" fmla="*/ 573484 h 1146968"/>
                <a:gd name="connsiteX3" fmla="*/ 573484 w 1146968"/>
                <a:gd name="connsiteY3" fmla="*/ 1146968 h 1146968"/>
                <a:gd name="connsiteX4" fmla="*/ 0 w 1146968"/>
                <a:gd name="connsiteY4" fmla="*/ 573484 h 114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68" h="1146968">
                  <a:moveTo>
                    <a:pt x="0" y="573484"/>
                  </a:moveTo>
                  <a:cubicBezTo>
                    <a:pt x="0" y="256758"/>
                    <a:pt x="256758" y="0"/>
                    <a:pt x="573484" y="0"/>
                  </a:cubicBezTo>
                  <a:cubicBezTo>
                    <a:pt x="890210" y="0"/>
                    <a:pt x="1146968" y="256758"/>
                    <a:pt x="1146968" y="573484"/>
                  </a:cubicBezTo>
                  <a:cubicBezTo>
                    <a:pt x="1146968" y="890210"/>
                    <a:pt x="890210" y="1146968"/>
                    <a:pt x="573484" y="1146968"/>
                  </a:cubicBezTo>
                  <a:cubicBezTo>
                    <a:pt x="256758" y="1146968"/>
                    <a:pt x="0" y="890210"/>
                    <a:pt x="0" y="573484"/>
                  </a:cubicBezTo>
                  <a:close/>
                </a:path>
              </a:pathLst>
            </a:custGeom>
          </p:spPr>
          <p:style>
            <a:lnRef idx="2">
              <a:schemeClr val="lt1">
                <a:hueOff val="0"/>
                <a:satOff val="0"/>
                <a:lumOff val="0"/>
                <a:alphaOff val="0"/>
              </a:schemeClr>
            </a:lnRef>
            <a:fillRef idx="1">
              <a:schemeClr val="accent3">
                <a:shade val="80000"/>
                <a:alpha val="50000"/>
                <a:hueOff val="93817"/>
                <a:satOff val="-613"/>
                <a:lumOff val="10523"/>
                <a:alphaOff val="0"/>
              </a:schemeClr>
            </a:fillRef>
            <a:effectRef idx="0">
              <a:schemeClr val="accent3">
                <a:shade val="80000"/>
                <a:alpha val="50000"/>
                <a:hueOff val="93817"/>
                <a:satOff val="-613"/>
                <a:lumOff val="10523"/>
                <a:alphaOff val="0"/>
              </a:schemeClr>
            </a:effectRef>
            <a:fontRef idx="minor">
              <a:schemeClr val="tx1"/>
            </a:fontRef>
          </p:style>
          <p:txBody>
            <a:bodyPr spcFirstLastPara="0" vert="horz" wrap="square" lIns="183210" tIns="183210" rIns="183210" bIns="183210" numCol="1" spcCol="1270" anchor="ctr" anchorCtr="0">
              <a:noAutofit/>
            </a:bodyPr>
            <a:lstStyle/>
            <a:p>
              <a:pPr marL="12700" marR="5080" lvl="0" indent="0" algn="ctr" defTabSz="1422400">
                <a:lnSpc>
                  <a:spcPct val="100000"/>
                </a:lnSpc>
                <a:spcBef>
                  <a:spcPct val="0"/>
                </a:spcBef>
                <a:spcAft>
                  <a:spcPts val="0"/>
                </a:spcAft>
                <a:buNone/>
              </a:pPr>
              <a:r>
                <a:rPr lang="en-GB" sz="1200" b="1" i="0" kern="1200" spc="-35">
                  <a:solidFill>
                    <a:srgbClr val="231F20"/>
                  </a:solidFill>
                  <a:latin typeface="Palatino Linotype"/>
                  <a:ea typeface="+mn-ea"/>
                  <a:cs typeface="Palatino Linotype"/>
                </a:rPr>
                <a:t>Academy of Nutrition Sciences</a:t>
              </a:r>
            </a:p>
          </p:txBody>
        </p:sp>
        <p:sp>
          <p:nvSpPr>
            <p:cNvPr id="12" name="Freeform: Shape 11">
              <a:extLst>
                <a:ext uri="{FF2B5EF4-FFF2-40B4-BE49-F238E27FC236}">
                  <a16:creationId xmlns:a16="http://schemas.microsoft.com/office/drawing/2014/main" id="{014DFD27-D04B-523C-F6BF-C052E91C151B}"/>
                </a:ext>
              </a:extLst>
            </p:cNvPr>
            <p:cNvSpPr/>
            <p:nvPr/>
          </p:nvSpPr>
          <p:spPr>
            <a:xfrm>
              <a:off x="6068184" y="3509508"/>
              <a:ext cx="1146968" cy="1146968"/>
            </a:xfrm>
            <a:custGeom>
              <a:avLst/>
              <a:gdLst>
                <a:gd name="connsiteX0" fmla="*/ 0 w 1146968"/>
                <a:gd name="connsiteY0" fmla="*/ 573484 h 1146968"/>
                <a:gd name="connsiteX1" fmla="*/ 573484 w 1146968"/>
                <a:gd name="connsiteY1" fmla="*/ 0 h 1146968"/>
                <a:gd name="connsiteX2" fmla="*/ 1146968 w 1146968"/>
                <a:gd name="connsiteY2" fmla="*/ 573484 h 1146968"/>
                <a:gd name="connsiteX3" fmla="*/ 573484 w 1146968"/>
                <a:gd name="connsiteY3" fmla="*/ 1146968 h 1146968"/>
                <a:gd name="connsiteX4" fmla="*/ 0 w 1146968"/>
                <a:gd name="connsiteY4" fmla="*/ 573484 h 114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68" h="1146968">
                  <a:moveTo>
                    <a:pt x="0" y="573484"/>
                  </a:moveTo>
                  <a:cubicBezTo>
                    <a:pt x="0" y="256758"/>
                    <a:pt x="256758" y="0"/>
                    <a:pt x="573484" y="0"/>
                  </a:cubicBezTo>
                  <a:cubicBezTo>
                    <a:pt x="890210" y="0"/>
                    <a:pt x="1146968" y="256758"/>
                    <a:pt x="1146968" y="573484"/>
                  </a:cubicBezTo>
                  <a:cubicBezTo>
                    <a:pt x="1146968" y="890210"/>
                    <a:pt x="890210" y="1146968"/>
                    <a:pt x="573484" y="1146968"/>
                  </a:cubicBezTo>
                  <a:cubicBezTo>
                    <a:pt x="256758" y="1146968"/>
                    <a:pt x="0" y="890210"/>
                    <a:pt x="0" y="573484"/>
                  </a:cubicBezTo>
                  <a:close/>
                </a:path>
              </a:pathLst>
            </a:custGeom>
          </p:spPr>
          <p:style>
            <a:lnRef idx="2">
              <a:schemeClr val="lt1">
                <a:hueOff val="0"/>
                <a:satOff val="0"/>
                <a:lumOff val="0"/>
                <a:alphaOff val="0"/>
              </a:schemeClr>
            </a:lnRef>
            <a:fillRef idx="1">
              <a:schemeClr val="accent3">
                <a:shade val="80000"/>
                <a:alpha val="50000"/>
                <a:hueOff val="125090"/>
                <a:satOff val="-818"/>
                <a:lumOff val="14031"/>
                <a:alphaOff val="0"/>
              </a:schemeClr>
            </a:fillRef>
            <a:effectRef idx="0">
              <a:schemeClr val="accent3">
                <a:shade val="80000"/>
                <a:alpha val="50000"/>
                <a:hueOff val="125090"/>
                <a:satOff val="-818"/>
                <a:lumOff val="14031"/>
                <a:alphaOff val="0"/>
              </a:schemeClr>
            </a:effectRef>
            <a:fontRef idx="minor">
              <a:schemeClr val="tx1"/>
            </a:fontRef>
          </p:style>
          <p:txBody>
            <a:bodyPr spcFirstLastPara="0" vert="horz" wrap="square" lIns="183210" tIns="183210" rIns="183210" bIns="183210" numCol="1" spcCol="1270" anchor="ctr" anchorCtr="0">
              <a:noAutofit/>
            </a:bodyPr>
            <a:lstStyle/>
            <a:p>
              <a:pPr marL="0" marR="5080" lvl="0" indent="0" algn="ctr" defTabSz="533400">
                <a:lnSpc>
                  <a:spcPct val="90000"/>
                </a:lnSpc>
                <a:spcBef>
                  <a:spcPct val="0"/>
                </a:spcBef>
                <a:spcAft>
                  <a:spcPct val="35000"/>
                </a:spcAft>
                <a:buNone/>
              </a:pPr>
              <a:r>
                <a:rPr lang="en-GB" sz="1200" b="1" i="0" kern="1200" spc="-35">
                  <a:solidFill>
                    <a:srgbClr val="231F20"/>
                  </a:solidFill>
                  <a:latin typeface="Palatino Linotype"/>
                  <a:ea typeface="+mn-ea"/>
                  <a:cs typeface="Palatino Linotype"/>
                </a:rPr>
                <a:t>BNF Student Network</a:t>
              </a:r>
            </a:p>
          </p:txBody>
        </p:sp>
        <p:sp>
          <p:nvSpPr>
            <p:cNvPr id="13" name="Freeform: Shape 12">
              <a:extLst>
                <a:ext uri="{FF2B5EF4-FFF2-40B4-BE49-F238E27FC236}">
                  <a16:creationId xmlns:a16="http://schemas.microsoft.com/office/drawing/2014/main" id="{989B3A45-1411-6A52-3AEB-AAEB6809A288}"/>
                </a:ext>
              </a:extLst>
            </p:cNvPr>
            <p:cNvSpPr/>
            <p:nvPr/>
          </p:nvSpPr>
          <p:spPr>
            <a:xfrm>
              <a:off x="4771112" y="3509508"/>
              <a:ext cx="1146968" cy="1146968"/>
            </a:xfrm>
            <a:custGeom>
              <a:avLst/>
              <a:gdLst>
                <a:gd name="connsiteX0" fmla="*/ 0 w 1146968"/>
                <a:gd name="connsiteY0" fmla="*/ 573484 h 1146968"/>
                <a:gd name="connsiteX1" fmla="*/ 573484 w 1146968"/>
                <a:gd name="connsiteY1" fmla="*/ 0 h 1146968"/>
                <a:gd name="connsiteX2" fmla="*/ 1146968 w 1146968"/>
                <a:gd name="connsiteY2" fmla="*/ 573484 h 1146968"/>
                <a:gd name="connsiteX3" fmla="*/ 573484 w 1146968"/>
                <a:gd name="connsiteY3" fmla="*/ 1146968 h 1146968"/>
                <a:gd name="connsiteX4" fmla="*/ 0 w 1146968"/>
                <a:gd name="connsiteY4" fmla="*/ 573484 h 114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68" h="1146968">
                  <a:moveTo>
                    <a:pt x="0" y="573484"/>
                  </a:moveTo>
                  <a:cubicBezTo>
                    <a:pt x="0" y="256758"/>
                    <a:pt x="256758" y="0"/>
                    <a:pt x="573484" y="0"/>
                  </a:cubicBezTo>
                  <a:cubicBezTo>
                    <a:pt x="890210" y="0"/>
                    <a:pt x="1146968" y="256758"/>
                    <a:pt x="1146968" y="573484"/>
                  </a:cubicBezTo>
                  <a:cubicBezTo>
                    <a:pt x="1146968" y="890210"/>
                    <a:pt x="890210" y="1146968"/>
                    <a:pt x="573484" y="1146968"/>
                  </a:cubicBezTo>
                  <a:cubicBezTo>
                    <a:pt x="256758" y="1146968"/>
                    <a:pt x="0" y="890210"/>
                    <a:pt x="0" y="573484"/>
                  </a:cubicBezTo>
                  <a:close/>
                </a:path>
              </a:pathLst>
            </a:custGeom>
          </p:spPr>
          <p:style>
            <a:lnRef idx="2">
              <a:schemeClr val="lt1">
                <a:hueOff val="0"/>
                <a:satOff val="0"/>
                <a:lumOff val="0"/>
                <a:alphaOff val="0"/>
              </a:schemeClr>
            </a:lnRef>
            <a:fillRef idx="1">
              <a:schemeClr val="accent3">
                <a:shade val="80000"/>
                <a:alpha val="50000"/>
                <a:hueOff val="156362"/>
                <a:satOff val="-1022"/>
                <a:lumOff val="17539"/>
                <a:alphaOff val="0"/>
              </a:schemeClr>
            </a:fillRef>
            <a:effectRef idx="0">
              <a:schemeClr val="accent3">
                <a:shade val="80000"/>
                <a:alpha val="50000"/>
                <a:hueOff val="156362"/>
                <a:satOff val="-1022"/>
                <a:lumOff val="17539"/>
                <a:alphaOff val="0"/>
              </a:schemeClr>
            </a:effectRef>
            <a:fontRef idx="minor">
              <a:schemeClr val="tx1"/>
            </a:fontRef>
          </p:style>
          <p:txBody>
            <a:bodyPr spcFirstLastPara="0" vert="horz" wrap="square" lIns="183210" tIns="183210" rIns="183210" bIns="183210" numCol="1" spcCol="1270" anchor="ctr" anchorCtr="0">
              <a:noAutofit/>
            </a:bodyPr>
            <a:lstStyle/>
            <a:p>
              <a:pPr marL="0" marR="5080" lvl="0" indent="0" algn="ctr" defTabSz="533400">
                <a:lnSpc>
                  <a:spcPct val="90000"/>
                </a:lnSpc>
                <a:spcBef>
                  <a:spcPct val="0"/>
                </a:spcBef>
                <a:spcAft>
                  <a:spcPct val="35000"/>
                </a:spcAft>
                <a:buNone/>
              </a:pPr>
              <a:r>
                <a:rPr lang="en-GB" sz="1200" b="1" i="0" kern="1200" spc="-35">
                  <a:solidFill>
                    <a:srgbClr val="231F20"/>
                  </a:solidFill>
                  <a:latin typeface="Palatino Linotype"/>
                  <a:ea typeface="+mn-ea"/>
                  <a:cs typeface="Palatino Linotype"/>
                </a:rPr>
                <a:t>Education Working Groups </a:t>
              </a:r>
            </a:p>
          </p:txBody>
        </p:sp>
        <p:sp>
          <p:nvSpPr>
            <p:cNvPr id="14" name="Freeform: Shape 13">
              <a:extLst>
                <a:ext uri="{FF2B5EF4-FFF2-40B4-BE49-F238E27FC236}">
                  <a16:creationId xmlns:a16="http://schemas.microsoft.com/office/drawing/2014/main" id="{843266F8-C17F-E678-A3B1-45AB073AED38}"/>
                </a:ext>
              </a:extLst>
            </p:cNvPr>
            <p:cNvSpPr/>
            <p:nvPr/>
          </p:nvSpPr>
          <p:spPr>
            <a:xfrm>
              <a:off x="3962400" y="2495415"/>
              <a:ext cx="1146968" cy="1146968"/>
            </a:xfrm>
            <a:custGeom>
              <a:avLst/>
              <a:gdLst>
                <a:gd name="connsiteX0" fmla="*/ 0 w 1146968"/>
                <a:gd name="connsiteY0" fmla="*/ 573484 h 1146968"/>
                <a:gd name="connsiteX1" fmla="*/ 573484 w 1146968"/>
                <a:gd name="connsiteY1" fmla="*/ 0 h 1146968"/>
                <a:gd name="connsiteX2" fmla="*/ 1146968 w 1146968"/>
                <a:gd name="connsiteY2" fmla="*/ 573484 h 1146968"/>
                <a:gd name="connsiteX3" fmla="*/ 573484 w 1146968"/>
                <a:gd name="connsiteY3" fmla="*/ 1146968 h 1146968"/>
                <a:gd name="connsiteX4" fmla="*/ 0 w 1146968"/>
                <a:gd name="connsiteY4" fmla="*/ 573484 h 114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68" h="1146968">
                  <a:moveTo>
                    <a:pt x="0" y="573484"/>
                  </a:moveTo>
                  <a:cubicBezTo>
                    <a:pt x="0" y="256758"/>
                    <a:pt x="256758" y="0"/>
                    <a:pt x="573484" y="0"/>
                  </a:cubicBezTo>
                  <a:cubicBezTo>
                    <a:pt x="890210" y="0"/>
                    <a:pt x="1146968" y="256758"/>
                    <a:pt x="1146968" y="573484"/>
                  </a:cubicBezTo>
                  <a:cubicBezTo>
                    <a:pt x="1146968" y="890210"/>
                    <a:pt x="890210" y="1146968"/>
                    <a:pt x="573484" y="1146968"/>
                  </a:cubicBezTo>
                  <a:cubicBezTo>
                    <a:pt x="256758" y="1146968"/>
                    <a:pt x="0" y="890210"/>
                    <a:pt x="0" y="573484"/>
                  </a:cubicBezTo>
                  <a:close/>
                </a:path>
              </a:pathLst>
            </a:custGeom>
          </p:spPr>
          <p:style>
            <a:lnRef idx="2">
              <a:schemeClr val="lt1">
                <a:hueOff val="0"/>
                <a:satOff val="0"/>
                <a:lumOff val="0"/>
                <a:alphaOff val="0"/>
              </a:schemeClr>
            </a:lnRef>
            <a:fillRef idx="1">
              <a:schemeClr val="accent3">
                <a:shade val="80000"/>
                <a:alpha val="50000"/>
                <a:hueOff val="187635"/>
                <a:satOff val="-1227"/>
                <a:lumOff val="21046"/>
                <a:alphaOff val="0"/>
              </a:schemeClr>
            </a:fillRef>
            <a:effectRef idx="0">
              <a:schemeClr val="accent3">
                <a:shade val="80000"/>
                <a:alpha val="50000"/>
                <a:hueOff val="187635"/>
                <a:satOff val="-1227"/>
                <a:lumOff val="21046"/>
                <a:alphaOff val="0"/>
              </a:schemeClr>
            </a:effectRef>
            <a:fontRef idx="minor">
              <a:schemeClr val="tx1"/>
            </a:fontRef>
          </p:style>
          <p:txBody>
            <a:bodyPr spcFirstLastPara="0" vert="horz" wrap="square" lIns="183210" tIns="183210" rIns="183210" bIns="183210" numCol="1" spcCol="1270" anchor="ctr" anchorCtr="0">
              <a:noAutofit/>
            </a:bodyPr>
            <a:lstStyle/>
            <a:p>
              <a:pPr marL="12700" marR="5080" lvl="0" indent="0" algn="ctr" defTabSz="1422400">
                <a:lnSpc>
                  <a:spcPct val="100000"/>
                </a:lnSpc>
                <a:spcBef>
                  <a:spcPct val="0"/>
                </a:spcBef>
                <a:spcAft>
                  <a:spcPts val="0"/>
                </a:spcAft>
                <a:buNone/>
              </a:pPr>
              <a:r>
                <a:rPr lang="en-GB" sz="1200" b="1" i="0" kern="1200" spc="-35">
                  <a:solidFill>
                    <a:srgbClr val="231F20"/>
                  </a:solidFill>
                  <a:latin typeface="Palatino Linotype"/>
                  <a:ea typeface="+mn-ea"/>
                  <a:cs typeface="Palatino Linotype"/>
                </a:rPr>
                <a:t>Editorial Advisory Board</a:t>
              </a:r>
            </a:p>
          </p:txBody>
        </p:sp>
        <p:sp>
          <p:nvSpPr>
            <p:cNvPr id="15" name="Freeform: Shape 14">
              <a:extLst>
                <a:ext uri="{FF2B5EF4-FFF2-40B4-BE49-F238E27FC236}">
                  <a16:creationId xmlns:a16="http://schemas.microsoft.com/office/drawing/2014/main" id="{426D3AC1-6CB5-3EEE-727D-A5CDC65D7D28}"/>
                </a:ext>
              </a:extLst>
            </p:cNvPr>
            <p:cNvSpPr/>
            <p:nvPr/>
          </p:nvSpPr>
          <p:spPr>
            <a:xfrm>
              <a:off x="4251026" y="1230863"/>
              <a:ext cx="1146968" cy="1146968"/>
            </a:xfrm>
            <a:custGeom>
              <a:avLst/>
              <a:gdLst>
                <a:gd name="connsiteX0" fmla="*/ 0 w 1146968"/>
                <a:gd name="connsiteY0" fmla="*/ 573484 h 1146968"/>
                <a:gd name="connsiteX1" fmla="*/ 573484 w 1146968"/>
                <a:gd name="connsiteY1" fmla="*/ 0 h 1146968"/>
                <a:gd name="connsiteX2" fmla="*/ 1146968 w 1146968"/>
                <a:gd name="connsiteY2" fmla="*/ 573484 h 1146968"/>
                <a:gd name="connsiteX3" fmla="*/ 573484 w 1146968"/>
                <a:gd name="connsiteY3" fmla="*/ 1146968 h 1146968"/>
                <a:gd name="connsiteX4" fmla="*/ 0 w 1146968"/>
                <a:gd name="connsiteY4" fmla="*/ 573484 h 114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68" h="1146968">
                  <a:moveTo>
                    <a:pt x="0" y="573484"/>
                  </a:moveTo>
                  <a:cubicBezTo>
                    <a:pt x="0" y="256758"/>
                    <a:pt x="256758" y="0"/>
                    <a:pt x="573484" y="0"/>
                  </a:cubicBezTo>
                  <a:cubicBezTo>
                    <a:pt x="890210" y="0"/>
                    <a:pt x="1146968" y="256758"/>
                    <a:pt x="1146968" y="573484"/>
                  </a:cubicBezTo>
                  <a:cubicBezTo>
                    <a:pt x="1146968" y="890210"/>
                    <a:pt x="890210" y="1146968"/>
                    <a:pt x="573484" y="1146968"/>
                  </a:cubicBezTo>
                  <a:cubicBezTo>
                    <a:pt x="256758" y="1146968"/>
                    <a:pt x="0" y="890210"/>
                    <a:pt x="0" y="573484"/>
                  </a:cubicBezTo>
                  <a:close/>
                </a:path>
              </a:pathLst>
            </a:custGeom>
          </p:spPr>
          <p:style>
            <a:lnRef idx="2">
              <a:schemeClr val="lt1">
                <a:hueOff val="0"/>
                <a:satOff val="0"/>
                <a:lumOff val="0"/>
                <a:alphaOff val="0"/>
              </a:schemeClr>
            </a:lnRef>
            <a:fillRef idx="1">
              <a:schemeClr val="accent3">
                <a:shade val="80000"/>
                <a:alpha val="50000"/>
                <a:hueOff val="218907"/>
                <a:satOff val="-1431"/>
                <a:lumOff val="24554"/>
                <a:alphaOff val="0"/>
              </a:schemeClr>
            </a:fillRef>
            <a:effectRef idx="0">
              <a:schemeClr val="accent3">
                <a:shade val="80000"/>
                <a:alpha val="50000"/>
                <a:hueOff val="218907"/>
                <a:satOff val="-1431"/>
                <a:lumOff val="24554"/>
                <a:alphaOff val="0"/>
              </a:schemeClr>
            </a:effectRef>
            <a:fontRef idx="minor">
              <a:schemeClr val="tx1"/>
            </a:fontRef>
          </p:style>
          <p:txBody>
            <a:bodyPr spcFirstLastPara="0" vert="horz" wrap="square" lIns="183210" tIns="183210" rIns="183210" bIns="183210" numCol="1" spcCol="1270" anchor="ctr" anchorCtr="0">
              <a:noAutofit/>
            </a:bodyPr>
            <a:lstStyle/>
            <a:p>
              <a:pPr marL="0" marR="5080" lvl="0" indent="0" algn="ctr" defTabSz="533400">
                <a:lnSpc>
                  <a:spcPct val="90000"/>
                </a:lnSpc>
                <a:spcBef>
                  <a:spcPct val="0"/>
                </a:spcBef>
                <a:spcAft>
                  <a:spcPct val="35000"/>
                </a:spcAft>
                <a:buNone/>
              </a:pPr>
              <a:r>
                <a:rPr lang="en-GB" sz="1200" b="1" i="0" kern="1200" spc="-35">
                  <a:solidFill>
                    <a:srgbClr val="231F20"/>
                  </a:solidFill>
                  <a:latin typeface="Palatino Linotype"/>
                  <a:ea typeface="+mn-ea"/>
                  <a:cs typeface="Palatino Linotype"/>
                </a:rPr>
                <a:t>Advisory Committee</a:t>
              </a:r>
            </a:p>
          </p:txBody>
        </p:sp>
      </p:grpSp>
    </p:spTree>
    <p:extLst>
      <p:ext uri="{BB962C8B-B14F-4D97-AF65-F5344CB8AC3E}">
        <p14:creationId xmlns:p14="http://schemas.microsoft.com/office/powerpoint/2010/main" val="347407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5ABD-D954-4635-06B2-EFCC3ED2A8E8}"/>
              </a:ext>
            </a:extLst>
          </p:cNvPr>
          <p:cNvSpPr>
            <a:spLocks noGrp="1"/>
          </p:cNvSpPr>
          <p:nvPr>
            <p:ph type="ctrTitle"/>
          </p:nvPr>
        </p:nvSpPr>
        <p:spPr>
          <a:xfrm>
            <a:off x="606669" y="530713"/>
            <a:ext cx="7824906" cy="518746"/>
          </a:xfrm>
        </p:spPr>
        <p:txBody>
          <a:bodyPr anchor="b">
            <a:normAutofit/>
          </a:bodyPr>
          <a:lstStyle/>
          <a:p>
            <a:r>
              <a:rPr lang="en-GB"/>
              <a:t>Becoming more global</a:t>
            </a:r>
          </a:p>
        </p:txBody>
      </p:sp>
      <p:sp>
        <p:nvSpPr>
          <p:cNvPr id="3" name="Text Placeholder 2">
            <a:extLst>
              <a:ext uri="{FF2B5EF4-FFF2-40B4-BE49-F238E27FC236}">
                <a16:creationId xmlns:a16="http://schemas.microsoft.com/office/drawing/2014/main" id="{158CD2B8-F00B-8223-4369-42648E0CDF1B}"/>
              </a:ext>
            </a:extLst>
          </p:cNvPr>
          <p:cNvSpPr>
            <a:spLocks noGrp="1"/>
          </p:cNvSpPr>
          <p:nvPr>
            <p:ph type="body" sz="quarter" idx="10"/>
          </p:nvPr>
        </p:nvSpPr>
        <p:spPr>
          <a:xfrm>
            <a:off x="597144" y="1279525"/>
            <a:ext cx="5633289" cy="3240449"/>
          </a:xfrm>
        </p:spPr>
        <p:txBody>
          <a:bodyPr>
            <a:noAutofit/>
          </a:bodyPr>
          <a:lstStyle/>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Investigate ways to enhance our reputation internationally, building on the activities that are already providing geographical reach (e.g. Nutrition Bulletin, webinars).</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Gain insight from our international EAB on key issues in other countries to ensure our thought pieces are widely relevant and support for ‘marketing’ of our reviews in their respective countries.</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Extend the Scientific Committee to include international participants (US, EU, Africa, S America), setting up a small international working group to advise on topics of importance for BNF.</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Ensure that roundtable events and workshops also encourage wider engagement.</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Include presentations with international context within our CPD programme.</a:t>
            </a:r>
          </a:p>
          <a:p>
            <a:pPr marL="184150" marR="106680" indent="-171450" defTabSz="914400">
              <a:lnSpc>
                <a:spcPts val="1400"/>
              </a:lnSpc>
              <a:spcBef>
                <a:spcPts val="770"/>
              </a:spcBef>
              <a:spcAft>
                <a:spcPts val="375"/>
              </a:spcAft>
              <a:buFont typeface="Wingdings" panose="05000000000000000000" pitchFamily="2" charset="2"/>
              <a:buChar char="§"/>
            </a:pPr>
            <a:r>
              <a:rPr lang="en-GB" sz="1200" kern="1200">
                <a:solidFill>
                  <a:srgbClr val="231F20"/>
                </a:solidFill>
                <a:latin typeface="Arial"/>
                <a:cs typeface="Arial"/>
              </a:rPr>
              <a:t>Reconnect with European Nutrition Foundations. </a:t>
            </a:r>
          </a:p>
          <a:p>
            <a:pPr>
              <a:lnSpc>
                <a:spcPct val="100000"/>
              </a:lnSpc>
            </a:pPr>
            <a:endParaRPr lang="en-GB"/>
          </a:p>
        </p:txBody>
      </p:sp>
      <p:pic>
        <p:nvPicPr>
          <p:cNvPr id="6" name="Picture 2" descr="Digestive health products are No.1 functional food, global study">
            <a:extLst>
              <a:ext uri="{FF2B5EF4-FFF2-40B4-BE49-F238E27FC236}">
                <a16:creationId xmlns:a16="http://schemas.microsoft.com/office/drawing/2014/main" id="{BC7B00D8-0FAF-ACFE-7688-BE21D7C90C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889125"/>
            <a:ext cx="1609957" cy="193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3A82-3A40-BC5A-2DFA-FD41C0F256BB}"/>
              </a:ext>
            </a:extLst>
          </p:cNvPr>
          <p:cNvSpPr>
            <a:spLocks noGrp="1"/>
          </p:cNvSpPr>
          <p:nvPr>
            <p:ph type="ctrTitle"/>
          </p:nvPr>
        </p:nvSpPr>
        <p:spPr>
          <a:xfrm>
            <a:off x="539994" y="361236"/>
            <a:ext cx="7824906" cy="461665"/>
          </a:xfrm>
        </p:spPr>
        <p:txBody>
          <a:bodyPr/>
          <a:lstStyle/>
          <a:p>
            <a:r>
              <a:rPr lang="en-GB"/>
              <a:t>Championing nutrition science</a:t>
            </a:r>
          </a:p>
        </p:txBody>
      </p:sp>
      <p:sp>
        <p:nvSpPr>
          <p:cNvPr id="4" name="Text Placeholder 3">
            <a:extLst>
              <a:ext uri="{FF2B5EF4-FFF2-40B4-BE49-F238E27FC236}">
                <a16:creationId xmlns:a16="http://schemas.microsoft.com/office/drawing/2014/main" id="{988BBEF6-C565-BE60-CB89-AE818A30ED42}"/>
              </a:ext>
            </a:extLst>
          </p:cNvPr>
          <p:cNvSpPr>
            <a:spLocks noGrp="1"/>
          </p:cNvSpPr>
          <p:nvPr>
            <p:ph type="body" sz="quarter" idx="10"/>
          </p:nvPr>
        </p:nvSpPr>
        <p:spPr>
          <a:xfrm>
            <a:off x="420441" y="1396596"/>
            <a:ext cx="4032006" cy="2590800"/>
          </a:xfrm>
        </p:spPr>
        <p:txBody>
          <a:bodyPr>
            <a:normAutofit fontScale="92500" lnSpcReduction="20000"/>
          </a:bodyPr>
          <a:lstStyle/>
          <a:p>
            <a:pPr marL="184150" marR="106680" indent="-171450" defTabSz="914400">
              <a:lnSpc>
                <a:spcPts val="1400"/>
              </a:lnSpc>
              <a:spcBef>
                <a:spcPts val="770"/>
              </a:spcBef>
              <a:spcAft>
                <a:spcPts val="375"/>
              </a:spcAft>
              <a:buFont typeface="Wingdings" panose="05000000000000000000" pitchFamily="2" charset="2"/>
              <a:buChar char="§"/>
            </a:pPr>
            <a:r>
              <a:rPr lang="en-GB" sz="1300" kern="1200">
                <a:solidFill>
                  <a:srgbClr val="231F20"/>
                </a:solidFill>
                <a:latin typeface="Arial"/>
                <a:cs typeface="Arial"/>
              </a:rPr>
              <a:t>Disseminating important and relevant research (working with academics/researchers, publishing Nutrition Bulletin, webinars)</a:t>
            </a:r>
          </a:p>
          <a:p>
            <a:pPr marL="184150" marR="106680" indent="-171450" defTabSz="914400">
              <a:lnSpc>
                <a:spcPts val="1400"/>
              </a:lnSpc>
              <a:spcBef>
                <a:spcPts val="770"/>
              </a:spcBef>
              <a:spcAft>
                <a:spcPts val="375"/>
              </a:spcAft>
              <a:buFont typeface="Wingdings" panose="05000000000000000000" pitchFamily="2" charset="2"/>
              <a:buChar char="§"/>
            </a:pPr>
            <a:r>
              <a:rPr lang="en-GB" sz="1300" kern="1200">
                <a:solidFill>
                  <a:srgbClr val="231F20"/>
                </a:solidFill>
                <a:latin typeface="Arial"/>
                <a:cs typeface="Arial"/>
              </a:rPr>
              <a:t>Stakeholder engagement</a:t>
            </a:r>
          </a:p>
          <a:p>
            <a:pPr marL="184150" marR="106680" indent="-171450" defTabSz="914400">
              <a:lnSpc>
                <a:spcPts val="1400"/>
              </a:lnSpc>
              <a:spcBef>
                <a:spcPts val="770"/>
              </a:spcBef>
              <a:spcAft>
                <a:spcPts val="375"/>
              </a:spcAft>
              <a:buFont typeface="Wingdings" panose="05000000000000000000" pitchFamily="2" charset="2"/>
              <a:buChar char="§"/>
            </a:pPr>
            <a:r>
              <a:rPr lang="en-GB" sz="1300" kern="1200">
                <a:solidFill>
                  <a:srgbClr val="231F20"/>
                </a:solidFill>
                <a:latin typeface="Arial"/>
                <a:cs typeface="Arial"/>
              </a:rPr>
              <a:t>Partnerships with professional associations &amp; societies (e.g. ANS)</a:t>
            </a:r>
          </a:p>
          <a:p>
            <a:pPr marL="184150" marR="106680" indent="-171450" defTabSz="914400">
              <a:lnSpc>
                <a:spcPts val="1400"/>
              </a:lnSpc>
              <a:spcBef>
                <a:spcPts val="770"/>
              </a:spcBef>
              <a:spcAft>
                <a:spcPts val="375"/>
              </a:spcAft>
              <a:buFont typeface="Wingdings" panose="05000000000000000000" pitchFamily="2" charset="2"/>
              <a:buChar char="§"/>
            </a:pPr>
            <a:r>
              <a:rPr lang="en-GB" sz="1300" kern="1200">
                <a:solidFill>
                  <a:srgbClr val="231F20"/>
                </a:solidFill>
                <a:latin typeface="Arial"/>
                <a:cs typeface="Arial"/>
              </a:rPr>
              <a:t>Encouraging young people (e.g. via student network, internships)</a:t>
            </a:r>
          </a:p>
          <a:p>
            <a:pPr marL="184150" marR="106680" indent="-171450" defTabSz="914400">
              <a:lnSpc>
                <a:spcPts val="1400"/>
              </a:lnSpc>
              <a:spcBef>
                <a:spcPts val="770"/>
              </a:spcBef>
              <a:spcAft>
                <a:spcPts val="375"/>
              </a:spcAft>
              <a:buFont typeface="Wingdings" panose="05000000000000000000" pitchFamily="2" charset="2"/>
              <a:buChar char="§"/>
            </a:pPr>
            <a:r>
              <a:rPr lang="en-GB" sz="1300" kern="1200">
                <a:solidFill>
                  <a:srgbClr val="231F20"/>
                </a:solidFill>
                <a:latin typeface="Arial"/>
                <a:cs typeface="Arial"/>
              </a:rPr>
              <a:t>Providing training (e.g. webinars) to support CPD, rewarding good practice and achievement (e.g. awards)</a:t>
            </a:r>
            <a:endParaRPr lang="en-GB" sz="1800"/>
          </a:p>
        </p:txBody>
      </p:sp>
      <p:graphicFrame>
        <p:nvGraphicFramePr>
          <p:cNvPr id="3" name="Table 2">
            <a:extLst>
              <a:ext uri="{FF2B5EF4-FFF2-40B4-BE49-F238E27FC236}">
                <a16:creationId xmlns:a16="http://schemas.microsoft.com/office/drawing/2014/main" id="{7BD5441A-DA33-A105-38DE-5BBFE5DFE61E}"/>
              </a:ext>
            </a:extLst>
          </p:cNvPr>
          <p:cNvGraphicFramePr>
            <a:graphicFrameLocks noGrp="1"/>
          </p:cNvGraphicFramePr>
          <p:nvPr>
            <p:extLst>
              <p:ext uri="{D42A27DB-BD31-4B8C-83A1-F6EECF244321}">
                <p14:modId xmlns:p14="http://schemas.microsoft.com/office/powerpoint/2010/main" val="670082197"/>
              </p:ext>
            </p:extLst>
          </p:nvPr>
        </p:nvGraphicFramePr>
        <p:xfrm>
          <a:off x="4865934" y="1127124"/>
          <a:ext cx="3876675" cy="3129743"/>
        </p:xfrm>
        <a:graphic>
          <a:graphicData uri="http://schemas.openxmlformats.org/drawingml/2006/table">
            <a:tbl>
              <a:tblPr firstRow="1" bandRow="1"/>
              <a:tblGrid>
                <a:gridCol w="3876675">
                  <a:extLst>
                    <a:ext uri="{9D8B030D-6E8A-4147-A177-3AD203B41FA5}">
                      <a16:colId xmlns:a16="http://schemas.microsoft.com/office/drawing/2014/main" val="1476053825"/>
                    </a:ext>
                  </a:extLst>
                </a:gridCol>
              </a:tblGrid>
              <a:tr h="617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GB" sz="1100" b="0" err="1">
                          <a:effectLst/>
                          <a:latin typeface="Arial" panose="020B0604020202020204" pitchFamily="34" charset="0"/>
                          <a:ea typeface="Calibri" panose="020F0502020204030204" pitchFamily="34" charset="0"/>
                          <a:cs typeface="Arial" panose="020B0604020202020204" pitchFamily="34" charset="0"/>
                        </a:rPr>
                        <a:t>STARt</a:t>
                      </a:r>
                      <a:r>
                        <a:rPr lang="en-GB" sz="1100" b="0">
                          <a:effectLst/>
                          <a:latin typeface="Arial" panose="020B0604020202020204" pitchFamily="34" charset="0"/>
                          <a:ea typeface="Calibri" panose="020F0502020204030204" pitchFamily="34" charset="0"/>
                          <a:cs typeface="Arial" panose="020B0604020202020204" pitchFamily="34" charset="0"/>
                        </a:rPr>
                        <a:t> healthy – Stay Healthy: Aligning Public and Planetary Health Through Precision Plant-Based Dietary Solutions across the Life-course (The STAR Hub).</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76691134"/>
                  </a:ext>
                </a:extLst>
              </a:tr>
              <a:tr h="7294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GB" sz="1100" b="0" kern="1200">
                          <a:solidFill>
                            <a:schemeClr val="dk1"/>
                          </a:solidFill>
                          <a:effectLst/>
                          <a:latin typeface="Arial" panose="020B0604020202020204" pitchFamily="34" charset="0"/>
                          <a:ea typeface="+mn-ea"/>
                          <a:cs typeface="Arial" panose="020B0604020202020204" pitchFamily="34" charset="0"/>
                        </a:rPr>
                        <a:t>Translational Innovation Hub for Population Health using Sustainable Food and Nutrition Approaches (The RIPEN Hub).</a:t>
                      </a:r>
                      <a:endParaRPr lang="en-GB" sz="1100" b="0">
                        <a:latin typeface="Arial" panose="020B0604020202020204" pitchFamily="34" charset="0"/>
                        <a:cs typeface="Arial" panose="020B0604020202020204" pitchFamily="34"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97818459"/>
                  </a:ext>
                </a:extLst>
              </a:tr>
              <a:tr h="800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tx1"/>
                          </a:solidFill>
                          <a:latin typeface="Arial" panose="020B0604020202020204" pitchFamily="34" charset="0"/>
                          <a:ea typeface="+mn-ea"/>
                          <a:cs typeface="Arial" panose="020B0604020202020204" pitchFamily="34" charset="0"/>
                        </a:rPr>
                        <a:t>UKRI: Raising the Pulse – </a:t>
                      </a:r>
                      <a:r>
                        <a:rPr lang="en-GB" sz="1100" b="0" i="0" kern="1200">
                          <a:solidFill>
                            <a:schemeClr val="tx1"/>
                          </a:solidFill>
                          <a:effectLst/>
                          <a:latin typeface="Arial" panose="020B0604020202020204" pitchFamily="34" charset="0"/>
                          <a:ea typeface="+mn-ea"/>
                          <a:cs typeface="Arial" panose="020B0604020202020204" pitchFamily="34" charset="0"/>
                        </a:rPr>
                        <a:t>'Raising the Pulse' (</a:t>
                      </a:r>
                      <a:r>
                        <a:rPr lang="en-GB" sz="1100" b="0" i="0" kern="1200" err="1">
                          <a:solidFill>
                            <a:schemeClr val="tx1"/>
                          </a:solidFill>
                          <a:effectLst/>
                          <a:latin typeface="Arial" panose="020B0604020202020204" pitchFamily="34" charset="0"/>
                          <a:ea typeface="+mn-ea"/>
                          <a:cs typeface="Arial" panose="020B0604020202020204" pitchFamily="34" charset="0"/>
                        </a:rPr>
                        <a:t>RtP</a:t>
                      </a:r>
                      <a:r>
                        <a:rPr lang="en-GB" sz="1100" b="0" i="0" kern="1200">
                          <a:solidFill>
                            <a:schemeClr val="tx1"/>
                          </a:solidFill>
                          <a:effectLst/>
                          <a:latin typeface="Arial" panose="020B0604020202020204" pitchFamily="34" charset="0"/>
                          <a:ea typeface="+mn-ea"/>
                          <a:cs typeface="Arial" panose="020B0604020202020204" pitchFamily="34" charset="0"/>
                        </a:rPr>
                        <a:t>): Systems analysis of the environmental, nutritional and health benefits of pulse-enhanced foods.</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354284770"/>
                  </a:ext>
                </a:extLst>
              </a:tr>
              <a:tr h="98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UKRI: Food for added life years: Putting research into action (Food4Years) with the Diverse Nutrition Association, </a:t>
                      </a:r>
                      <a:r>
                        <a:rPr lang="en-GB" sz="1100" b="0">
                          <a:effectLst/>
                          <a:latin typeface="Arial" panose="020B0604020202020204" pitchFamily="34" charset="0"/>
                          <a:ea typeface="Calibri" panose="020F0502020204030204" pitchFamily="34" charset="0"/>
                          <a:cs typeface="Arial" panose="020B0604020202020204" pitchFamily="34" charset="0"/>
                        </a:rPr>
                        <a:t>A mixed methods approach to look at relevant food strategies to reduce risk of malnutrition in older minority communities. </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68824753"/>
                  </a:ext>
                </a:extLst>
              </a:tr>
            </a:tbl>
          </a:graphicData>
        </a:graphic>
      </p:graphicFrame>
      <p:sp>
        <p:nvSpPr>
          <p:cNvPr id="5" name="object 2">
            <a:extLst>
              <a:ext uri="{FF2B5EF4-FFF2-40B4-BE49-F238E27FC236}">
                <a16:creationId xmlns:a16="http://schemas.microsoft.com/office/drawing/2014/main" id="{81F1C429-FFA3-4639-95C0-ECFFA2DD1A49}"/>
              </a:ext>
            </a:extLst>
          </p:cNvPr>
          <p:cNvSpPr/>
          <p:nvPr/>
        </p:nvSpPr>
        <p:spPr>
          <a:xfrm>
            <a:off x="4495800" y="1736725"/>
            <a:ext cx="0" cy="1397635"/>
          </a:xfrm>
          <a:custGeom>
            <a:avLst/>
            <a:gdLst/>
            <a:ahLst/>
            <a:cxnLst/>
            <a:rect l="l" t="t" r="r" b="b"/>
            <a:pathLst>
              <a:path h="1397635">
                <a:moveTo>
                  <a:pt x="0" y="1397050"/>
                </a:moveTo>
                <a:lnTo>
                  <a:pt x="0" y="0"/>
                </a:lnTo>
              </a:path>
            </a:pathLst>
          </a:custGeom>
          <a:ln>
            <a:solidFill>
              <a:schemeClr val="bg1">
                <a:lumMod val="50000"/>
              </a:schemeClr>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a:p>
        </p:txBody>
      </p:sp>
    </p:spTree>
    <p:extLst>
      <p:ext uri="{BB962C8B-B14F-4D97-AF65-F5344CB8AC3E}">
        <p14:creationId xmlns:p14="http://schemas.microsoft.com/office/powerpoint/2010/main" val="253224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C189-ADE1-9245-9053-9E690E565D00}"/>
              </a:ext>
            </a:extLst>
          </p:cNvPr>
          <p:cNvSpPr>
            <a:spLocks noGrp="1"/>
          </p:cNvSpPr>
          <p:nvPr>
            <p:ph type="ctrTitle"/>
          </p:nvPr>
        </p:nvSpPr>
        <p:spPr/>
        <p:txBody>
          <a:bodyPr>
            <a:normAutofit fontScale="90000"/>
          </a:bodyPr>
          <a:lstStyle/>
          <a:p>
            <a:r>
              <a:rPr lang="en-US"/>
              <a:t>Questions?</a:t>
            </a:r>
          </a:p>
        </p:txBody>
      </p:sp>
    </p:spTree>
    <p:extLst>
      <p:ext uri="{BB962C8B-B14F-4D97-AF65-F5344CB8AC3E}">
        <p14:creationId xmlns:p14="http://schemas.microsoft.com/office/powerpoint/2010/main" val="21333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4770"/>
          </a:xfrm>
          <a:custGeom>
            <a:avLst/>
            <a:gdLst/>
            <a:ahLst/>
            <a:cxnLst/>
            <a:rect l="l" t="t" r="r" b="b"/>
            <a:pathLst>
              <a:path w="9144000" h="5144770">
                <a:moveTo>
                  <a:pt x="9144000" y="0"/>
                </a:moveTo>
                <a:lnTo>
                  <a:pt x="0" y="0"/>
                </a:lnTo>
                <a:lnTo>
                  <a:pt x="0" y="5144401"/>
                </a:lnTo>
                <a:lnTo>
                  <a:pt x="9144000" y="5144401"/>
                </a:lnTo>
                <a:lnTo>
                  <a:pt x="9144000" y="0"/>
                </a:lnTo>
                <a:close/>
              </a:path>
            </a:pathLst>
          </a:custGeom>
          <a:solidFill>
            <a:srgbClr val="EC6A6D"/>
          </a:solidFill>
        </p:spPr>
        <p:txBody>
          <a:bodyPr wrap="square" lIns="0" tIns="0" rIns="0" bIns="0" rtlCol="0"/>
          <a:lstStyle/>
          <a:p>
            <a:endParaRPr/>
          </a:p>
        </p:txBody>
      </p:sp>
      <p:sp>
        <p:nvSpPr>
          <p:cNvPr id="3" name="object 3"/>
          <p:cNvSpPr/>
          <p:nvPr/>
        </p:nvSpPr>
        <p:spPr>
          <a:xfrm>
            <a:off x="4969109" y="4734469"/>
            <a:ext cx="1687195" cy="410209"/>
          </a:xfrm>
          <a:custGeom>
            <a:avLst/>
            <a:gdLst/>
            <a:ahLst/>
            <a:cxnLst/>
            <a:rect l="l" t="t" r="r" b="b"/>
            <a:pathLst>
              <a:path w="1687195" h="410210">
                <a:moveTo>
                  <a:pt x="843529" y="0"/>
                </a:moveTo>
                <a:lnTo>
                  <a:pt x="795721" y="1045"/>
                </a:lnTo>
                <a:lnTo>
                  <a:pt x="748448" y="4153"/>
                </a:lnTo>
                <a:lnTo>
                  <a:pt x="701755" y="9280"/>
                </a:lnTo>
                <a:lnTo>
                  <a:pt x="655684" y="16382"/>
                </a:lnTo>
                <a:lnTo>
                  <a:pt x="610279" y="25416"/>
                </a:lnTo>
                <a:lnTo>
                  <a:pt x="565585" y="36337"/>
                </a:lnTo>
                <a:lnTo>
                  <a:pt x="521644" y="49102"/>
                </a:lnTo>
                <a:lnTo>
                  <a:pt x="478501" y="63669"/>
                </a:lnTo>
                <a:lnTo>
                  <a:pt x="436199" y="79992"/>
                </a:lnTo>
                <a:lnTo>
                  <a:pt x="394781" y="98028"/>
                </a:lnTo>
                <a:lnTo>
                  <a:pt x="354291" y="117735"/>
                </a:lnTo>
                <a:lnTo>
                  <a:pt x="314773" y="139067"/>
                </a:lnTo>
                <a:lnTo>
                  <a:pt x="276270" y="161982"/>
                </a:lnTo>
                <a:lnTo>
                  <a:pt x="238827" y="186436"/>
                </a:lnTo>
                <a:lnTo>
                  <a:pt x="202486" y="212385"/>
                </a:lnTo>
                <a:lnTo>
                  <a:pt x="167291" y="239785"/>
                </a:lnTo>
                <a:lnTo>
                  <a:pt x="133287" y="268594"/>
                </a:lnTo>
                <a:lnTo>
                  <a:pt x="100515" y="298767"/>
                </a:lnTo>
                <a:lnTo>
                  <a:pt x="69021" y="330261"/>
                </a:lnTo>
                <a:lnTo>
                  <a:pt x="38848" y="363032"/>
                </a:lnTo>
                <a:lnTo>
                  <a:pt x="10039" y="397036"/>
                </a:lnTo>
                <a:lnTo>
                  <a:pt x="0" y="409931"/>
                </a:lnTo>
                <a:lnTo>
                  <a:pt x="1687048" y="409931"/>
                </a:lnTo>
                <a:lnTo>
                  <a:pt x="1648199" y="363032"/>
                </a:lnTo>
                <a:lnTo>
                  <a:pt x="1618026" y="330261"/>
                </a:lnTo>
                <a:lnTo>
                  <a:pt x="1586533" y="298767"/>
                </a:lnTo>
                <a:lnTo>
                  <a:pt x="1553762" y="268594"/>
                </a:lnTo>
                <a:lnTo>
                  <a:pt x="1519757" y="239785"/>
                </a:lnTo>
                <a:lnTo>
                  <a:pt x="1484563" y="212385"/>
                </a:lnTo>
                <a:lnTo>
                  <a:pt x="1448223" y="186436"/>
                </a:lnTo>
                <a:lnTo>
                  <a:pt x="1410779" y="161982"/>
                </a:lnTo>
                <a:lnTo>
                  <a:pt x="1372277" y="139067"/>
                </a:lnTo>
                <a:lnTo>
                  <a:pt x="1332760" y="117735"/>
                </a:lnTo>
                <a:lnTo>
                  <a:pt x="1292271" y="98028"/>
                </a:lnTo>
                <a:lnTo>
                  <a:pt x="1250853" y="79992"/>
                </a:lnTo>
                <a:lnTo>
                  <a:pt x="1208551" y="63669"/>
                </a:lnTo>
                <a:lnTo>
                  <a:pt x="1165409" y="49102"/>
                </a:lnTo>
                <a:lnTo>
                  <a:pt x="1121469" y="36337"/>
                </a:lnTo>
                <a:lnTo>
                  <a:pt x="1076775" y="25416"/>
                </a:lnTo>
                <a:lnTo>
                  <a:pt x="1031371" y="16382"/>
                </a:lnTo>
                <a:lnTo>
                  <a:pt x="985301" y="9280"/>
                </a:lnTo>
                <a:lnTo>
                  <a:pt x="938609" y="4153"/>
                </a:lnTo>
                <a:lnTo>
                  <a:pt x="891337" y="1045"/>
                </a:lnTo>
                <a:lnTo>
                  <a:pt x="843529" y="0"/>
                </a:lnTo>
                <a:close/>
              </a:path>
            </a:pathLst>
          </a:custGeom>
          <a:solidFill>
            <a:srgbClr val="EBEBEC">
              <a:alpha val="9999"/>
            </a:srgbClr>
          </a:solidFill>
        </p:spPr>
        <p:txBody>
          <a:bodyPr wrap="square" lIns="0" tIns="0" rIns="0" bIns="0" rtlCol="0"/>
          <a:lstStyle/>
          <a:p>
            <a:endParaRPr/>
          </a:p>
        </p:txBody>
      </p:sp>
      <p:sp>
        <p:nvSpPr>
          <p:cNvPr id="4" name="object 4"/>
          <p:cNvSpPr/>
          <p:nvPr/>
        </p:nvSpPr>
        <p:spPr>
          <a:xfrm>
            <a:off x="6939064" y="2593632"/>
            <a:ext cx="2205355" cy="2550795"/>
          </a:xfrm>
          <a:custGeom>
            <a:avLst/>
            <a:gdLst/>
            <a:ahLst/>
            <a:cxnLst/>
            <a:rect l="l" t="t" r="r" b="b"/>
            <a:pathLst>
              <a:path w="2205354" h="2550795">
                <a:moveTo>
                  <a:pt x="2164143" y="1067511"/>
                </a:moveTo>
                <a:lnTo>
                  <a:pt x="2163102" y="1019962"/>
                </a:lnTo>
                <a:lnTo>
                  <a:pt x="2160003" y="972947"/>
                </a:lnTo>
                <a:lnTo>
                  <a:pt x="2154910" y="926503"/>
                </a:lnTo>
                <a:lnTo>
                  <a:pt x="2147849" y="880681"/>
                </a:lnTo>
                <a:lnTo>
                  <a:pt x="2138857" y="835520"/>
                </a:lnTo>
                <a:lnTo>
                  <a:pt x="2127999" y="791070"/>
                </a:lnTo>
                <a:lnTo>
                  <a:pt x="2115299" y="747356"/>
                </a:lnTo>
                <a:lnTo>
                  <a:pt x="2100808" y="704456"/>
                </a:lnTo>
                <a:lnTo>
                  <a:pt x="2084578" y="662381"/>
                </a:lnTo>
                <a:lnTo>
                  <a:pt x="2066632" y="621182"/>
                </a:lnTo>
                <a:lnTo>
                  <a:pt x="2047036" y="580910"/>
                </a:lnTo>
                <a:lnTo>
                  <a:pt x="2025815" y="541604"/>
                </a:lnTo>
                <a:lnTo>
                  <a:pt x="2003018" y="503301"/>
                </a:lnTo>
                <a:lnTo>
                  <a:pt x="1978698" y="466064"/>
                </a:lnTo>
                <a:lnTo>
                  <a:pt x="1952891" y="429920"/>
                </a:lnTo>
                <a:lnTo>
                  <a:pt x="1925637" y="394919"/>
                </a:lnTo>
                <a:lnTo>
                  <a:pt x="1896986" y="361086"/>
                </a:lnTo>
                <a:lnTo>
                  <a:pt x="1866976" y="328498"/>
                </a:lnTo>
                <a:lnTo>
                  <a:pt x="1835645" y="297167"/>
                </a:lnTo>
                <a:lnTo>
                  <a:pt x="1803057" y="267157"/>
                </a:lnTo>
                <a:lnTo>
                  <a:pt x="1769237" y="238506"/>
                </a:lnTo>
                <a:lnTo>
                  <a:pt x="1734223" y="211251"/>
                </a:lnTo>
                <a:lnTo>
                  <a:pt x="1698078" y="185445"/>
                </a:lnTo>
                <a:lnTo>
                  <a:pt x="1660842" y="161124"/>
                </a:lnTo>
                <a:lnTo>
                  <a:pt x="1622539" y="138328"/>
                </a:lnTo>
                <a:lnTo>
                  <a:pt x="1583232" y="117106"/>
                </a:lnTo>
                <a:lnTo>
                  <a:pt x="1542961" y="97510"/>
                </a:lnTo>
                <a:lnTo>
                  <a:pt x="1501762" y="79565"/>
                </a:lnTo>
                <a:lnTo>
                  <a:pt x="1459687" y="63334"/>
                </a:lnTo>
                <a:lnTo>
                  <a:pt x="1416786" y="48844"/>
                </a:lnTo>
                <a:lnTo>
                  <a:pt x="1373073" y="36144"/>
                </a:lnTo>
                <a:lnTo>
                  <a:pt x="1328623" y="25285"/>
                </a:lnTo>
                <a:lnTo>
                  <a:pt x="1283462" y="16306"/>
                </a:lnTo>
                <a:lnTo>
                  <a:pt x="1237640" y="9232"/>
                </a:lnTo>
                <a:lnTo>
                  <a:pt x="1191196" y="4140"/>
                </a:lnTo>
                <a:lnTo>
                  <a:pt x="1144181" y="1041"/>
                </a:lnTo>
                <a:lnTo>
                  <a:pt x="1096632" y="0"/>
                </a:lnTo>
                <a:lnTo>
                  <a:pt x="1049070" y="1041"/>
                </a:lnTo>
                <a:lnTo>
                  <a:pt x="1002055" y="4140"/>
                </a:lnTo>
                <a:lnTo>
                  <a:pt x="955611" y="9232"/>
                </a:lnTo>
                <a:lnTo>
                  <a:pt x="909789" y="16306"/>
                </a:lnTo>
                <a:lnTo>
                  <a:pt x="864628" y="25285"/>
                </a:lnTo>
                <a:lnTo>
                  <a:pt x="820178" y="36144"/>
                </a:lnTo>
                <a:lnTo>
                  <a:pt x="776465" y="48844"/>
                </a:lnTo>
                <a:lnTo>
                  <a:pt x="733564" y="63334"/>
                </a:lnTo>
                <a:lnTo>
                  <a:pt x="691489" y="79565"/>
                </a:lnTo>
                <a:lnTo>
                  <a:pt x="650290" y="97510"/>
                </a:lnTo>
                <a:lnTo>
                  <a:pt x="610019" y="117106"/>
                </a:lnTo>
                <a:lnTo>
                  <a:pt x="570712" y="138328"/>
                </a:lnTo>
                <a:lnTo>
                  <a:pt x="532409" y="161124"/>
                </a:lnTo>
                <a:lnTo>
                  <a:pt x="495173" y="185445"/>
                </a:lnTo>
                <a:lnTo>
                  <a:pt x="459028" y="211251"/>
                </a:lnTo>
                <a:lnTo>
                  <a:pt x="424014" y="238506"/>
                </a:lnTo>
                <a:lnTo>
                  <a:pt x="390194" y="267157"/>
                </a:lnTo>
                <a:lnTo>
                  <a:pt x="357593" y="297167"/>
                </a:lnTo>
                <a:lnTo>
                  <a:pt x="326275" y="328498"/>
                </a:lnTo>
                <a:lnTo>
                  <a:pt x="296265" y="361086"/>
                </a:lnTo>
                <a:lnTo>
                  <a:pt x="267614" y="394919"/>
                </a:lnTo>
                <a:lnTo>
                  <a:pt x="240360" y="429920"/>
                </a:lnTo>
                <a:lnTo>
                  <a:pt x="214541" y="466064"/>
                </a:lnTo>
                <a:lnTo>
                  <a:pt x="190220" y="503301"/>
                </a:lnTo>
                <a:lnTo>
                  <a:pt x="167424" y="541604"/>
                </a:lnTo>
                <a:lnTo>
                  <a:pt x="146215" y="580910"/>
                </a:lnTo>
                <a:lnTo>
                  <a:pt x="126606" y="621182"/>
                </a:lnTo>
                <a:lnTo>
                  <a:pt x="108673" y="662381"/>
                </a:lnTo>
                <a:lnTo>
                  <a:pt x="92430" y="704456"/>
                </a:lnTo>
                <a:lnTo>
                  <a:pt x="77939" y="747356"/>
                </a:lnTo>
                <a:lnTo>
                  <a:pt x="65252" y="791070"/>
                </a:lnTo>
                <a:lnTo>
                  <a:pt x="54381" y="835520"/>
                </a:lnTo>
                <a:lnTo>
                  <a:pt x="45402" y="880681"/>
                </a:lnTo>
                <a:lnTo>
                  <a:pt x="38328" y="926503"/>
                </a:lnTo>
                <a:lnTo>
                  <a:pt x="33235" y="972947"/>
                </a:lnTo>
                <a:lnTo>
                  <a:pt x="30149" y="1019962"/>
                </a:lnTo>
                <a:lnTo>
                  <a:pt x="29108" y="1067511"/>
                </a:lnTo>
                <a:lnTo>
                  <a:pt x="30149" y="1115072"/>
                </a:lnTo>
                <a:lnTo>
                  <a:pt x="33235" y="1162088"/>
                </a:lnTo>
                <a:lnTo>
                  <a:pt x="38328" y="1208532"/>
                </a:lnTo>
                <a:lnTo>
                  <a:pt x="45402" y="1254353"/>
                </a:lnTo>
                <a:lnTo>
                  <a:pt x="54381" y="1299514"/>
                </a:lnTo>
                <a:lnTo>
                  <a:pt x="65252" y="1343964"/>
                </a:lnTo>
                <a:lnTo>
                  <a:pt x="77939" y="1387678"/>
                </a:lnTo>
                <a:lnTo>
                  <a:pt x="92430" y="1430591"/>
                </a:lnTo>
                <a:lnTo>
                  <a:pt x="108673" y="1472666"/>
                </a:lnTo>
                <a:lnTo>
                  <a:pt x="126606" y="1513852"/>
                </a:lnTo>
                <a:lnTo>
                  <a:pt x="146215" y="1554124"/>
                </a:lnTo>
                <a:lnTo>
                  <a:pt x="167424" y="1593430"/>
                </a:lnTo>
                <a:lnTo>
                  <a:pt x="190220" y="1631734"/>
                </a:lnTo>
                <a:lnTo>
                  <a:pt x="214541" y="1668970"/>
                </a:lnTo>
                <a:lnTo>
                  <a:pt x="240360" y="1705114"/>
                </a:lnTo>
                <a:lnTo>
                  <a:pt x="267614" y="1740128"/>
                </a:lnTo>
                <a:lnTo>
                  <a:pt x="296265" y="1773948"/>
                </a:lnTo>
                <a:lnTo>
                  <a:pt x="326275" y="1806549"/>
                </a:lnTo>
                <a:lnTo>
                  <a:pt x="357593" y="1837867"/>
                </a:lnTo>
                <a:lnTo>
                  <a:pt x="390194" y="1867877"/>
                </a:lnTo>
                <a:lnTo>
                  <a:pt x="424014" y="1896541"/>
                </a:lnTo>
                <a:lnTo>
                  <a:pt x="459028" y="1923796"/>
                </a:lnTo>
                <a:lnTo>
                  <a:pt x="495173" y="1949602"/>
                </a:lnTo>
                <a:lnTo>
                  <a:pt x="532409" y="1973922"/>
                </a:lnTo>
                <a:lnTo>
                  <a:pt x="570712" y="1996719"/>
                </a:lnTo>
                <a:lnTo>
                  <a:pt x="610019" y="2017941"/>
                </a:lnTo>
                <a:lnTo>
                  <a:pt x="650290" y="2037537"/>
                </a:lnTo>
                <a:lnTo>
                  <a:pt x="691489" y="2055482"/>
                </a:lnTo>
                <a:lnTo>
                  <a:pt x="733564" y="2071712"/>
                </a:lnTo>
                <a:lnTo>
                  <a:pt x="776465" y="2086203"/>
                </a:lnTo>
                <a:lnTo>
                  <a:pt x="820178" y="2098903"/>
                </a:lnTo>
                <a:lnTo>
                  <a:pt x="864628" y="2109762"/>
                </a:lnTo>
                <a:lnTo>
                  <a:pt x="909789" y="2118741"/>
                </a:lnTo>
                <a:lnTo>
                  <a:pt x="955611" y="2125815"/>
                </a:lnTo>
                <a:lnTo>
                  <a:pt x="1002055" y="2130907"/>
                </a:lnTo>
                <a:lnTo>
                  <a:pt x="1049070" y="2134006"/>
                </a:lnTo>
                <a:lnTo>
                  <a:pt x="1096632" y="2135035"/>
                </a:lnTo>
                <a:lnTo>
                  <a:pt x="1144181" y="2134006"/>
                </a:lnTo>
                <a:lnTo>
                  <a:pt x="1191196" y="2130907"/>
                </a:lnTo>
                <a:lnTo>
                  <a:pt x="1237640" y="2125815"/>
                </a:lnTo>
                <a:lnTo>
                  <a:pt x="1283462" y="2118741"/>
                </a:lnTo>
                <a:lnTo>
                  <a:pt x="1328623" y="2109762"/>
                </a:lnTo>
                <a:lnTo>
                  <a:pt x="1373073" y="2098903"/>
                </a:lnTo>
                <a:lnTo>
                  <a:pt x="1416786" y="2086203"/>
                </a:lnTo>
                <a:lnTo>
                  <a:pt x="1459687" y="2071712"/>
                </a:lnTo>
                <a:lnTo>
                  <a:pt x="1501762" y="2055482"/>
                </a:lnTo>
                <a:lnTo>
                  <a:pt x="1542961" y="2037537"/>
                </a:lnTo>
                <a:lnTo>
                  <a:pt x="1583232" y="2017941"/>
                </a:lnTo>
                <a:lnTo>
                  <a:pt x="1622539" y="1996719"/>
                </a:lnTo>
                <a:lnTo>
                  <a:pt x="1660842" y="1973922"/>
                </a:lnTo>
                <a:lnTo>
                  <a:pt x="1698078" y="1949602"/>
                </a:lnTo>
                <a:lnTo>
                  <a:pt x="1734223" y="1923796"/>
                </a:lnTo>
                <a:lnTo>
                  <a:pt x="1769237" y="1896541"/>
                </a:lnTo>
                <a:lnTo>
                  <a:pt x="1803057" y="1867877"/>
                </a:lnTo>
                <a:lnTo>
                  <a:pt x="1835645" y="1837867"/>
                </a:lnTo>
                <a:lnTo>
                  <a:pt x="1866976" y="1806549"/>
                </a:lnTo>
                <a:lnTo>
                  <a:pt x="1896986" y="1773948"/>
                </a:lnTo>
                <a:lnTo>
                  <a:pt x="1925637" y="1740128"/>
                </a:lnTo>
                <a:lnTo>
                  <a:pt x="1952891" y="1705114"/>
                </a:lnTo>
                <a:lnTo>
                  <a:pt x="1978698" y="1668970"/>
                </a:lnTo>
                <a:lnTo>
                  <a:pt x="2003018" y="1631734"/>
                </a:lnTo>
                <a:lnTo>
                  <a:pt x="2025815" y="1593430"/>
                </a:lnTo>
                <a:lnTo>
                  <a:pt x="2047036" y="1554124"/>
                </a:lnTo>
                <a:lnTo>
                  <a:pt x="2066632" y="1513852"/>
                </a:lnTo>
                <a:lnTo>
                  <a:pt x="2084578" y="1472666"/>
                </a:lnTo>
                <a:lnTo>
                  <a:pt x="2100808" y="1430591"/>
                </a:lnTo>
                <a:lnTo>
                  <a:pt x="2115299" y="1387678"/>
                </a:lnTo>
                <a:lnTo>
                  <a:pt x="2127999" y="1343964"/>
                </a:lnTo>
                <a:lnTo>
                  <a:pt x="2138857" y="1299514"/>
                </a:lnTo>
                <a:lnTo>
                  <a:pt x="2147849" y="1254353"/>
                </a:lnTo>
                <a:lnTo>
                  <a:pt x="2154910" y="1208532"/>
                </a:lnTo>
                <a:lnTo>
                  <a:pt x="2160003" y="1162088"/>
                </a:lnTo>
                <a:lnTo>
                  <a:pt x="2163102" y="1115072"/>
                </a:lnTo>
                <a:lnTo>
                  <a:pt x="2164143" y="1067511"/>
                </a:lnTo>
                <a:close/>
              </a:path>
              <a:path w="2205354" h="2550795">
                <a:moveTo>
                  <a:pt x="2204923" y="2144839"/>
                </a:moveTo>
                <a:lnTo>
                  <a:pt x="0" y="2144839"/>
                </a:lnTo>
                <a:lnTo>
                  <a:pt x="0" y="2550769"/>
                </a:lnTo>
                <a:lnTo>
                  <a:pt x="2176576" y="2550769"/>
                </a:lnTo>
                <a:lnTo>
                  <a:pt x="2183092" y="2518549"/>
                </a:lnTo>
                <a:lnTo>
                  <a:pt x="2191296" y="2472880"/>
                </a:lnTo>
                <a:lnTo>
                  <a:pt x="2198560" y="2426893"/>
                </a:lnTo>
                <a:lnTo>
                  <a:pt x="2204847" y="2380602"/>
                </a:lnTo>
                <a:lnTo>
                  <a:pt x="2204923" y="2144839"/>
                </a:lnTo>
                <a:close/>
              </a:path>
            </a:pathLst>
          </a:custGeom>
          <a:solidFill>
            <a:srgbClr val="EBEBEC">
              <a:alpha val="9999"/>
            </a:srgbClr>
          </a:solidFill>
        </p:spPr>
        <p:txBody>
          <a:bodyPr wrap="square" lIns="0" tIns="0" rIns="0" bIns="0" rtlCol="0"/>
          <a:lstStyle/>
          <a:p>
            <a:endParaRPr/>
          </a:p>
        </p:txBody>
      </p:sp>
      <p:sp>
        <p:nvSpPr>
          <p:cNvPr id="5" name="object 5"/>
          <p:cNvSpPr/>
          <p:nvPr/>
        </p:nvSpPr>
        <p:spPr>
          <a:xfrm>
            <a:off x="4739195" y="438683"/>
            <a:ext cx="2144395" cy="2144395"/>
          </a:xfrm>
          <a:custGeom>
            <a:avLst/>
            <a:gdLst/>
            <a:ahLst/>
            <a:cxnLst/>
            <a:rect l="l" t="t" r="r" b="b"/>
            <a:pathLst>
              <a:path w="2144395" h="2144395">
                <a:moveTo>
                  <a:pt x="1071892" y="0"/>
                </a:moveTo>
                <a:lnTo>
                  <a:pt x="1024146" y="1044"/>
                </a:lnTo>
                <a:lnTo>
                  <a:pt x="976935" y="4148"/>
                </a:lnTo>
                <a:lnTo>
                  <a:pt x="930302" y="9268"/>
                </a:lnTo>
                <a:lnTo>
                  <a:pt x="884291" y="16361"/>
                </a:lnTo>
                <a:lnTo>
                  <a:pt x="838946" y="25383"/>
                </a:lnTo>
                <a:lnTo>
                  <a:pt x="794310" y="36291"/>
                </a:lnTo>
                <a:lnTo>
                  <a:pt x="750426" y="49040"/>
                </a:lnTo>
                <a:lnTo>
                  <a:pt x="707339" y="63588"/>
                </a:lnTo>
                <a:lnTo>
                  <a:pt x="665091" y="79890"/>
                </a:lnTo>
                <a:lnTo>
                  <a:pt x="623726" y="97904"/>
                </a:lnTo>
                <a:lnTo>
                  <a:pt x="583289" y="117585"/>
                </a:lnTo>
                <a:lnTo>
                  <a:pt x="543822" y="138890"/>
                </a:lnTo>
                <a:lnTo>
                  <a:pt x="505369" y="161776"/>
                </a:lnTo>
                <a:lnTo>
                  <a:pt x="467974" y="186199"/>
                </a:lnTo>
                <a:lnTo>
                  <a:pt x="431680" y="212115"/>
                </a:lnTo>
                <a:lnTo>
                  <a:pt x="396530" y="239480"/>
                </a:lnTo>
                <a:lnTo>
                  <a:pt x="362569" y="268252"/>
                </a:lnTo>
                <a:lnTo>
                  <a:pt x="329840" y="298387"/>
                </a:lnTo>
                <a:lnTo>
                  <a:pt x="298387" y="329840"/>
                </a:lnTo>
                <a:lnTo>
                  <a:pt x="268252" y="362569"/>
                </a:lnTo>
                <a:lnTo>
                  <a:pt x="239480" y="396530"/>
                </a:lnTo>
                <a:lnTo>
                  <a:pt x="212115" y="431680"/>
                </a:lnTo>
                <a:lnTo>
                  <a:pt x="186199" y="467974"/>
                </a:lnTo>
                <a:lnTo>
                  <a:pt x="161776" y="505369"/>
                </a:lnTo>
                <a:lnTo>
                  <a:pt x="138890" y="543822"/>
                </a:lnTo>
                <a:lnTo>
                  <a:pt x="117585" y="583289"/>
                </a:lnTo>
                <a:lnTo>
                  <a:pt x="97904" y="623726"/>
                </a:lnTo>
                <a:lnTo>
                  <a:pt x="79890" y="665091"/>
                </a:lnTo>
                <a:lnTo>
                  <a:pt x="63588" y="707339"/>
                </a:lnTo>
                <a:lnTo>
                  <a:pt x="49040" y="750426"/>
                </a:lnTo>
                <a:lnTo>
                  <a:pt x="36291" y="794310"/>
                </a:lnTo>
                <a:lnTo>
                  <a:pt x="25383" y="838946"/>
                </a:lnTo>
                <a:lnTo>
                  <a:pt x="16361" y="884291"/>
                </a:lnTo>
                <a:lnTo>
                  <a:pt x="9268" y="930302"/>
                </a:lnTo>
                <a:lnTo>
                  <a:pt x="4148" y="976935"/>
                </a:lnTo>
                <a:lnTo>
                  <a:pt x="1044" y="1024146"/>
                </a:lnTo>
                <a:lnTo>
                  <a:pt x="0" y="1071892"/>
                </a:lnTo>
                <a:lnTo>
                  <a:pt x="1044" y="1119639"/>
                </a:lnTo>
                <a:lnTo>
                  <a:pt x="4148" y="1166851"/>
                </a:lnTo>
                <a:lnTo>
                  <a:pt x="9268" y="1213485"/>
                </a:lnTo>
                <a:lnTo>
                  <a:pt x="16361" y="1259497"/>
                </a:lnTo>
                <a:lnTo>
                  <a:pt x="25383" y="1304843"/>
                </a:lnTo>
                <a:lnTo>
                  <a:pt x="36291" y="1349480"/>
                </a:lnTo>
                <a:lnTo>
                  <a:pt x="49040" y="1393364"/>
                </a:lnTo>
                <a:lnTo>
                  <a:pt x="63588" y="1436452"/>
                </a:lnTo>
                <a:lnTo>
                  <a:pt x="79890" y="1478701"/>
                </a:lnTo>
                <a:lnTo>
                  <a:pt x="97904" y="1520066"/>
                </a:lnTo>
                <a:lnTo>
                  <a:pt x="117585" y="1560504"/>
                </a:lnTo>
                <a:lnTo>
                  <a:pt x="138890" y="1599971"/>
                </a:lnTo>
                <a:lnTo>
                  <a:pt x="161776" y="1638424"/>
                </a:lnTo>
                <a:lnTo>
                  <a:pt x="186199" y="1675820"/>
                </a:lnTo>
                <a:lnTo>
                  <a:pt x="212115" y="1712115"/>
                </a:lnTo>
                <a:lnTo>
                  <a:pt x="239480" y="1747264"/>
                </a:lnTo>
                <a:lnTo>
                  <a:pt x="268252" y="1781226"/>
                </a:lnTo>
                <a:lnTo>
                  <a:pt x="298387" y="1813955"/>
                </a:lnTo>
                <a:lnTo>
                  <a:pt x="329840" y="1845409"/>
                </a:lnTo>
                <a:lnTo>
                  <a:pt x="362569" y="1875544"/>
                </a:lnTo>
                <a:lnTo>
                  <a:pt x="396530" y="1904316"/>
                </a:lnTo>
                <a:lnTo>
                  <a:pt x="431680" y="1931682"/>
                </a:lnTo>
                <a:lnTo>
                  <a:pt x="467974" y="1957598"/>
                </a:lnTo>
                <a:lnTo>
                  <a:pt x="505369" y="1982021"/>
                </a:lnTo>
                <a:lnTo>
                  <a:pt x="543822" y="2004906"/>
                </a:lnTo>
                <a:lnTo>
                  <a:pt x="583289" y="2026212"/>
                </a:lnTo>
                <a:lnTo>
                  <a:pt x="623726" y="2045893"/>
                </a:lnTo>
                <a:lnTo>
                  <a:pt x="665091" y="2063907"/>
                </a:lnTo>
                <a:lnTo>
                  <a:pt x="707339" y="2080209"/>
                </a:lnTo>
                <a:lnTo>
                  <a:pt x="750426" y="2094757"/>
                </a:lnTo>
                <a:lnTo>
                  <a:pt x="794310" y="2107506"/>
                </a:lnTo>
                <a:lnTo>
                  <a:pt x="838946" y="2118414"/>
                </a:lnTo>
                <a:lnTo>
                  <a:pt x="884291" y="2127436"/>
                </a:lnTo>
                <a:lnTo>
                  <a:pt x="930302" y="2134529"/>
                </a:lnTo>
                <a:lnTo>
                  <a:pt x="976935" y="2139649"/>
                </a:lnTo>
                <a:lnTo>
                  <a:pt x="1024146" y="2142753"/>
                </a:lnTo>
                <a:lnTo>
                  <a:pt x="1071892" y="2143798"/>
                </a:lnTo>
                <a:lnTo>
                  <a:pt x="1119639" y="2142753"/>
                </a:lnTo>
                <a:lnTo>
                  <a:pt x="1166851" y="2139649"/>
                </a:lnTo>
                <a:lnTo>
                  <a:pt x="1213485" y="2134529"/>
                </a:lnTo>
                <a:lnTo>
                  <a:pt x="1259496" y="2127436"/>
                </a:lnTo>
                <a:lnTo>
                  <a:pt x="1304842" y="2118414"/>
                </a:lnTo>
                <a:lnTo>
                  <a:pt x="1349479" y="2107506"/>
                </a:lnTo>
                <a:lnTo>
                  <a:pt x="1393363" y="2094757"/>
                </a:lnTo>
                <a:lnTo>
                  <a:pt x="1436451" y="2080209"/>
                </a:lnTo>
                <a:lnTo>
                  <a:pt x="1478699" y="2063907"/>
                </a:lnTo>
                <a:lnTo>
                  <a:pt x="1520063" y="2045893"/>
                </a:lnTo>
                <a:lnTo>
                  <a:pt x="1560501" y="2026212"/>
                </a:lnTo>
                <a:lnTo>
                  <a:pt x="1599968" y="2004906"/>
                </a:lnTo>
                <a:lnTo>
                  <a:pt x="1638421" y="1982021"/>
                </a:lnTo>
                <a:lnTo>
                  <a:pt x="1675816" y="1957598"/>
                </a:lnTo>
                <a:lnTo>
                  <a:pt x="1712110" y="1931682"/>
                </a:lnTo>
                <a:lnTo>
                  <a:pt x="1747259" y="1904316"/>
                </a:lnTo>
                <a:lnTo>
                  <a:pt x="1781220" y="1875544"/>
                </a:lnTo>
                <a:lnTo>
                  <a:pt x="1813949" y="1845409"/>
                </a:lnTo>
                <a:lnTo>
                  <a:pt x="1845402" y="1813955"/>
                </a:lnTo>
                <a:lnTo>
                  <a:pt x="1875536" y="1781226"/>
                </a:lnTo>
                <a:lnTo>
                  <a:pt x="1904308" y="1747264"/>
                </a:lnTo>
                <a:lnTo>
                  <a:pt x="1931674" y="1712115"/>
                </a:lnTo>
                <a:lnTo>
                  <a:pt x="1957589" y="1675820"/>
                </a:lnTo>
                <a:lnTo>
                  <a:pt x="1982011" y="1638424"/>
                </a:lnTo>
                <a:lnTo>
                  <a:pt x="2004897" y="1599971"/>
                </a:lnTo>
                <a:lnTo>
                  <a:pt x="2026202" y="1560504"/>
                </a:lnTo>
                <a:lnTo>
                  <a:pt x="2033776" y="1544942"/>
                </a:lnTo>
                <a:lnTo>
                  <a:pt x="1071892" y="1544942"/>
                </a:lnTo>
                <a:lnTo>
                  <a:pt x="1023527" y="1542500"/>
                </a:lnTo>
                <a:lnTo>
                  <a:pt x="976559" y="1535331"/>
                </a:lnTo>
                <a:lnTo>
                  <a:pt x="931225" y="1523675"/>
                </a:lnTo>
                <a:lnTo>
                  <a:pt x="887765" y="1507768"/>
                </a:lnTo>
                <a:lnTo>
                  <a:pt x="846414" y="1487849"/>
                </a:lnTo>
                <a:lnTo>
                  <a:pt x="807412" y="1464154"/>
                </a:lnTo>
                <a:lnTo>
                  <a:pt x="770997" y="1436922"/>
                </a:lnTo>
                <a:lnTo>
                  <a:pt x="737404" y="1406391"/>
                </a:lnTo>
                <a:lnTo>
                  <a:pt x="706874" y="1372798"/>
                </a:lnTo>
                <a:lnTo>
                  <a:pt x="679642" y="1336382"/>
                </a:lnTo>
                <a:lnTo>
                  <a:pt x="655948" y="1297379"/>
                </a:lnTo>
                <a:lnTo>
                  <a:pt x="636029" y="1256027"/>
                </a:lnTo>
                <a:lnTo>
                  <a:pt x="620122" y="1212565"/>
                </a:lnTo>
                <a:lnTo>
                  <a:pt x="608466" y="1167230"/>
                </a:lnTo>
                <a:lnTo>
                  <a:pt x="601298" y="1120260"/>
                </a:lnTo>
                <a:lnTo>
                  <a:pt x="598855" y="1071892"/>
                </a:lnTo>
                <a:lnTo>
                  <a:pt x="601298" y="1023527"/>
                </a:lnTo>
                <a:lnTo>
                  <a:pt x="608466" y="976559"/>
                </a:lnTo>
                <a:lnTo>
                  <a:pt x="620122" y="931225"/>
                </a:lnTo>
                <a:lnTo>
                  <a:pt x="636029" y="887765"/>
                </a:lnTo>
                <a:lnTo>
                  <a:pt x="655948" y="846414"/>
                </a:lnTo>
                <a:lnTo>
                  <a:pt x="679642" y="807412"/>
                </a:lnTo>
                <a:lnTo>
                  <a:pt x="706874" y="770997"/>
                </a:lnTo>
                <a:lnTo>
                  <a:pt x="737404" y="737404"/>
                </a:lnTo>
                <a:lnTo>
                  <a:pt x="770997" y="706874"/>
                </a:lnTo>
                <a:lnTo>
                  <a:pt x="807412" y="679642"/>
                </a:lnTo>
                <a:lnTo>
                  <a:pt x="846414" y="655948"/>
                </a:lnTo>
                <a:lnTo>
                  <a:pt x="887765" y="636029"/>
                </a:lnTo>
                <a:lnTo>
                  <a:pt x="931225" y="620122"/>
                </a:lnTo>
                <a:lnTo>
                  <a:pt x="976559" y="608466"/>
                </a:lnTo>
                <a:lnTo>
                  <a:pt x="1023527" y="601298"/>
                </a:lnTo>
                <a:lnTo>
                  <a:pt x="1071892" y="598855"/>
                </a:lnTo>
                <a:lnTo>
                  <a:pt x="2033778" y="598855"/>
                </a:lnTo>
                <a:lnTo>
                  <a:pt x="2026202" y="583289"/>
                </a:lnTo>
                <a:lnTo>
                  <a:pt x="2004897" y="543822"/>
                </a:lnTo>
                <a:lnTo>
                  <a:pt x="1982011" y="505369"/>
                </a:lnTo>
                <a:lnTo>
                  <a:pt x="1957589" y="467974"/>
                </a:lnTo>
                <a:lnTo>
                  <a:pt x="1931674" y="431680"/>
                </a:lnTo>
                <a:lnTo>
                  <a:pt x="1904308" y="396530"/>
                </a:lnTo>
                <a:lnTo>
                  <a:pt x="1875536" y="362569"/>
                </a:lnTo>
                <a:lnTo>
                  <a:pt x="1845402" y="329840"/>
                </a:lnTo>
                <a:lnTo>
                  <a:pt x="1813949" y="298387"/>
                </a:lnTo>
                <a:lnTo>
                  <a:pt x="1781220" y="268252"/>
                </a:lnTo>
                <a:lnTo>
                  <a:pt x="1747259" y="239480"/>
                </a:lnTo>
                <a:lnTo>
                  <a:pt x="1712110" y="212115"/>
                </a:lnTo>
                <a:lnTo>
                  <a:pt x="1675816" y="186199"/>
                </a:lnTo>
                <a:lnTo>
                  <a:pt x="1638421" y="161776"/>
                </a:lnTo>
                <a:lnTo>
                  <a:pt x="1599968" y="138890"/>
                </a:lnTo>
                <a:lnTo>
                  <a:pt x="1560501" y="117585"/>
                </a:lnTo>
                <a:lnTo>
                  <a:pt x="1520063" y="97904"/>
                </a:lnTo>
                <a:lnTo>
                  <a:pt x="1478699" y="79890"/>
                </a:lnTo>
                <a:lnTo>
                  <a:pt x="1436451" y="63588"/>
                </a:lnTo>
                <a:lnTo>
                  <a:pt x="1393363" y="49040"/>
                </a:lnTo>
                <a:lnTo>
                  <a:pt x="1349479" y="36291"/>
                </a:lnTo>
                <a:lnTo>
                  <a:pt x="1304842" y="25383"/>
                </a:lnTo>
                <a:lnTo>
                  <a:pt x="1259496" y="16361"/>
                </a:lnTo>
                <a:lnTo>
                  <a:pt x="1213485" y="9268"/>
                </a:lnTo>
                <a:lnTo>
                  <a:pt x="1166851" y="4148"/>
                </a:lnTo>
                <a:lnTo>
                  <a:pt x="1119639" y="1044"/>
                </a:lnTo>
                <a:lnTo>
                  <a:pt x="1071892" y="0"/>
                </a:lnTo>
                <a:close/>
              </a:path>
              <a:path w="2144395" h="2144395">
                <a:moveTo>
                  <a:pt x="2033778" y="598855"/>
                </a:moveTo>
                <a:lnTo>
                  <a:pt x="1071892" y="598855"/>
                </a:lnTo>
                <a:lnTo>
                  <a:pt x="1120258" y="601298"/>
                </a:lnTo>
                <a:lnTo>
                  <a:pt x="1167226" y="608466"/>
                </a:lnTo>
                <a:lnTo>
                  <a:pt x="1212559" y="620122"/>
                </a:lnTo>
                <a:lnTo>
                  <a:pt x="1256020" y="636029"/>
                </a:lnTo>
                <a:lnTo>
                  <a:pt x="1297370" y="655948"/>
                </a:lnTo>
                <a:lnTo>
                  <a:pt x="1336372" y="679642"/>
                </a:lnTo>
                <a:lnTo>
                  <a:pt x="1372788" y="706874"/>
                </a:lnTo>
                <a:lnTo>
                  <a:pt x="1406380" y="737404"/>
                </a:lnTo>
                <a:lnTo>
                  <a:pt x="1436911" y="770997"/>
                </a:lnTo>
                <a:lnTo>
                  <a:pt x="1464142" y="807412"/>
                </a:lnTo>
                <a:lnTo>
                  <a:pt x="1487836" y="846414"/>
                </a:lnTo>
                <a:lnTo>
                  <a:pt x="1507756" y="887765"/>
                </a:lnTo>
                <a:lnTo>
                  <a:pt x="1523662" y="931225"/>
                </a:lnTo>
                <a:lnTo>
                  <a:pt x="1535319" y="976559"/>
                </a:lnTo>
                <a:lnTo>
                  <a:pt x="1542487" y="1023527"/>
                </a:lnTo>
                <a:lnTo>
                  <a:pt x="1544929" y="1071892"/>
                </a:lnTo>
                <a:lnTo>
                  <a:pt x="1542487" y="1120260"/>
                </a:lnTo>
                <a:lnTo>
                  <a:pt x="1535319" y="1167230"/>
                </a:lnTo>
                <a:lnTo>
                  <a:pt x="1523662" y="1212565"/>
                </a:lnTo>
                <a:lnTo>
                  <a:pt x="1507756" y="1256027"/>
                </a:lnTo>
                <a:lnTo>
                  <a:pt x="1487836" y="1297379"/>
                </a:lnTo>
                <a:lnTo>
                  <a:pt x="1464142" y="1336382"/>
                </a:lnTo>
                <a:lnTo>
                  <a:pt x="1436911" y="1372798"/>
                </a:lnTo>
                <a:lnTo>
                  <a:pt x="1406380" y="1406391"/>
                </a:lnTo>
                <a:lnTo>
                  <a:pt x="1372788" y="1436922"/>
                </a:lnTo>
                <a:lnTo>
                  <a:pt x="1336372" y="1464154"/>
                </a:lnTo>
                <a:lnTo>
                  <a:pt x="1297370" y="1487849"/>
                </a:lnTo>
                <a:lnTo>
                  <a:pt x="1256020" y="1507768"/>
                </a:lnTo>
                <a:lnTo>
                  <a:pt x="1212559" y="1523675"/>
                </a:lnTo>
                <a:lnTo>
                  <a:pt x="1167226" y="1535331"/>
                </a:lnTo>
                <a:lnTo>
                  <a:pt x="1120258" y="1542500"/>
                </a:lnTo>
                <a:lnTo>
                  <a:pt x="1071892" y="1544942"/>
                </a:lnTo>
                <a:lnTo>
                  <a:pt x="2033776" y="1544942"/>
                </a:lnTo>
                <a:lnTo>
                  <a:pt x="2063896" y="1478701"/>
                </a:lnTo>
                <a:lnTo>
                  <a:pt x="2080198" y="1436452"/>
                </a:lnTo>
                <a:lnTo>
                  <a:pt x="2094745" y="1393364"/>
                </a:lnTo>
                <a:lnTo>
                  <a:pt x="2107495" y="1349480"/>
                </a:lnTo>
                <a:lnTo>
                  <a:pt x="2118402" y="1304843"/>
                </a:lnTo>
                <a:lnTo>
                  <a:pt x="2127423" y="1259497"/>
                </a:lnTo>
                <a:lnTo>
                  <a:pt x="2134516" y="1213485"/>
                </a:lnTo>
                <a:lnTo>
                  <a:pt x="2139636" y="1166851"/>
                </a:lnTo>
                <a:lnTo>
                  <a:pt x="2142741" y="1119639"/>
                </a:lnTo>
                <a:lnTo>
                  <a:pt x="2143785" y="1071892"/>
                </a:lnTo>
                <a:lnTo>
                  <a:pt x="2142741" y="1024146"/>
                </a:lnTo>
                <a:lnTo>
                  <a:pt x="2139636" y="976935"/>
                </a:lnTo>
                <a:lnTo>
                  <a:pt x="2134516" y="930302"/>
                </a:lnTo>
                <a:lnTo>
                  <a:pt x="2127423" y="884291"/>
                </a:lnTo>
                <a:lnTo>
                  <a:pt x="2118402" y="838946"/>
                </a:lnTo>
                <a:lnTo>
                  <a:pt x="2107495" y="794310"/>
                </a:lnTo>
                <a:lnTo>
                  <a:pt x="2094745" y="750426"/>
                </a:lnTo>
                <a:lnTo>
                  <a:pt x="2080198" y="707339"/>
                </a:lnTo>
                <a:lnTo>
                  <a:pt x="2063896" y="665091"/>
                </a:lnTo>
                <a:lnTo>
                  <a:pt x="2045883" y="623726"/>
                </a:lnTo>
                <a:lnTo>
                  <a:pt x="2033778" y="598855"/>
                </a:lnTo>
                <a:close/>
              </a:path>
            </a:pathLst>
          </a:custGeom>
          <a:solidFill>
            <a:srgbClr val="EBEBEC">
              <a:alpha val="9999"/>
            </a:srgbClr>
          </a:solidFill>
        </p:spPr>
        <p:txBody>
          <a:bodyPr wrap="square" lIns="0" tIns="0" rIns="0" bIns="0" rtlCol="0"/>
          <a:lstStyle/>
          <a:p>
            <a:endParaRPr/>
          </a:p>
        </p:txBody>
      </p:sp>
      <p:sp>
        <p:nvSpPr>
          <p:cNvPr id="6" name="object 6"/>
          <p:cNvSpPr/>
          <p:nvPr/>
        </p:nvSpPr>
        <p:spPr>
          <a:xfrm>
            <a:off x="372186" y="455244"/>
            <a:ext cx="8771890" cy="4689475"/>
          </a:xfrm>
          <a:custGeom>
            <a:avLst/>
            <a:gdLst/>
            <a:ahLst/>
            <a:cxnLst/>
            <a:rect l="l" t="t" r="r" b="b"/>
            <a:pathLst>
              <a:path w="8771890" h="4689475">
                <a:moveTo>
                  <a:pt x="4276522" y="2137994"/>
                </a:moveTo>
                <a:lnTo>
                  <a:pt x="4275988" y="2087194"/>
                </a:lnTo>
                <a:lnTo>
                  <a:pt x="4274375" y="2049094"/>
                </a:lnTo>
                <a:lnTo>
                  <a:pt x="4271721" y="1998294"/>
                </a:lnTo>
                <a:lnTo>
                  <a:pt x="4268025" y="1947494"/>
                </a:lnTo>
                <a:lnTo>
                  <a:pt x="4263288" y="1896694"/>
                </a:lnTo>
                <a:lnTo>
                  <a:pt x="4257522" y="1858594"/>
                </a:lnTo>
                <a:lnTo>
                  <a:pt x="4250766" y="1807794"/>
                </a:lnTo>
                <a:lnTo>
                  <a:pt x="4242994" y="1756994"/>
                </a:lnTo>
                <a:lnTo>
                  <a:pt x="4234243" y="1718894"/>
                </a:lnTo>
                <a:lnTo>
                  <a:pt x="4224515" y="1668094"/>
                </a:lnTo>
                <a:lnTo>
                  <a:pt x="4213822" y="1617294"/>
                </a:lnTo>
                <a:lnTo>
                  <a:pt x="4202176" y="1579194"/>
                </a:lnTo>
                <a:lnTo>
                  <a:pt x="4189590" y="1528394"/>
                </a:lnTo>
                <a:lnTo>
                  <a:pt x="4176064" y="1490294"/>
                </a:lnTo>
                <a:lnTo>
                  <a:pt x="4161625" y="1452194"/>
                </a:lnTo>
                <a:lnTo>
                  <a:pt x="4146283" y="1401394"/>
                </a:lnTo>
                <a:lnTo>
                  <a:pt x="4130040" y="1363294"/>
                </a:lnTo>
                <a:lnTo>
                  <a:pt x="4112907" y="1312494"/>
                </a:lnTo>
                <a:lnTo>
                  <a:pt x="4094899" y="1274394"/>
                </a:lnTo>
                <a:lnTo>
                  <a:pt x="4076039" y="1236294"/>
                </a:lnTo>
                <a:lnTo>
                  <a:pt x="4056316" y="1198194"/>
                </a:lnTo>
                <a:lnTo>
                  <a:pt x="4035755" y="1147394"/>
                </a:lnTo>
                <a:lnTo>
                  <a:pt x="4014368" y="1109294"/>
                </a:lnTo>
                <a:lnTo>
                  <a:pt x="3992168" y="1071194"/>
                </a:lnTo>
                <a:lnTo>
                  <a:pt x="3969156" y="1033094"/>
                </a:lnTo>
                <a:lnTo>
                  <a:pt x="3945356" y="994994"/>
                </a:lnTo>
                <a:lnTo>
                  <a:pt x="3920756" y="956894"/>
                </a:lnTo>
                <a:lnTo>
                  <a:pt x="3895394" y="918794"/>
                </a:lnTo>
                <a:lnTo>
                  <a:pt x="3869283" y="880694"/>
                </a:lnTo>
                <a:lnTo>
                  <a:pt x="3842410" y="842594"/>
                </a:lnTo>
                <a:lnTo>
                  <a:pt x="3814800" y="817194"/>
                </a:lnTo>
                <a:lnTo>
                  <a:pt x="3786454" y="779094"/>
                </a:lnTo>
                <a:lnTo>
                  <a:pt x="3767086" y="753694"/>
                </a:lnTo>
                <a:lnTo>
                  <a:pt x="3757409" y="740994"/>
                </a:lnTo>
                <a:lnTo>
                  <a:pt x="3727640" y="715594"/>
                </a:lnTo>
                <a:lnTo>
                  <a:pt x="3697198" y="677494"/>
                </a:lnTo>
                <a:lnTo>
                  <a:pt x="3666058" y="639394"/>
                </a:lnTo>
                <a:lnTo>
                  <a:pt x="3634257" y="613994"/>
                </a:lnTo>
                <a:lnTo>
                  <a:pt x="3601796" y="575894"/>
                </a:lnTo>
                <a:lnTo>
                  <a:pt x="3568687" y="550494"/>
                </a:lnTo>
                <a:lnTo>
                  <a:pt x="3534930" y="525094"/>
                </a:lnTo>
                <a:lnTo>
                  <a:pt x="3517303" y="505561"/>
                </a:lnTo>
                <a:lnTo>
                  <a:pt x="3517303" y="2137994"/>
                </a:lnTo>
                <a:lnTo>
                  <a:pt x="3516490" y="2188794"/>
                </a:lnTo>
                <a:lnTo>
                  <a:pt x="3514064" y="2239594"/>
                </a:lnTo>
                <a:lnTo>
                  <a:pt x="3510064" y="2290394"/>
                </a:lnTo>
                <a:lnTo>
                  <a:pt x="3504488" y="2328494"/>
                </a:lnTo>
                <a:lnTo>
                  <a:pt x="3497402" y="2379294"/>
                </a:lnTo>
                <a:lnTo>
                  <a:pt x="3488804" y="2430094"/>
                </a:lnTo>
                <a:lnTo>
                  <a:pt x="3478733" y="2468194"/>
                </a:lnTo>
                <a:lnTo>
                  <a:pt x="3467201" y="2518994"/>
                </a:lnTo>
                <a:lnTo>
                  <a:pt x="3454260" y="2557094"/>
                </a:lnTo>
                <a:lnTo>
                  <a:pt x="3439909" y="2607894"/>
                </a:lnTo>
                <a:lnTo>
                  <a:pt x="3424199" y="2645994"/>
                </a:lnTo>
                <a:lnTo>
                  <a:pt x="3407143" y="2696794"/>
                </a:lnTo>
                <a:lnTo>
                  <a:pt x="3388766" y="2734894"/>
                </a:lnTo>
                <a:lnTo>
                  <a:pt x="3369106" y="2772994"/>
                </a:lnTo>
                <a:lnTo>
                  <a:pt x="3348177" y="2811094"/>
                </a:lnTo>
                <a:lnTo>
                  <a:pt x="3326015" y="2849194"/>
                </a:lnTo>
                <a:lnTo>
                  <a:pt x="3302647" y="2887294"/>
                </a:lnTo>
                <a:lnTo>
                  <a:pt x="3278086" y="2925394"/>
                </a:lnTo>
                <a:lnTo>
                  <a:pt x="3252381" y="2963494"/>
                </a:lnTo>
                <a:lnTo>
                  <a:pt x="3225533" y="3001594"/>
                </a:lnTo>
                <a:lnTo>
                  <a:pt x="3197593" y="3039694"/>
                </a:lnTo>
                <a:lnTo>
                  <a:pt x="3168573" y="3077794"/>
                </a:lnTo>
                <a:lnTo>
                  <a:pt x="3138500" y="3103194"/>
                </a:lnTo>
                <a:lnTo>
                  <a:pt x="3107410" y="3141294"/>
                </a:lnTo>
                <a:lnTo>
                  <a:pt x="3075317" y="3166694"/>
                </a:lnTo>
                <a:lnTo>
                  <a:pt x="3042259" y="3204794"/>
                </a:lnTo>
                <a:lnTo>
                  <a:pt x="3008261" y="3230194"/>
                </a:lnTo>
                <a:lnTo>
                  <a:pt x="2973336" y="3255594"/>
                </a:lnTo>
                <a:lnTo>
                  <a:pt x="2937535" y="3280994"/>
                </a:lnTo>
                <a:lnTo>
                  <a:pt x="2900870" y="3306394"/>
                </a:lnTo>
                <a:lnTo>
                  <a:pt x="2863354" y="3331794"/>
                </a:lnTo>
                <a:lnTo>
                  <a:pt x="2825051" y="3357194"/>
                </a:lnTo>
                <a:lnTo>
                  <a:pt x="2785948" y="3369894"/>
                </a:lnTo>
                <a:lnTo>
                  <a:pt x="2746095" y="3395294"/>
                </a:lnTo>
                <a:lnTo>
                  <a:pt x="2705506" y="3420694"/>
                </a:lnTo>
                <a:lnTo>
                  <a:pt x="2579649" y="3458794"/>
                </a:lnTo>
                <a:lnTo>
                  <a:pt x="2403246" y="3509594"/>
                </a:lnTo>
                <a:lnTo>
                  <a:pt x="2357793" y="3509594"/>
                </a:lnTo>
                <a:lnTo>
                  <a:pt x="2311844" y="3522294"/>
                </a:lnTo>
                <a:lnTo>
                  <a:pt x="2218601" y="3522294"/>
                </a:lnTo>
                <a:lnTo>
                  <a:pt x="2171344" y="3534994"/>
                </a:lnTo>
                <a:lnTo>
                  <a:pt x="2146516" y="3534994"/>
                </a:lnTo>
                <a:lnTo>
                  <a:pt x="2138261" y="3522294"/>
                </a:lnTo>
                <a:lnTo>
                  <a:pt x="2130006" y="3534994"/>
                </a:lnTo>
                <a:lnTo>
                  <a:pt x="2105177" y="3534994"/>
                </a:lnTo>
                <a:lnTo>
                  <a:pt x="2057920" y="3522294"/>
                </a:lnTo>
                <a:lnTo>
                  <a:pt x="1964677" y="3522294"/>
                </a:lnTo>
                <a:lnTo>
                  <a:pt x="1918728" y="3509594"/>
                </a:lnTo>
                <a:lnTo>
                  <a:pt x="1873275" y="3509594"/>
                </a:lnTo>
                <a:lnTo>
                  <a:pt x="1696872" y="3458794"/>
                </a:lnTo>
                <a:lnTo>
                  <a:pt x="1571015" y="3420694"/>
                </a:lnTo>
                <a:lnTo>
                  <a:pt x="1530426" y="3395294"/>
                </a:lnTo>
                <a:lnTo>
                  <a:pt x="1490573" y="3369894"/>
                </a:lnTo>
                <a:lnTo>
                  <a:pt x="1451470" y="3357194"/>
                </a:lnTo>
                <a:lnTo>
                  <a:pt x="1413167" y="3331794"/>
                </a:lnTo>
                <a:lnTo>
                  <a:pt x="1375651" y="3306394"/>
                </a:lnTo>
                <a:lnTo>
                  <a:pt x="1338986" y="3280994"/>
                </a:lnTo>
                <a:lnTo>
                  <a:pt x="1303185" y="3255594"/>
                </a:lnTo>
                <a:lnTo>
                  <a:pt x="1268260" y="3230194"/>
                </a:lnTo>
                <a:lnTo>
                  <a:pt x="1234262" y="3204794"/>
                </a:lnTo>
                <a:lnTo>
                  <a:pt x="1201204" y="3166694"/>
                </a:lnTo>
                <a:lnTo>
                  <a:pt x="1169111" y="3141294"/>
                </a:lnTo>
                <a:lnTo>
                  <a:pt x="1138021" y="3103194"/>
                </a:lnTo>
                <a:lnTo>
                  <a:pt x="1107948" y="3077794"/>
                </a:lnTo>
                <a:lnTo>
                  <a:pt x="1078928" y="3039694"/>
                </a:lnTo>
                <a:lnTo>
                  <a:pt x="1050988" y="3001594"/>
                </a:lnTo>
                <a:lnTo>
                  <a:pt x="1024140" y="2963494"/>
                </a:lnTo>
                <a:lnTo>
                  <a:pt x="998435" y="2925394"/>
                </a:lnTo>
                <a:lnTo>
                  <a:pt x="973874" y="2887294"/>
                </a:lnTo>
                <a:lnTo>
                  <a:pt x="950506" y="2849194"/>
                </a:lnTo>
                <a:lnTo>
                  <a:pt x="928344" y="2811094"/>
                </a:lnTo>
                <a:lnTo>
                  <a:pt x="907415" y="2772994"/>
                </a:lnTo>
                <a:lnTo>
                  <a:pt x="887755" y="2734894"/>
                </a:lnTo>
                <a:lnTo>
                  <a:pt x="869378" y="2696794"/>
                </a:lnTo>
                <a:lnTo>
                  <a:pt x="852322" y="2645994"/>
                </a:lnTo>
                <a:lnTo>
                  <a:pt x="836612" y="2607894"/>
                </a:lnTo>
                <a:lnTo>
                  <a:pt x="822261" y="2557094"/>
                </a:lnTo>
                <a:lnTo>
                  <a:pt x="809320" y="2518994"/>
                </a:lnTo>
                <a:lnTo>
                  <a:pt x="797788" y="2468194"/>
                </a:lnTo>
                <a:lnTo>
                  <a:pt x="787717" y="2430094"/>
                </a:lnTo>
                <a:lnTo>
                  <a:pt x="779119" y="2379294"/>
                </a:lnTo>
                <a:lnTo>
                  <a:pt x="772033" y="2328494"/>
                </a:lnTo>
                <a:lnTo>
                  <a:pt x="766457" y="2290394"/>
                </a:lnTo>
                <a:lnTo>
                  <a:pt x="762457" y="2239594"/>
                </a:lnTo>
                <a:lnTo>
                  <a:pt x="760031" y="2188794"/>
                </a:lnTo>
                <a:lnTo>
                  <a:pt x="759218" y="2137994"/>
                </a:lnTo>
                <a:lnTo>
                  <a:pt x="760031" y="2087194"/>
                </a:lnTo>
                <a:lnTo>
                  <a:pt x="762457" y="2036394"/>
                </a:lnTo>
                <a:lnTo>
                  <a:pt x="766457" y="1998294"/>
                </a:lnTo>
                <a:lnTo>
                  <a:pt x="772033" y="1947494"/>
                </a:lnTo>
                <a:lnTo>
                  <a:pt x="779119" y="1896694"/>
                </a:lnTo>
                <a:lnTo>
                  <a:pt x="787717" y="1858594"/>
                </a:lnTo>
                <a:lnTo>
                  <a:pt x="797788" y="1807794"/>
                </a:lnTo>
                <a:lnTo>
                  <a:pt x="809320" y="1756994"/>
                </a:lnTo>
                <a:lnTo>
                  <a:pt x="822261" y="1718894"/>
                </a:lnTo>
                <a:lnTo>
                  <a:pt x="836612" y="1668094"/>
                </a:lnTo>
                <a:lnTo>
                  <a:pt x="852322" y="1629994"/>
                </a:lnTo>
                <a:lnTo>
                  <a:pt x="869378" y="1591894"/>
                </a:lnTo>
                <a:lnTo>
                  <a:pt x="887755" y="1541094"/>
                </a:lnTo>
                <a:lnTo>
                  <a:pt x="907415" y="1502994"/>
                </a:lnTo>
                <a:lnTo>
                  <a:pt x="928344" y="1464894"/>
                </a:lnTo>
                <a:lnTo>
                  <a:pt x="950506" y="1426794"/>
                </a:lnTo>
                <a:lnTo>
                  <a:pt x="973874" y="1388694"/>
                </a:lnTo>
                <a:lnTo>
                  <a:pt x="998435" y="1350594"/>
                </a:lnTo>
                <a:lnTo>
                  <a:pt x="1024140" y="1312494"/>
                </a:lnTo>
                <a:lnTo>
                  <a:pt x="1050988" y="1274394"/>
                </a:lnTo>
                <a:lnTo>
                  <a:pt x="1078928" y="1236294"/>
                </a:lnTo>
                <a:lnTo>
                  <a:pt x="1107948" y="1210894"/>
                </a:lnTo>
                <a:lnTo>
                  <a:pt x="1138021" y="1172794"/>
                </a:lnTo>
                <a:lnTo>
                  <a:pt x="1169111" y="1147394"/>
                </a:lnTo>
                <a:lnTo>
                  <a:pt x="1201204" y="1109294"/>
                </a:lnTo>
                <a:lnTo>
                  <a:pt x="1234262" y="1083894"/>
                </a:lnTo>
                <a:lnTo>
                  <a:pt x="1268260" y="1045794"/>
                </a:lnTo>
                <a:lnTo>
                  <a:pt x="1303185" y="1020394"/>
                </a:lnTo>
                <a:lnTo>
                  <a:pt x="1338986" y="994994"/>
                </a:lnTo>
                <a:lnTo>
                  <a:pt x="1375651" y="969594"/>
                </a:lnTo>
                <a:lnTo>
                  <a:pt x="1413167" y="944194"/>
                </a:lnTo>
                <a:lnTo>
                  <a:pt x="1451470" y="918794"/>
                </a:lnTo>
                <a:lnTo>
                  <a:pt x="1490573" y="906094"/>
                </a:lnTo>
                <a:lnTo>
                  <a:pt x="1530426" y="880694"/>
                </a:lnTo>
                <a:lnTo>
                  <a:pt x="1571015" y="867994"/>
                </a:lnTo>
                <a:lnTo>
                  <a:pt x="1612303" y="842594"/>
                </a:lnTo>
                <a:lnTo>
                  <a:pt x="1828330" y="779094"/>
                </a:lnTo>
                <a:lnTo>
                  <a:pt x="1873275" y="766394"/>
                </a:lnTo>
                <a:lnTo>
                  <a:pt x="1918728" y="766394"/>
                </a:lnTo>
                <a:lnTo>
                  <a:pt x="1964677" y="753694"/>
                </a:lnTo>
                <a:lnTo>
                  <a:pt x="2311844" y="753694"/>
                </a:lnTo>
                <a:lnTo>
                  <a:pt x="2357793" y="766394"/>
                </a:lnTo>
                <a:lnTo>
                  <a:pt x="2403246" y="766394"/>
                </a:lnTo>
                <a:lnTo>
                  <a:pt x="2448191" y="779094"/>
                </a:lnTo>
                <a:lnTo>
                  <a:pt x="2664218" y="842594"/>
                </a:lnTo>
                <a:lnTo>
                  <a:pt x="2705506" y="867994"/>
                </a:lnTo>
                <a:lnTo>
                  <a:pt x="2746095" y="880694"/>
                </a:lnTo>
                <a:lnTo>
                  <a:pt x="2785948" y="906094"/>
                </a:lnTo>
                <a:lnTo>
                  <a:pt x="2825051" y="918794"/>
                </a:lnTo>
                <a:lnTo>
                  <a:pt x="2863354" y="944194"/>
                </a:lnTo>
                <a:lnTo>
                  <a:pt x="2900870" y="969594"/>
                </a:lnTo>
                <a:lnTo>
                  <a:pt x="2937535" y="994994"/>
                </a:lnTo>
                <a:lnTo>
                  <a:pt x="2973336" y="1020394"/>
                </a:lnTo>
                <a:lnTo>
                  <a:pt x="3008261" y="1045794"/>
                </a:lnTo>
                <a:lnTo>
                  <a:pt x="3042259" y="1083894"/>
                </a:lnTo>
                <a:lnTo>
                  <a:pt x="3075317" y="1109294"/>
                </a:lnTo>
                <a:lnTo>
                  <a:pt x="3107410" y="1147394"/>
                </a:lnTo>
                <a:lnTo>
                  <a:pt x="3138500" y="1172794"/>
                </a:lnTo>
                <a:lnTo>
                  <a:pt x="3168573" y="1210894"/>
                </a:lnTo>
                <a:lnTo>
                  <a:pt x="3197593" y="1236294"/>
                </a:lnTo>
                <a:lnTo>
                  <a:pt x="3225533" y="1274394"/>
                </a:lnTo>
                <a:lnTo>
                  <a:pt x="3252381" y="1312494"/>
                </a:lnTo>
                <a:lnTo>
                  <a:pt x="3278086" y="1350594"/>
                </a:lnTo>
                <a:lnTo>
                  <a:pt x="3302647" y="1388694"/>
                </a:lnTo>
                <a:lnTo>
                  <a:pt x="3326015" y="1426794"/>
                </a:lnTo>
                <a:lnTo>
                  <a:pt x="3348177" y="1464894"/>
                </a:lnTo>
                <a:lnTo>
                  <a:pt x="3369106" y="1502994"/>
                </a:lnTo>
                <a:lnTo>
                  <a:pt x="3388766" y="1541094"/>
                </a:lnTo>
                <a:lnTo>
                  <a:pt x="3407143" y="1591894"/>
                </a:lnTo>
                <a:lnTo>
                  <a:pt x="3424199" y="1629994"/>
                </a:lnTo>
                <a:lnTo>
                  <a:pt x="3439909" y="1668094"/>
                </a:lnTo>
                <a:lnTo>
                  <a:pt x="3454260" y="1718894"/>
                </a:lnTo>
                <a:lnTo>
                  <a:pt x="3467201" y="1756994"/>
                </a:lnTo>
                <a:lnTo>
                  <a:pt x="3478733" y="1807794"/>
                </a:lnTo>
                <a:lnTo>
                  <a:pt x="3488804" y="1858594"/>
                </a:lnTo>
                <a:lnTo>
                  <a:pt x="3497402" y="1896694"/>
                </a:lnTo>
                <a:lnTo>
                  <a:pt x="3504488" y="1947494"/>
                </a:lnTo>
                <a:lnTo>
                  <a:pt x="3510064" y="1998294"/>
                </a:lnTo>
                <a:lnTo>
                  <a:pt x="3514064" y="2036394"/>
                </a:lnTo>
                <a:lnTo>
                  <a:pt x="3516490" y="2087194"/>
                </a:lnTo>
                <a:lnTo>
                  <a:pt x="3517303" y="2137994"/>
                </a:lnTo>
                <a:lnTo>
                  <a:pt x="3517303" y="505561"/>
                </a:lnTo>
                <a:lnTo>
                  <a:pt x="3465576" y="461594"/>
                </a:lnTo>
                <a:lnTo>
                  <a:pt x="3429990" y="436194"/>
                </a:lnTo>
                <a:lnTo>
                  <a:pt x="3393808" y="410794"/>
                </a:lnTo>
                <a:lnTo>
                  <a:pt x="3357054" y="385394"/>
                </a:lnTo>
                <a:lnTo>
                  <a:pt x="3319716" y="359994"/>
                </a:lnTo>
                <a:lnTo>
                  <a:pt x="3243402" y="309194"/>
                </a:lnTo>
                <a:lnTo>
                  <a:pt x="3164941" y="258394"/>
                </a:lnTo>
                <a:lnTo>
                  <a:pt x="3124949" y="245694"/>
                </a:lnTo>
                <a:lnTo>
                  <a:pt x="3084449" y="220294"/>
                </a:lnTo>
                <a:lnTo>
                  <a:pt x="3043453" y="207594"/>
                </a:lnTo>
                <a:lnTo>
                  <a:pt x="3001975" y="182194"/>
                </a:lnTo>
                <a:lnTo>
                  <a:pt x="2960039" y="169494"/>
                </a:lnTo>
                <a:lnTo>
                  <a:pt x="2917647" y="144094"/>
                </a:lnTo>
                <a:lnTo>
                  <a:pt x="2563469" y="42494"/>
                </a:lnTo>
                <a:lnTo>
                  <a:pt x="2517495" y="29794"/>
                </a:lnTo>
                <a:lnTo>
                  <a:pt x="2471166" y="29794"/>
                </a:lnTo>
                <a:lnTo>
                  <a:pt x="2424506" y="17094"/>
                </a:lnTo>
                <a:lnTo>
                  <a:pt x="2377541" y="17094"/>
                </a:lnTo>
                <a:lnTo>
                  <a:pt x="2330246" y="4394"/>
                </a:lnTo>
                <a:lnTo>
                  <a:pt x="1946275" y="4394"/>
                </a:lnTo>
                <a:lnTo>
                  <a:pt x="1898980" y="17094"/>
                </a:lnTo>
                <a:lnTo>
                  <a:pt x="1852015" y="17094"/>
                </a:lnTo>
                <a:lnTo>
                  <a:pt x="1805355" y="29794"/>
                </a:lnTo>
                <a:lnTo>
                  <a:pt x="1759026" y="29794"/>
                </a:lnTo>
                <a:lnTo>
                  <a:pt x="1713052" y="42494"/>
                </a:lnTo>
                <a:lnTo>
                  <a:pt x="1358874" y="144094"/>
                </a:lnTo>
                <a:lnTo>
                  <a:pt x="1316482" y="169494"/>
                </a:lnTo>
                <a:lnTo>
                  <a:pt x="1274546" y="182194"/>
                </a:lnTo>
                <a:lnTo>
                  <a:pt x="1233068" y="207594"/>
                </a:lnTo>
                <a:lnTo>
                  <a:pt x="1192072" y="220294"/>
                </a:lnTo>
                <a:lnTo>
                  <a:pt x="1151572" y="245694"/>
                </a:lnTo>
                <a:lnTo>
                  <a:pt x="1111580" y="258394"/>
                </a:lnTo>
                <a:lnTo>
                  <a:pt x="1033119" y="309194"/>
                </a:lnTo>
                <a:lnTo>
                  <a:pt x="956805" y="359994"/>
                </a:lnTo>
                <a:lnTo>
                  <a:pt x="919467" y="385394"/>
                </a:lnTo>
                <a:lnTo>
                  <a:pt x="882713" y="410794"/>
                </a:lnTo>
                <a:lnTo>
                  <a:pt x="846531" y="436194"/>
                </a:lnTo>
                <a:lnTo>
                  <a:pt x="810945" y="461594"/>
                </a:lnTo>
                <a:lnTo>
                  <a:pt x="775957" y="486994"/>
                </a:lnTo>
                <a:lnTo>
                  <a:pt x="741591" y="525094"/>
                </a:lnTo>
                <a:lnTo>
                  <a:pt x="707834" y="550494"/>
                </a:lnTo>
                <a:lnTo>
                  <a:pt x="674725" y="575894"/>
                </a:lnTo>
                <a:lnTo>
                  <a:pt x="642264" y="613994"/>
                </a:lnTo>
                <a:lnTo>
                  <a:pt x="610463" y="639394"/>
                </a:lnTo>
                <a:lnTo>
                  <a:pt x="579323" y="677494"/>
                </a:lnTo>
                <a:lnTo>
                  <a:pt x="548881" y="715594"/>
                </a:lnTo>
                <a:lnTo>
                  <a:pt x="519112" y="740994"/>
                </a:lnTo>
                <a:lnTo>
                  <a:pt x="490067" y="779094"/>
                </a:lnTo>
                <a:lnTo>
                  <a:pt x="461721" y="817194"/>
                </a:lnTo>
                <a:lnTo>
                  <a:pt x="434111" y="842594"/>
                </a:lnTo>
                <a:lnTo>
                  <a:pt x="407238" y="880694"/>
                </a:lnTo>
                <a:lnTo>
                  <a:pt x="381127" y="918794"/>
                </a:lnTo>
                <a:lnTo>
                  <a:pt x="355765" y="956894"/>
                </a:lnTo>
                <a:lnTo>
                  <a:pt x="331165" y="994994"/>
                </a:lnTo>
                <a:lnTo>
                  <a:pt x="307365" y="1033094"/>
                </a:lnTo>
                <a:lnTo>
                  <a:pt x="284353" y="1071194"/>
                </a:lnTo>
                <a:lnTo>
                  <a:pt x="262153" y="1109294"/>
                </a:lnTo>
                <a:lnTo>
                  <a:pt x="240766" y="1147394"/>
                </a:lnTo>
                <a:lnTo>
                  <a:pt x="220205" y="1198194"/>
                </a:lnTo>
                <a:lnTo>
                  <a:pt x="200482" y="1236294"/>
                </a:lnTo>
                <a:lnTo>
                  <a:pt x="181622" y="1274394"/>
                </a:lnTo>
                <a:lnTo>
                  <a:pt x="163614" y="1312494"/>
                </a:lnTo>
                <a:lnTo>
                  <a:pt x="146481" y="1363294"/>
                </a:lnTo>
                <a:lnTo>
                  <a:pt x="130238" y="1401394"/>
                </a:lnTo>
                <a:lnTo>
                  <a:pt x="114896" y="1452194"/>
                </a:lnTo>
                <a:lnTo>
                  <a:pt x="100457" y="1490294"/>
                </a:lnTo>
                <a:lnTo>
                  <a:pt x="86931" y="1528394"/>
                </a:lnTo>
                <a:lnTo>
                  <a:pt x="74345" y="1579194"/>
                </a:lnTo>
                <a:lnTo>
                  <a:pt x="62699" y="1617294"/>
                </a:lnTo>
                <a:lnTo>
                  <a:pt x="52006" y="1668094"/>
                </a:lnTo>
                <a:lnTo>
                  <a:pt x="42278" y="1718894"/>
                </a:lnTo>
                <a:lnTo>
                  <a:pt x="33528" y="1756994"/>
                </a:lnTo>
                <a:lnTo>
                  <a:pt x="25755" y="1807794"/>
                </a:lnTo>
                <a:lnTo>
                  <a:pt x="18999" y="1858594"/>
                </a:lnTo>
                <a:lnTo>
                  <a:pt x="13233" y="1896694"/>
                </a:lnTo>
                <a:lnTo>
                  <a:pt x="8496" y="1947494"/>
                </a:lnTo>
                <a:lnTo>
                  <a:pt x="4800" y="1998294"/>
                </a:lnTo>
                <a:lnTo>
                  <a:pt x="2146" y="2049094"/>
                </a:lnTo>
                <a:lnTo>
                  <a:pt x="533" y="2087194"/>
                </a:lnTo>
                <a:lnTo>
                  <a:pt x="0" y="2137994"/>
                </a:lnTo>
                <a:lnTo>
                  <a:pt x="533" y="2188794"/>
                </a:lnTo>
                <a:lnTo>
                  <a:pt x="2146" y="2239594"/>
                </a:lnTo>
                <a:lnTo>
                  <a:pt x="4800" y="2290394"/>
                </a:lnTo>
                <a:lnTo>
                  <a:pt x="8496" y="2328494"/>
                </a:lnTo>
                <a:lnTo>
                  <a:pt x="13233" y="2379294"/>
                </a:lnTo>
                <a:lnTo>
                  <a:pt x="18999" y="2430094"/>
                </a:lnTo>
                <a:lnTo>
                  <a:pt x="25755" y="2468194"/>
                </a:lnTo>
                <a:lnTo>
                  <a:pt x="33528" y="2518994"/>
                </a:lnTo>
                <a:lnTo>
                  <a:pt x="42278" y="2569794"/>
                </a:lnTo>
                <a:lnTo>
                  <a:pt x="52006" y="2607894"/>
                </a:lnTo>
                <a:lnTo>
                  <a:pt x="62699" y="2658694"/>
                </a:lnTo>
                <a:lnTo>
                  <a:pt x="74345" y="2696794"/>
                </a:lnTo>
                <a:lnTo>
                  <a:pt x="86931" y="2747594"/>
                </a:lnTo>
                <a:lnTo>
                  <a:pt x="100457" y="2785694"/>
                </a:lnTo>
                <a:lnTo>
                  <a:pt x="114896" y="2836494"/>
                </a:lnTo>
                <a:lnTo>
                  <a:pt x="130238" y="2874594"/>
                </a:lnTo>
                <a:lnTo>
                  <a:pt x="146481" y="2925394"/>
                </a:lnTo>
                <a:lnTo>
                  <a:pt x="163614" y="2963494"/>
                </a:lnTo>
                <a:lnTo>
                  <a:pt x="181622" y="3001594"/>
                </a:lnTo>
                <a:lnTo>
                  <a:pt x="200482" y="3039694"/>
                </a:lnTo>
                <a:lnTo>
                  <a:pt x="220205" y="3090494"/>
                </a:lnTo>
                <a:lnTo>
                  <a:pt x="240766" y="3128594"/>
                </a:lnTo>
                <a:lnTo>
                  <a:pt x="262153" y="3166694"/>
                </a:lnTo>
                <a:lnTo>
                  <a:pt x="284353" y="3204794"/>
                </a:lnTo>
                <a:lnTo>
                  <a:pt x="307365" y="3242894"/>
                </a:lnTo>
                <a:lnTo>
                  <a:pt x="331165" y="3280994"/>
                </a:lnTo>
                <a:lnTo>
                  <a:pt x="355765" y="3319094"/>
                </a:lnTo>
                <a:lnTo>
                  <a:pt x="381127" y="3357194"/>
                </a:lnTo>
                <a:lnTo>
                  <a:pt x="407238" y="3395294"/>
                </a:lnTo>
                <a:lnTo>
                  <a:pt x="434111" y="3433394"/>
                </a:lnTo>
                <a:lnTo>
                  <a:pt x="461721" y="3471494"/>
                </a:lnTo>
                <a:lnTo>
                  <a:pt x="490067" y="3496894"/>
                </a:lnTo>
                <a:lnTo>
                  <a:pt x="519112" y="3534994"/>
                </a:lnTo>
                <a:lnTo>
                  <a:pt x="548881" y="3573094"/>
                </a:lnTo>
                <a:lnTo>
                  <a:pt x="579323" y="3598494"/>
                </a:lnTo>
                <a:lnTo>
                  <a:pt x="610463" y="3636594"/>
                </a:lnTo>
                <a:lnTo>
                  <a:pt x="642264" y="3661994"/>
                </a:lnTo>
                <a:lnTo>
                  <a:pt x="674725" y="3700094"/>
                </a:lnTo>
                <a:lnTo>
                  <a:pt x="707834" y="3725494"/>
                </a:lnTo>
                <a:lnTo>
                  <a:pt x="741591" y="3763594"/>
                </a:lnTo>
                <a:lnTo>
                  <a:pt x="775957" y="3788994"/>
                </a:lnTo>
                <a:lnTo>
                  <a:pt x="810945" y="3814394"/>
                </a:lnTo>
                <a:lnTo>
                  <a:pt x="846531" y="3839794"/>
                </a:lnTo>
                <a:lnTo>
                  <a:pt x="882713" y="3865194"/>
                </a:lnTo>
                <a:lnTo>
                  <a:pt x="919467" y="3890594"/>
                </a:lnTo>
                <a:lnTo>
                  <a:pt x="956805" y="3915994"/>
                </a:lnTo>
                <a:lnTo>
                  <a:pt x="994689" y="3941394"/>
                </a:lnTo>
                <a:lnTo>
                  <a:pt x="1072083" y="3992194"/>
                </a:lnTo>
                <a:lnTo>
                  <a:pt x="1151572" y="4042994"/>
                </a:lnTo>
                <a:lnTo>
                  <a:pt x="1192072" y="4055694"/>
                </a:lnTo>
                <a:lnTo>
                  <a:pt x="1233068" y="4081094"/>
                </a:lnTo>
                <a:lnTo>
                  <a:pt x="1274546" y="4093794"/>
                </a:lnTo>
                <a:lnTo>
                  <a:pt x="1316482" y="4119194"/>
                </a:lnTo>
                <a:lnTo>
                  <a:pt x="1444980" y="4157294"/>
                </a:lnTo>
                <a:lnTo>
                  <a:pt x="1488668" y="4182694"/>
                </a:lnTo>
                <a:lnTo>
                  <a:pt x="1622158" y="4220794"/>
                </a:lnTo>
                <a:lnTo>
                  <a:pt x="1667421" y="4220794"/>
                </a:lnTo>
                <a:lnTo>
                  <a:pt x="1759026" y="4246194"/>
                </a:lnTo>
                <a:lnTo>
                  <a:pt x="1805355" y="4246194"/>
                </a:lnTo>
                <a:lnTo>
                  <a:pt x="1852015" y="4258894"/>
                </a:lnTo>
                <a:lnTo>
                  <a:pt x="1898980" y="4258894"/>
                </a:lnTo>
                <a:lnTo>
                  <a:pt x="1946275" y="4271594"/>
                </a:lnTo>
                <a:lnTo>
                  <a:pt x="2330246" y="4271594"/>
                </a:lnTo>
                <a:lnTo>
                  <a:pt x="2377541" y="4258894"/>
                </a:lnTo>
                <a:lnTo>
                  <a:pt x="2424506" y="4258894"/>
                </a:lnTo>
                <a:lnTo>
                  <a:pt x="2471166" y="4246194"/>
                </a:lnTo>
                <a:lnTo>
                  <a:pt x="2517495" y="4246194"/>
                </a:lnTo>
                <a:lnTo>
                  <a:pt x="2609100" y="4220794"/>
                </a:lnTo>
                <a:lnTo>
                  <a:pt x="2654363" y="4220794"/>
                </a:lnTo>
                <a:lnTo>
                  <a:pt x="2787853" y="4182694"/>
                </a:lnTo>
                <a:lnTo>
                  <a:pt x="2831541" y="4157294"/>
                </a:lnTo>
                <a:lnTo>
                  <a:pt x="2960039" y="4119194"/>
                </a:lnTo>
                <a:lnTo>
                  <a:pt x="3001975" y="4093794"/>
                </a:lnTo>
                <a:lnTo>
                  <a:pt x="3043453" y="4081094"/>
                </a:lnTo>
                <a:lnTo>
                  <a:pt x="3084449" y="4055694"/>
                </a:lnTo>
                <a:lnTo>
                  <a:pt x="3124949" y="4042994"/>
                </a:lnTo>
                <a:lnTo>
                  <a:pt x="3204438" y="3992194"/>
                </a:lnTo>
                <a:lnTo>
                  <a:pt x="3281832" y="3941394"/>
                </a:lnTo>
                <a:lnTo>
                  <a:pt x="3319716" y="3915994"/>
                </a:lnTo>
                <a:lnTo>
                  <a:pt x="3357054" y="3890594"/>
                </a:lnTo>
                <a:lnTo>
                  <a:pt x="3393808" y="3865194"/>
                </a:lnTo>
                <a:lnTo>
                  <a:pt x="3429990" y="3839794"/>
                </a:lnTo>
                <a:lnTo>
                  <a:pt x="3465576" y="3814394"/>
                </a:lnTo>
                <a:lnTo>
                  <a:pt x="3500564" y="3788994"/>
                </a:lnTo>
                <a:lnTo>
                  <a:pt x="3534930" y="3763594"/>
                </a:lnTo>
                <a:lnTo>
                  <a:pt x="3568687" y="3725494"/>
                </a:lnTo>
                <a:lnTo>
                  <a:pt x="3601796" y="3700094"/>
                </a:lnTo>
                <a:lnTo>
                  <a:pt x="3634257" y="3661994"/>
                </a:lnTo>
                <a:lnTo>
                  <a:pt x="3666058" y="3636594"/>
                </a:lnTo>
                <a:lnTo>
                  <a:pt x="3697198" y="3598494"/>
                </a:lnTo>
                <a:lnTo>
                  <a:pt x="3727640" y="3573094"/>
                </a:lnTo>
                <a:lnTo>
                  <a:pt x="3757409" y="3534994"/>
                </a:lnTo>
                <a:lnTo>
                  <a:pt x="3786454" y="3496894"/>
                </a:lnTo>
                <a:lnTo>
                  <a:pt x="3814800" y="3471494"/>
                </a:lnTo>
                <a:lnTo>
                  <a:pt x="3842410" y="3433394"/>
                </a:lnTo>
                <a:lnTo>
                  <a:pt x="3869283" y="3395294"/>
                </a:lnTo>
                <a:lnTo>
                  <a:pt x="3895394" y="3357194"/>
                </a:lnTo>
                <a:lnTo>
                  <a:pt x="3920756" y="3319094"/>
                </a:lnTo>
                <a:lnTo>
                  <a:pt x="3945356" y="3280994"/>
                </a:lnTo>
                <a:lnTo>
                  <a:pt x="3969156" y="3242894"/>
                </a:lnTo>
                <a:lnTo>
                  <a:pt x="3992168" y="3204794"/>
                </a:lnTo>
                <a:lnTo>
                  <a:pt x="4014368" y="3166694"/>
                </a:lnTo>
                <a:lnTo>
                  <a:pt x="4035755" y="3128594"/>
                </a:lnTo>
                <a:lnTo>
                  <a:pt x="4056316" y="3090494"/>
                </a:lnTo>
                <a:lnTo>
                  <a:pt x="4076039" y="3039694"/>
                </a:lnTo>
                <a:lnTo>
                  <a:pt x="4094899" y="3001594"/>
                </a:lnTo>
                <a:lnTo>
                  <a:pt x="4112907" y="2963494"/>
                </a:lnTo>
                <a:lnTo>
                  <a:pt x="4130040" y="2925394"/>
                </a:lnTo>
                <a:lnTo>
                  <a:pt x="4146283" y="2874594"/>
                </a:lnTo>
                <a:lnTo>
                  <a:pt x="4161625" y="2836494"/>
                </a:lnTo>
                <a:lnTo>
                  <a:pt x="4176064" y="2785694"/>
                </a:lnTo>
                <a:lnTo>
                  <a:pt x="4189590" y="2747594"/>
                </a:lnTo>
                <a:lnTo>
                  <a:pt x="4202176" y="2696794"/>
                </a:lnTo>
                <a:lnTo>
                  <a:pt x="4213822" y="2658694"/>
                </a:lnTo>
                <a:lnTo>
                  <a:pt x="4224515" y="2607894"/>
                </a:lnTo>
                <a:lnTo>
                  <a:pt x="4234243" y="2569794"/>
                </a:lnTo>
                <a:lnTo>
                  <a:pt x="4242994" y="2518994"/>
                </a:lnTo>
                <a:lnTo>
                  <a:pt x="4250766" y="2468194"/>
                </a:lnTo>
                <a:lnTo>
                  <a:pt x="4257522" y="2430094"/>
                </a:lnTo>
                <a:lnTo>
                  <a:pt x="4263288" y="2379294"/>
                </a:lnTo>
                <a:lnTo>
                  <a:pt x="4268025" y="2328494"/>
                </a:lnTo>
                <a:lnTo>
                  <a:pt x="4271721" y="2290394"/>
                </a:lnTo>
                <a:lnTo>
                  <a:pt x="4274375" y="2239594"/>
                </a:lnTo>
                <a:lnTo>
                  <a:pt x="4275988" y="2188794"/>
                </a:lnTo>
                <a:lnTo>
                  <a:pt x="4276522" y="2137994"/>
                </a:lnTo>
                <a:close/>
              </a:path>
              <a:path w="8771890" h="4689475">
                <a:moveTo>
                  <a:pt x="4344225" y="4279227"/>
                </a:moveTo>
                <a:lnTo>
                  <a:pt x="2125395" y="4279227"/>
                </a:lnTo>
                <a:lnTo>
                  <a:pt x="2125395" y="4689157"/>
                </a:lnTo>
                <a:lnTo>
                  <a:pt x="4344225" y="4689157"/>
                </a:lnTo>
                <a:lnTo>
                  <a:pt x="4344225" y="4279227"/>
                </a:lnTo>
                <a:close/>
              </a:path>
              <a:path w="8771890" h="4689475">
                <a:moveTo>
                  <a:pt x="6559486" y="4280103"/>
                </a:moveTo>
                <a:lnTo>
                  <a:pt x="4345114" y="2131796"/>
                </a:lnTo>
                <a:lnTo>
                  <a:pt x="4345114" y="4280103"/>
                </a:lnTo>
                <a:lnTo>
                  <a:pt x="6559486" y="4280103"/>
                </a:lnTo>
                <a:close/>
              </a:path>
              <a:path w="8771890" h="4689475">
                <a:moveTo>
                  <a:pt x="8771801" y="0"/>
                </a:moveTo>
                <a:lnTo>
                  <a:pt x="7709649" y="0"/>
                </a:lnTo>
                <a:lnTo>
                  <a:pt x="7656233" y="596"/>
                </a:lnTo>
                <a:lnTo>
                  <a:pt x="7602944" y="2679"/>
                </a:lnTo>
                <a:lnTo>
                  <a:pt x="7549782" y="6769"/>
                </a:lnTo>
                <a:lnTo>
                  <a:pt x="7496797" y="13360"/>
                </a:lnTo>
                <a:lnTo>
                  <a:pt x="7443825" y="22669"/>
                </a:lnTo>
                <a:lnTo>
                  <a:pt x="7391400" y="34442"/>
                </a:lnTo>
                <a:lnTo>
                  <a:pt x="7339622" y="48666"/>
                </a:lnTo>
                <a:lnTo>
                  <a:pt x="7288631" y="65316"/>
                </a:lnTo>
                <a:lnTo>
                  <a:pt x="7239495" y="83959"/>
                </a:lnTo>
                <a:lnTo>
                  <a:pt x="7191337" y="104851"/>
                </a:lnTo>
                <a:lnTo>
                  <a:pt x="7144271" y="127939"/>
                </a:lnTo>
                <a:lnTo>
                  <a:pt x="7098398" y="153162"/>
                </a:lnTo>
                <a:lnTo>
                  <a:pt x="7054240" y="180200"/>
                </a:lnTo>
                <a:lnTo>
                  <a:pt x="7011454" y="209194"/>
                </a:lnTo>
                <a:lnTo>
                  <a:pt x="6970115" y="240106"/>
                </a:lnTo>
                <a:lnTo>
                  <a:pt x="6930339" y="272846"/>
                </a:lnTo>
                <a:lnTo>
                  <a:pt x="6892264" y="307289"/>
                </a:lnTo>
                <a:lnTo>
                  <a:pt x="6855904" y="343408"/>
                </a:lnTo>
                <a:lnTo>
                  <a:pt x="6821348" y="381114"/>
                </a:lnTo>
                <a:lnTo>
                  <a:pt x="6788645" y="420344"/>
                </a:lnTo>
                <a:lnTo>
                  <a:pt x="6757746" y="461213"/>
                </a:lnTo>
                <a:lnTo>
                  <a:pt x="6728892" y="503440"/>
                </a:lnTo>
                <a:lnTo>
                  <a:pt x="6702120" y="546925"/>
                </a:lnTo>
                <a:lnTo>
                  <a:pt x="6677520" y="591591"/>
                </a:lnTo>
                <a:lnTo>
                  <a:pt x="6654863" y="637959"/>
                </a:lnTo>
                <a:lnTo>
                  <a:pt x="6634556" y="685304"/>
                </a:lnTo>
                <a:lnTo>
                  <a:pt x="6616636" y="733552"/>
                </a:lnTo>
                <a:lnTo>
                  <a:pt x="6601155" y="782561"/>
                </a:lnTo>
                <a:lnTo>
                  <a:pt x="6587947" y="833081"/>
                </a:lnTo>
                <a:lnTo>
                  <a:pt x="6577317" y="884174"/>
                </a:lnTo>
                <a:lnTo>
                  <a:pt x="6570993" y="923226"/>
                </a:lnTo>
                <a:lnTo>
                  <a:pt x="6566141" y="962647"/>
                </a:lnTo>
                <a:lnTo>
                  <a:pt x="6560261" y="1070038"/>
                </a:lnTo>
                <a:lnTo>
                  <a:pt x="6560261" y="2140077"/>
                </a:lnTo>
                <a:lnTo>
                  <a:pt x="7670355" y="2140077"/>
                </a:lnTo>
                <a:lnTo>
                  <a:pt x="7718920" y="2137791"/>
                </a:lnTo>
                <a:lnTo>
                  <a:pt x="7767218" y="2134539"/>
                </a:lnTo>
                <a:lnTo>
                  <a:pt x="7815326" y="2129891"/>
                </a:lnTo>
                <a:lnTo>
                  <a:pt x="7863268" y="2123363"/>
                </a:lnTo>
                <a:lnTo>
                  <a:pt x="7911109" y="2114486"/>
                </a:lnTo>
                <a:lnTo>
                  <a:pt x="7957274" y="2103640"/>
                </a:lnTo>
                <a:lnTo>
                  <a:pt x="8002892" y="2090864"/>
                </a:lnTo>
                <a:lnTo>
                  <a:pt x="8047901" y="2076221"/>
                </a:lnTo>
                <a:lnTo>
                  <a:pt x="8092224" y="2059724"/>
                </a:lnTo>
                <a:lnTo>
                  <a:pt x="8135772" y="2041410"/>
                </a:lnTo>
                <a:lnTo>
                  <a:pt x="8178457" y="2021293"/>
                </a:lnTo>
                <a:lnTo>
                  <a:pt x="8227593" y="1995322"/>
                </a:lnTo>
                <a:lnTo>
                  <a:pt x="8275307" y="1966988"/>
                </a:lnTo>
                <a:lnTo>
                  <a:pt x="8321484" y="1936381"/>
                </a:lnTo>
                <a:lnTo>
                  <a:pt x="8365998" y="1903564"/>
                </a:lnTo>
                <a:lnTo>
                  <a:pt x="8408759" y="1868627"/>
                </a:lnTo>
                <a:lnTo>
                  <a:pt x="8449526" y="1831784"/>
                </a:lnTo>
                <a:lnTo>
                  <a:pt x="8488324" y="1793011"/>
                </a:lnTo>
                <a:lnTo>
                  <a:pt x="8525053" y="1752422"/>
                </a:lnTo>
                <a:lnTo>
                  <a:pt x="8559635" y="1710105"/>
                </a:lnTo>
                <a:lnTo>
                  <a:pt x="8591969" y="1666163"/>
                </a:lnTo>
                <a:lnTo>
                  <a:pt x="8622259" y="1620253"/>
                </a:lnTo>
                <a:lnTo>
                  <a:pt x="8650084" y="1572920"/>
                </a:lnTo>
                <a:lnTo>
                  <a:pt x="8675370" y="1524279"/>
                </a:lnTo>
                <a:lnTo>
                  <a:pt x="8698065" y="1474457"/>
                </a:lnTo>
                <a:lnTo>
                  <a:pt x="8718067" y="1423568"/>
                </a:lnTo>
                <a:lnTo>
                  <a:pt x="8739568" y="1357528"/>
                </a:lnTo>
                <a:lnTo>
                  <a:pt x="8756561" y="1290256"/>
                </a:lnTo>
                <a:lnTo>
                  <a:pt x="8766416" y="1238478"/>
                </a:lnTo>
                <a:lnTo>
                  <a:pt x="8771801" y="1201432"/>
                </a:lnTo>
                <a:lnTo>
                  <a:pt x="8771801" y="0"/>
                </a:lnTo>
                <a:close/>
              </a:path>
            </a:pathLst>
          </a:custGeom>
          <a:solidFill>
            <a:srgbClr val="EBEBEC">
              <a:alpha val="9999"/>
            </a:srgbClr>
          </a:solidFill>
        </p:spPr>
        <p:txBody>
          <a:bodyPr wrap="square" lIns="0" tIns="0" rIns="0" bIns="0" rtlCol="0"/>
          <a:lstStyle/>
          <a:p>
            <a:endParaRPr/>
          </a:p>
        </p:txBody>
      </p:sp>
      <p:sp>
        <p:nvSpPr>
          <p:cNvPr id="7" name="object 7"/>
          <p:cNvSpPr txBox="1">
            <a:spLocks noGrp="1"/>
          </p:cNvSpPr>
          <p:nvPr>
            <p:ph type="title"/>
          </p:nvPr>
        </p:nvSpPr>
        <p:spPr>
          <a:xfrm>
            <a:off x="1447800" y="2336584"/>
            <a:ext cx="3373542" cy="463397"/>
          </a:xfrm>
          <a:prstGeom prst="rect">
            <a:avLst/>
          </a:prstGeom>
        </p:spPr>
        <p:txBody>
          <a:bodyPr vert="horz" wrap="square" lIns="0" tIns="60960" rIns="0" bIns="0" rtlCol="0">
            <a:spAutoFit/>
          </a:bodyPr>
          <a:lstStyle/>
          <a:p>
            <a:pPr marL="134620" marR="5080" indent="-122555">
              <a:lnSpc>
                <a:spcPts val="2900"/>
              </a:lnSpc>
              <a:spcBef>
                <a:spcPts val="480"/>
              </a:spcBef>
            </a:pPr>
            <a:r>
              <a:rPr lang="en-GB" sz="3600" spc="-85">
                <a:solidFill>
                  <a:srgbClr val="FFFFFF"/>
                </a:solidFill>
              </a:rPr>
              <a:t>Context</a:t>
            </a:r>
            <a:endParaRPr sz="3600"/>
          </a:p>
        </p:txBody>
      </p:sp>
    </p:spTree>
    <p:extLst>
      <p:ext uri="{BB962C8B-B14F-4D97-AF65-F5344CB8AC3E}">
        <p14:creationId xmlns:p14="http://schemas.microsoft.com/office/powerpoint/2010/main" val="330544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1110" y="614915"/>
            <a:ext cx="3669985" cy="573042"/>
          </a:xfrm>
          <a:prstGeom prst="rect">
            <a:avLst/>
          </a:prstGeom>
        </p:spPr>
        <p:txBody>
          <a:bodyPr vert="horz" wrap="square" lIns="0" tIns="83820" rIns="0" bIns="0" rtlCol="0">
            <a:spAutoFit/>
          </a:bodyPr>
          <a:lstStyle/>
          <a:p>
            <a:pPr marL="12700" marR="5080">
              <a:lnSpc>
                <a:spcPts val="3800"/>
              </a:lnSpc>
              <a:spcBef>
                <a:spcPts val="660"/>
              </a:spcBef>
            </a:pPr>
            <a:r>
              <a:rPr lang="en-GB" sz="3600" spc="-35"/>
              <a:t>Our track record</a:t>
            </a:r>
            <a:endParaRPr sz="3600"/>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grpSp>
        <p:nvGrpSpPr>
          <p:cNvPr id="51" name="Group 50">
            <a:extLst>
              <a:ext uri="{FF2B5EF4-FFF2-40B4-BE49-F238E27FC236}">
                <a16:creationId xmlns:a16="http://schemas.microsoft.com/office/drawing/2014/main" id="{5CCAD404-0C5E-4EB4-BEE2-AF928E747542}"/>
              </a:ext>
            </a:extLst>
          </p:cNvPr>
          <p:cNvGrpSpPr/>
          <p:nvPr/>
        </p:nvGrpSpPr>
        <p:grpSpPr>
          <a:xfrm>
            <a:off x="424921" y="-36946"/>
            <a:ext cx="8706678" cy="5168348"/>
            <a:chOff x="424921" y="-9415"/>
            <a:chExt cx="8706678" cy="5168348"/>
          </a:xfrm>
        </p:grpSpPr>
        <p:sp>
          <p:nvSpPr>
            <p:cNvPr id="7" name="Freeform 123">
              <a:extLst>
                <a:ext uri="{FF2B5EF4-FFF2-40B4-BE49-F238E27FC236}">
                  <a16:creationId xmlns:a16="http://schemas.microsoft.com/office/drawing/2014/main" id="{15AF43DA-4711-CD5E-C1C9-922405A0EFC7}"/>
                </a:ext>
              </a:extLst>
            </p:cNvPr>
            <p:cNvSpPr/>
            <p:nvPr/>
          </p:nvSpPr>
          <p:spPr>
            <a:xfrm>
              <a:off x="424921" y="-9415"/>
              <a:ext cx="8706678" cy="5168348"/>
            </a:xfrm>
            <a:custGeom>
              <a:avLst/>
              <a:gdLst>
                <a:gd name="connsiteX0" fmla="*/ 7863840 w 8706678"/>
                <a:gd name="connsiteY0" fmla="*/ 7951 h 5168348"/>
                <a:gd name="connsiteX1" fmla="*/ 5891917 w 8706678"/>
                <a:gd name="connsiteY1" fmla="*/ 2608028 h 5168348"/>
                <a:gd name="connsiteX2" fmla="*/ 5064981 w 8706678"/>
                <a:gd name="connsiteY2" fmla="*/ 1971923 h 5168348"/>
                <a:gd name="connsiteX3" fmla="*/ 4214191 w 8706678"/>
                <a:gd name="connsiteY3" fmla="*/ 3069203 h 5168348"/>
                <a:gd name="connsiteX4" fmla="*/ 3371353 w 8706678"/>
                <a:gd name="connsiteY4" fmla="*/ 2433099 h 5168348"/>
                <a:gd name="connsiteX5" fmla="*/ 2520564 w 8706678"/>
                <a:gd name="connsiteY5" fmla="*/ 3562184 h 5168348"/>
                <a:gd name="connsiteX6" fmla="*/ 1709530 w 8706678"/>
                <a:gd name="connsiteY6" fmla="*/ 2941982 h 5168348"/>
                <a:gd name="connsiteX7" fmla="*/ 0 w 8706678"/>
                <a:gd name="connsiteY7" fmla="*/ 5168348 h 5168348"/>
                <a:gd name="connsiteX8" fmla="*/ 8706678 w 8706678"/>
                <a:gd name="connsiteY8" fmla="*/ 5168348 h 5168348"/>
                <a:gd name="connsiteX9" fmla="*/ 8706678 w 8706678"/>
                <a:gd name="connsiteY9" fmla="*/ 0 h 5168348"/>
                <a:gd name="connsiteX10" fmla="*/ 7863840 w 8706678"/>
                <a:gd name="connsiteY10" fmla="*/ 7951 h 51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6678" h="5168348">
                  <a:moveTo>
                    <a:pt x="7863840" y="7951"/>
                  </a:moveTo>
                  <a:lnTo>
                    <a:pt x="5891917" y="2608028"/>
                  </a:lnTo>
                  <a:lnTo>
                    <a:pt x="5064981" y="1971923"/>
                  </a:lnTo>
                  <a:lnTo>
                    <a:pt x="4214191" y="3069203"/>
                  </a:lnTo>
                  <a:lnTo>
                    <a:pt x="3371353" y="2433099"/>
                  </a:lnTo>
                  <a:lnTo>
                    <a:pt x="2520564" y="3562184"/>
                  </a:lnTo>
                  <a:lnTo>
                    <a:pt x="1709530" y="2941982"/>
                  </a:lnTo>
                  <a:lnTo>
                    <a:pt x="0" y="5168348"/>
                  </a:lnTo>
                  <a:lnTo>
                    <a:pt x="8706678" y="5168348"/>
                  </a:lnTo>
                  <a:lnTo>
                    <a:pt x="8706678" y="0"/>
                  </a:lnTo>
                  <a:lnTo>
                    <a:pt x="7863840" y="7951"/>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1991 Food, </a:t>
              </a:r>
            </a:p>
          </p:txBody>
        </p:sp>
        <p:sp>
          <p:nvSpPr>
            <p:cNvPr id="8" name="Oval 7">
              <a:extLst>
                <a:ext uri="{FF2B5EF4-FFF2-40B4-BE49-F238E27FC236}">
                  <a16:creationId xmlns:a16="http://schemas.microsoft.com/office/drawing/2014/main" id="{1EE26A2E-83F9-9F84-A795-93728144303A}"/>
                </a:ext>
              </a:extLst>
            </p:cNvPr>
            <p:cNvSpPr/>
            <p:nvPr/>
          </p:nvSpPr>
          <p:spPr>
            <a:xfrm>
              <a:off x="3837710" y="1473898"/>
              <a:ext cx="817098" cy="817098"/>
            </a:xfrm>
            <a:prstGeom prst="ellipse">
              <a:avLst/>
            </a:prstGeom>
            <a:solidFill>
              <a:schemeClr val="bg1">
                <a:lumMod val="95000"/>
              </a:schemeClr>
            </a:solidFill>
            <a:ln>
              <a:noFill/>
            </a:ln>
            <a:scene3d>
              <a:camera prst="orthographicFront"/>
              <a:lightRig rig="balanced" dir="t"/>
            </a:scene3d>
            <a:sp3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216">
              <a:extLst>
                <a:ext uri="{FF2B5EF4-FFF2-40B4-BE49-F238E27FC236}">
                  <a16:creationId xmlns:a16="http://schemas.microsoft.com/office/drawing/2014/main" id="{3D729408-D314-76FE-FD4A-ED6228B23C56}"/>
                </a:ext>
              </a:extLst>
            </p:cNvPr>
            <p:cNvSpPr/>
            <p:nvPr/>
          </p:nvSpPr>
          <p:spPr>
            <a:xfrm rot="2273564">
              <a:off x="3864343" y="1482003"/>
              <a:ext cx="817135" cy="726611"/>
            </a:xfrm>
            <a:custGeom>
              <a:avLst/>
              <a:gdLst>
                <a:gd name="connsiteX0" fmla="*/ 157643 w 817135"/>
                <a:gd name="connsiteY0" fmla="*/ 86156 h 726611"/>
                <a:gd name="connsiteX1" fmla="*/ 730979 w 817135"/>
                <a:gd name="connsiteY1" fmla="*/ 157643 h 726611"/>
                <a:gd name="connsiteX2" fmla="*/ 719372 w 817135"/>
                <a:gd name="connsiteY2" fmla="*/ 673858 h 726611"/>
                <a:gd name="connsiteX3" fmla="*/ 666031 w 817135"/>
                <a:gd name="connsiteY3" fmla="*/ 724740 h 726611"/>
                <a:gd name="connsiteX4" fmla="*/ 666032 w 817135"/>
                <a:gd name="connsiteY4" fmla="*/ 396219 h 726611"/>
                <a:gd name="connsiteX5" fmla="*/ 153669 w 817135"/>
                <a:gd name="connsiteY5" fmla="*/ 396219 h 726611"/>
                <a:gd name="connsiteX6" fmla="*/ 153669 w 817135"/>
                <a:gd name="connsiteY6" fmla="*/ 726611 h 726611"/>
                <a:gd name="connsiteX7" fmla="*/ 143276 w 817135"/>
                <a:gd name="connsiteY7" fmla="*/ 719371 h 726611"/>
                <a:gd name="connsiteX8" fmla="*/ 86156 w 817135"/>
                <a:gd name="connsiteY8" fmla="*/ 659492 h 726611"/>
                <a:gd name="connsiteX9" fmla="*/ 157643 w 817135"/>
                <a:gd name="connsiteY9" fmla="*/ 86156 h 7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135" h="726611">
                  <a:moveTo>
                    <a:pt x="157643" y="86156"/>
                  </a:moveTo>
                  <a:cubicBezTo>
                    <a:pt x="335705" y="-52426"/>
                    <a:pt x="592397" y="-20420"/>
                    <a:pt x="730979" y="157643"/>
                  </a:cubicBezTo>
                  <a:cubicBezTo>
                    <a:pt x="852238" y="313447"/>
                    <a:pt x="842891" y="529453"/>
                    <a:pt x="719372" y="673858"/>
                  </a:cubicBezTo>
                  <a:lnTo>
                    <a:pt x="666031" y="724740"/>
                  </a:lnTo>
                  <a:lnTo>
                    <a:pt x="666032" y="396219"/>
                  </a:lnTo>
                  <a:lnTo>
                    <a:pt x="153669" y="396219"/>
                  </a:lnTo>
                  <a:lnTo>
                    <a:pt x="153669" y="726611"/>
                  </a:lnTo>
                  <a:lnTo>
                    <a:pt x="143276" y="719371"/>
                  </a:lnTo>
                  <a:cubicBezTo>
                    <a:pt x="122647" y="701725"/>
                    <a:pt x="103479" y="681750"/>
                    <a:pt x="86156" y="659492"/>
                  </a:cubicBezTo>
                  <a:cubicBezTo>
                    <a:pt x="-52426" y="481429"/>
                    <a:pt x="-20420" y="224738"/>
                    <a:pt x="157643" y="86156"/>
                  </a:cubicBezTo>
                  <a:close/>
                </a:path>
              </a:pathLst>
            </a:cu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64C686-D414-A2F2-AA8D-C23F19900713}"/>
                </a:ext>
              </a:extLst>
            </p:cNvPr>
            <p:cNvSpPr/>
            <p:nvPr/>
          </p:nvSpPr>
          <p:spPr>
            <a:xfrm>
              <a:off x="3988901" y="1625089"/>
              <a:ext cx="514716" cy="5147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3EFDB6EA-2600-A52A-7DC2-3E51FF20014F}"/>
                </a:ext>
              </a:extLst>
            </p:cNvPr>
            <p:cNvSpPr/>
            <p:nvPr/>
          </p:nvSpPr>
          <p:spPr>
            <a:xfrm>
              <a:off x="5528907" y="1007198"/>
              <a:ext cx="817098" cy="817098"/>
            </a:xfrm>
            <a:prstGeom prst="ellipse">
              <a:avLst/>
            </a:prstGeom>
            <a:solidFill>
              <a:schemeClr val="bg1">
                <a:lumMod val="95000"/>
              </a:schemeClr>
            </a:solidFill>
            <a:ln>
              <a:noFill/>
            </a:ln>
            <a:scene3d>
              <a:camera prst="orthographicFront"/>
              <a:lightRig rig="balanced" dir="t"/>
            </a:scene3d>
            <a:sp3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222">
              <a:extLst>
                <a:ext uri="{FF2B5EF4-FFF2-40B4-BE49-F238E27FC236}">
                  <a16:creationId xmlns:a16="http://schemas.microsoft.com/office/drawing/2014/main" id="{EB173263-CAEC-E02D-F6F8-BD9DB252A26E}"/>
                </a:ext>
              </a:extLst>
            </p:cNvPr>
            <p:cNvSpPr/>
            <p:nvPr/>
          </p:nvSpPr>
          <p:spPr>
            <a:xfrm rot="2273564">
              <a:off x="5555540" y="1015303"/>
              <a:ext cx="817135" cy="726611"/>
            </a:xfrm>
            <a:custGeom>
              <a:avLst/>
              <a:gdLst>
                <a:gd name="connsiteX0" fmla="*/ 157643 w 817135"/>
                <a:gd name="connsiteY0" fmla="*/ 86156 h 726611"/>
                <a:gd name="connsiteX1" fmla="*/ 730979 w 817135"/>
                <a:gd name="connsiteY1" fmla="*/ 157643 h 726611"/>
                <a:gd name="connsiteX2" fmla="*/ 719372 w 817135"/>
                <a:gd name="connsiteY2" fmla="*/ 673858 h 726611"/>
                <a:gd name="connsiteX3" fmla="*/ 666031 w 817135"/>
                <a:gd name="connsiteY3" fmla="*/ 724740 h 726611"/>
                <a:gd name="connsiteX4" fmla="*/ 666032 w 817135"/>
                <a:gd name="connsiteY4" fmla="*/ 396219 h 726611"/>
                <a:gd name="connsiteX5" fmla="*/ 153669 w 817135"/>
                <a:gd name="connsiteY5" fmla="*/ 396219 h 726611"/>
                <a:gd name="connsiteX6" fmla="*/ 153669 w 817135"/>
                <a:gd name="connsiteY6" fmla="*/ 726611 h 726611"/>
                <a:gd name="connsiteX7" fmla="*/ 143276 w 817135"/>
                <a:gd name="connsiteY7" fmla="*/ 719371 h 726611"/>
                <a:gd name="connsiteX8" fmla="*/ 86156 w 817135"/>
                <a:gd name="connsiteY8" fmla="*/ 659492 h 726611"/>
                <a:gd name="connsiteX9" fmla="*/ 157643 w 817135"/>
                <a:gd name="connsiteY9" fmla="*/ 86156 h 7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135" h="726611">
                  <a:moveTo>
                    <a:pt x="157643" y="86156"/>
                  </a:moveTo>
                  <a:cubicBezTo>
                    <a:pt x="335705" y="-52426"/>
                    <a:pt x="592397" y="-20420"/>
                    <a:pt x="730979" y="157643"/>
                  </a:cubicBezTo>
                  <a:cubicBezTo>
                    <a:pt x="852238" y="313447"/>
                    <a:pt x="842891" y="529453"/>
                    <a:pt x="719372" y="673858"/>
                  </a:cubicBezTo>
                  <a:lnTo>
                    <a:pt x="666031" y="724740"/>
                  </a:lnTo>
                  <a:lnTo>
                    <a:pt x="666032" y="396219"/>
                  </a:lnTo>
                  <a:lnTo>
                    <a:pt x="153669" y="396219"/>
                  </a:lnTo>
                  <a:lnTo>
                    <a:pt x="153669" y="726611"/>
                  </a:lnTo>
                  <a:lnTo>
                    <a:pt x="143276" y="719371"/>
                  </a:lnTo>
                  <a:cubicBezTo>
                    <a:pt x="122647" y="701725"/>
                    <a:pt x="103479" y="681750"/>
                    <a:pt x="86156" y="659492"/>
                  </a:cubicBezTo>
                  <a:cubicBezTo>
                    <a:pt x="-52426" y="481429"/>
                    <a:pt x="-20420" y="224738"/>
                    <a:pt x="157643" y="86156"/>
                  </a:cubicBezTo>
                  <a:close/>
                </a:path>
              </a:pathLst>
            </a:cu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2FA890-9588-E520-43B1-473918BD7256}"/>
                </a:ext>
              </a:extLst>
            </p:cNvPr>
            <p:cNvSpPr/>
            <p:nvPr/>
          </p:nvSpPr>
          <p:spPr>
            <a:xfrm>
              <a:off x="5680098" y="1158389"/>
              <a:ext cx="514716" cy="514716"/>
            </a:xfrm>
            <a:prstGeom prst="ellipse">
              <a:avLst/>
            </a:prstGeom>
            <a:solidFill>
              <a:srgbClr val="56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BF7D6731-5B10-2550-2E63-9BA7687CBDB3}"/>
                </a:ext>
              </a:extLst>
            </p:cNvPr>
            <p:cNvSpPr/>
            <p:nvPr/>
          </p:nvSpPr>
          <p:spPr>
            <a:xfrm>
              <a:off x="7210530" y="537019"/>
              <a:ext cx="817098" cy="817098"/>
            </a:xfrm>
            <a:prstGeom prst="ellipse">
              <a:avLst/>
            </a:prstGeom>
            <a:solidFill>
              <a:schemeClr val="bg1">
                <a:lumMod val="95000"/>
              </a:schemeClr>
            </a:solidFill>
            <a:ln>
              <a:noFill/>
            </a:ln>
            <a:scene3d>
              <a:camera prst="orthographicFront"/>
              <a:lightRig rig="balanced" dir="t"/>
            </a:scene3d>
            <a:sp3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603293C3-16D2-E062-E06A-CE223B382682}"/>
                </a:ext>
              </a:extLst>
            </p:cNvPr>
            <p:cNvSpPr/>
            <p:nvPr/>
          </p:nvSpPr>
          <p:spPr>
            <a:xfrm>
              <a:off x="7361721" y="688210"/>
              <a:ext cx="514716" cy="514716"/>
            </a:xfrm>
            <a:prstGeom prst="ellipse">
              <a:avLst/>
            </a:prstGeom>
            <a:solidFill>
              <a:srgbClr val="FDC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9EBF5648-6C37-04C6-5BFC-B5AC227EEC22}"/>
                </a:ext>
              </a:extLst>
            </p:cNvPr>
            <p:cNvCxnSpPr/>
            <p:nvPr/>
          </p:nvCxnSpPr>
          <p:spPr>
            <a:xfrm flipV="1">
              <a:off x="4622738" y="1984234"/>
              <a:ext cx="867386" cy="1118851"/>
            </a:xfrm>
            <a:prstGeom prst="line">
              <a:avLst/>
            </a:prstGeom>
            <a:ln w="250825" cap="rnd">
              <a:solidFill>
                <a:srgbClr val="56B058"/>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F9F22C-F900-F220-7C84-29DD91EFB35E}"/>
                </a:ext>
              </a:extLst>
            </p:cNvPr>
            <p:cNvCxnSpPr/>
            <p:nvPr/>
          </p:nvCxnSpPr>
          <p:spPr>
            <a:xfrm flipV="1">
              <a:off x="6299685" y="1499398"/>
              <a:ext cx="867386" cy="1118851"/>
            </a:xfrm>
            <a:prstGeom prst="line">
              <a:avLst/>
            </a:prstGeom>
            <a:ln w="250825" cap="rnd">
              <a:solidFill>
                <a:srgbClr val="FDC92F"/>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6FBD4E-E78D-5DEF-61A4-B315C94CEF00}"/>
                </a:ext>
              </a:extLst>
            </p:cNvPr>
            <p:cNvCxnSpPr/>
            <p:nvPr/>
          </p:nvCxnSpPr>
          <p:spPr>
            <a:xfrm>
              <a:off x="5490124" y="1984236"/>
              <a:ext cx="809560" cy="634014"/>
            </a:xfrm>
            <a:prstGeom prst="line">
              <a:avLst/>
            </a:prstGeom>
            <a:ln w="250825" cap="rnd">
              <a:solidFill>
                <a:srgbClr val="56B058"/>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77CB61-4D58-C96D-37DD-E6AA5B18FA14}"/>
                </a:ext>
              </a:extLst>
            </p:cNvPr>
            <p:cNvCxnSpPr/>
            <p:nvPr/>
          </p:nvCxnSpPr>
          <p:spPr>
            <a:xfrm flipV="1">
              <a:off x="2945790" y="2469069"/>
              <a:ext cx="867387" cy="1118851"/>
            </a:xfrm>
            <a:prstGeom prst="line">
              <a:avLst/>
            </a:prstGeom>
            <a:ln w="250825" cap="rnd">
              <a:solidFill>
                <a:srgbClr val="EC6A6D"/>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27D49F-2562-5BC1-9C9B-FCF5BC94A766}"/>
                </a:ext>
              </a:extLst>
            </p:cNvPr>
            <p:cNvCxnSpPr/>
            <p:nvPr/>
          </p:nvCxnSpPr>
          <p:spPr>
            <a:xfrm>
              <a:off x="3813178" y="2469071"/>
              <a:ext cx="809559" cy="634014"/>
            </a:xfrm>
            <a:prstGeom prst="line">
              <a:avLst/>
            </a:prstGeom>
            <a:ln w="250825" cap="rnd">
              <a:solidFill>
                <a:srgbClr val="EC6A6D"/>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3AD6E5-696E-B02B-D53C-E6A18812C4B8}"/>
                </a:ext>
              </a:extLst>
            </p:cNvPr>
            <p:cNvCxnSpPr/>
            <p:nvPr/>
          </p:nvCxnSpPr>
          <p:spPr>
            <a:xfrm flipV="1">
              <a:off x="1268844" y="2953904"/>
              <a:ext cx="867386" cy="1118851"/>
            </a:xfrm>
            <a:prstGeom prst="line">
              <a:avLst/>
            </a:prstGeom>
            <a:ln w="250825" cap="rnd">
              <a:solidFill>
                <a:srgbClr val="226E9D"/>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ABBFEA-8650-09A3-943E-9776D777177D}"/>
                </a:ext>
              </a:extLst>
            </p:cNvPr>
            <p:cNvCxnSpPr/>
            <p:nvPr/>
          </p:nvCxnSpPr>
          <p:spPr>
            <a:xfrm>
              <a:off x="2136230" y="2953906"/>
              <a:ext cx="809560" cy="634014"/>
            </a:xfrm>
            <a:prstGeom prst="line">
              <a:avLst/>
            </a:prstGeom>
            <a:ln w="250825" cap="rnd">
              <a:solidFill>
                <a:srgbClr val="226E9D"/>
              </a:solidFill>
              <a:roun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4FE8294-174E-01E7-E457-DEE4A1774543}"/>
                </a:ext>
              </a:extLst>
            </p:cNvPr>
            <p:cNvSpPr/>
            <p:nvPr/>
          </p:nvSpPr>
          <p:spPr>
            <a:xfrm rot="2273564">
              <a:off x="1561840" y="3128093"/>
              <a:ext cx="1154227" cy="1521952"/>
            </a:xfrm>
            <a:prstGeom prst="rect">
              <a:avLst/>
            </a:pr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3DFFEB-FF10-B0B2-DD13-6982F340A13C}"/>
                </a:ext>
              </a:extLst>
            </p:cNvPr>
            <p:cNvSpPr/>
            <p:nvPr/>
          </p:nvSpPr>
          <p:spPr>
            <a:xfrm rot="2273564">
              <a:off x="3230987" y="2661689"/>
              <a:ext cx="1154227" cy="1521952"/>
            </a:xfrm>
            <a:prstGeom prst="rect">
              <a:avLst/>
            </a:pr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10D2EB2-F644-67B7-2A7C-D5516564CEB4}"/>
                </a:ext>
              </a:extLst>
            </p:cNvPr>
            <p:cNvSpPr/>
            <p:nvPr/>
          </p:nvSpPr>
          <p:spPr>
            <a:xfrm rot="2273564">
              <a:off x="4913524" y="2165696"/>
              <a:ext cx="1154227" cy="1521952"/>
            </a:xfrm>
            <a:prstGeom prst="rect">
              <a:avLst/>
            </a:pr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3">
              <a:extLst>
                <a:ext uri="{FF2B5EF4-FFF2-40B4-BE49-F238E27FC236}">
                  <a16:creationId xmlns:a16="http://schemas.microsoft.com/office/drawing/2014/main" id="{0CA0EBB2-AC44-08C7-5734-6C65915FCDAB}"/>
                </a:ext>
              </a:extLst>
            </p:cNvPr>
            <p:cNvSpPr/>
            <p:nvPr/>
          </p:nvSpPr>
          <p:spPr>
            <a:xfrm rot="2273564">
              <a:off x="6685596" y="1374006"/>
              <a:ext cx="427965" cy="1585507"/>
            </a:xfrm>
            <a:custGeom>
              <a:avLst/>
              <a:gdLst>
                <a:gd name="connsiteX0" fmla="*/ 0 w 427965"/>
                <a:gd name="connsiteY0" fmla="*/ 0 h 1618832"/>
                <a:gd name="connsiteX1" fmla="*/ 427965 w 427965"/>
                <a:gd name="connsiteY1" fmla="*/ 0 h 1618832"/>
                <a:gd name="connsiteX2" fmla="*/ 427965 w 427965"/>
                <a:gd name="connsiteY2" fmla="*/ 1618832 h 1618832"/>
                <a:gd name="connsiteX3" fmla="*/ 0 w 427965"/>
                <a:gd name="connsiteY3" fmla="*/ 1618832 h 1618832"/>
                <a:gd name="connsiteX4" fmla="*/ 0 w 427965"/>
                <a:gd name="connsiteY4" fmla="*/ 0 h 1618832"/>
                <a:gd name="connsiteX0" fmla="*/ 0 w 427965"/>
                <a:gd name="connsiteY0" fmla="*/ 0 h 1618832"/>
                <a:gd name="connsiteX1" fmla="*/ 413427 w 427965"/>
                <a:gd name="connsiteY1" fmla="*/ 343810 h 1618832"/>
                <a:gd name="connsiteX2" fmla="*/ 427965 w 427965"/>
                <a:gd name="connsiteY2" fmla="*/ 1618832 h 1618832"/>
                <a:gd name="connsiteX3" fmla="*/ 0 w 427965"/>
                <a:gd name="connsiteY3" fmla="*/ 1618832 h 1618832"/>
                <a:gd name="connsiteX4" fmla="*/ 0 w 427965"/>
                <a:gd name="connsiteY4" fmla="*/ 0 h 1618832"/>
                <a:gd name="connsiteX0" fmla="*/ 0 w 427965"/>
                <a:gd name="connsiteY0" fmla="*/ 0 h 1618832"/>
                <a:gd name="connsiteX1" fmla="*/ 413427 w 427965"/>
                <a:gd name="connsiteY1" fmla="*/ 343810 h 1618832"/>
                <a:gd name="connsiteX2" fmla="*/ 427965 w 427965"/>
                <a:gd name="connsiteY2" fmla="*/ 1618832 h 1618832"/>
                <a:gd name="connsiteX3" fmla="*/ 0 w 427965"/>
                <a:gd name="connsiteY3" fmla="*/ 1618832 h 1618832"/>
                <a:gd name="connsiteX4" fmla="*/ 0 w 427965"/>
                <a:gd name="connsiteY4" fmla="*/ 0 h 1618832"/>
                <a:gd name="connsiteX0" fmla="*/ 0 w 427965"/>
                <a:gd name="connsiteY0" fmla="*/ 11277 h 1630109"/>
                <a:gd name="connsiteX1" fmla="*/ 413427 w 427965"/>
                <a:gd name="connsiteY1" fmla="*/ 355087 h 1630109"/>
                <a:gd name="connsiteX2" fmla="*/ 427965 w 427965"/>
                <a:gd name="connsiteY2" fmla="*/ 1630109 h 1630109"/>
                <a:gd name="connsiteX3" fmla="*/ 0 w 427965"/>
                <a:gd name="connsiteY3" fmla="*/ 1630109 h 1630109"/>
                <a:gd name="connsiteX4" fmla="*/ 0 w 427965"/>
                <a:gd name="connsiteY4" fmla="*/ 11277 h 1630109"/>
                <a:gd name="connsiteX0" fmla="*/ 0 w 427965"/>
                <a:gd name="connsiteY0" fmla="*/ 9897 h 1628729"/>
                <a:gd name="connsiteX1" fmla="*/ 400911 w 427965"/>
                <a:gd name="connsiteY1" fmla="*/ 399658 h 1628729"/>
                <a:gd name="connsiteX2" fmla="*/ 427965 w 427965"/>
                <a:gd name="connsiteY2" fmla="*/ 1628729 h 1628729"/>
                <a:gd name="connsiteX3" fmla="*/ 0 w 427965"/>
                <a:gd name="connsiteY3" fmla="*/ 1628729 h 1628729"/>
                <a:gd name="connsiteX4" fmla="*/ 0 w 427965"/>
                <a:gd name="connsiteY4" fmla="*/ 9897 h 1628729"/>
                <a:gd name="connsiteX0" fmla="*/ 0 w 427965"/>
                <a:gd name="connsiteY0" fmla="*/ 10935 h 1629767"/>
                <a:gd name="connsiteX1" fmla="*/ 405356 w 427965"/>
                <a:gd name="connsiteY1" fmla="*/ 365051 h 1629767"/>
                <a:gd name="connsiteX2" fmla="*/ 427965 w 427965"/>
                <a:gd name="connsiteY2" fmla="*/ 1629767 h 1629767"/>
                <a:gd name="connsiteX3" fmla="*/ 0 w 427965"/>
                <a:gd name="connsiteY3" fmla="*/ 1629767 h 1629767"/>
                <a:gd name="connsiteX4" fmla="*/ 0 w 427965"/>
                <a:gd name="connsiteY4" fmla="*/ 10935 h 1629767"/>
                <a:gd name="connsiteX0" fmla="*/ 0 w 427965"/>
                <a:gd name="connsiteY0" fmla="*/ 10935 h 1629767"/>
                <a:gd name="connsiteX1" fmla="*/ 405356 w 427965"/>
                <a:gd name="connsiteY1" fmla="*/ 365051 h 1629767"/>
                <a:gd name="connsiteX2" fmla="*/ 427965 w 427965"/>
                <a:gd name="connsiteY2" fmla="*/ 1629767 h 1629767"/>
                <a:gd name="connsiteX3" fmla="*/ 0 w 427965"/>
                <a:gd name="connsiteY3" fmla="*/ 1629767 h 1629767"/>
                <a:gd name="connsiteX4" fmla="*/ 0 w 427965"/>
                <a:gd name="connsiteY4" fmla="*/ 10935 h 1629767"/>
                <a:gd name="connsiteX0" fmla="*/ 0 w 427965"/>
                <a:gd name="connsiteY0" fmla="*/ 9695 h 1628527"/>
                <a:gd name="connsiteX1" fmla="*/ 427090 w 427965"/>
                <a:gd name="connsiteY1" fmla="*/ 407245 h 1628527"/>
                <a:gd name="connsiteX2" fmla="*/ 427965 w 427965"/>
                <a:gd name="connsiteY2" fmla="*/ 1628527 h 1628527"/>
                <a:gd name="connsiteX3" fmla="*/ 0 w 427965"/>
                <a:gd name="connsiteY3" fmla="*/ 1628527 h 1628527"/>
                <a:gd name="connsiteX4" fmla="*/ 0 w 427965"/>
                <a:gd name="connsiteY4" fmla="*/ 9695 h 1628527"/>
                <a:gd name="connsiteX0" fmla="*/ 0 w 427965"/>
                <a:gd name="connsiteY0" fmla="*/ 7779 h 1626611"/>
                <a:gd name="connsiteX1" fmla="*/ 427090 w 427965"/>
                <a:gd name="connsiteY1" fmla="*/ 405329 h 1626611"/>
                <a:gd name="connsiteX2" fmla="*/ 427965 w 427965"/>
                <a:gd name="connsiteY2" fmla="*/ 1626611 h 1626611"/>
                <a:gd name="connsiteX3" fmla="*/ 0 w 427965"/>
                <a:gd name="connsiteY3" fmla="*/ 1626611 h 1626611"/>
                <a:gd name="connsiteX4" fmla="*/ 0 w 427965"/>
                <a:gd name="connsiteY4" fmla="*/ 7779 h 1626611"/>
                <a:gd name="connsiteX0" fmla="*/ 0 w 427965"/>
                <a:gd name="connsiteY0" fmla="*/ 0 h 1618832"/>
                <a:gd name="connsiteX1" fmla="*/ 427090 w 427965"/>
                <a:gd name="connsiteY1" fmla="*/ 397550 h 1618832"/>
                <a:gd name="connsiteX2" fmla="*/ 427965 w 427965"/>
                <a:gd name="connsiteY2" fmla="*/ 1618832 h 1618832"/>
                <a:gd name="connsiteX3" fmla="*/ 0 w 427965"/>
                <a:gd name="connsiteY3" fmla="*/ 1618832 h 1618832"/>
                <a:gd name="connsiteX4" fmla="*/ 0 w 427965"/>
                <a:gd name="connsiteY4" fmla="*/ 0 h 1618832"/>
                <a:gd name="connsiteX0" fmla="*/ 8072 w 427965"/>
                <a:gd name="connsiteY0" fmla="*/ 0 h 1629138"/>
                <a:gd name="connsiteX1" fmla="*/ 427090 w 427965"/>
                <a:gd name="connsiteY1" fmla="*/ 407856 h 1629138"/>
                <a:gd name="connsiteX2" fmla="*/ 427965 w 427965"/>
                <a:gd name="connsiteY2" fmla="*/ 1629138 h 1629138"/>
                <a:gd name="connsiteX3" fmla="*/ 0 w 427965"/>
                <a:gd name="connsiteY3" fmla="*/ 1629138 h 1629138"/>
                <a:gd name="connsiteX4" fmla="*/ 8072 w 427965"/>
                <a:gd name="connsiteY4" fmla="*/ 0 h 1629138"/>
                <a:gd name="connsiteX0" fmla="*/ 8072 w 427965"/>
                <a:gd name="connsiteY0" fmla="*/ 2440 h 1631578"/>
                <a:gd name="connsiteX1" fmla="*/ 427090 w 427965"/>
                <a:gd name="connsiteY1" fmla="*/ 410296 h 1631578"/>
                <a:gd name="connsiteX2" fmla="*/ 427965 w 427965"/>
                <a:gd name="connsiteY2" fmla="*/ 1631578 h 1631578"/>
                <a:gd name="connsiteX3" fmla="*/ 0 w 427965"/>
                <a:gd name="connsiteY3" fmla="*/ 1631578 h 1631578"/>
                <a:gd name="connsiteX4" fmla="*/ 8072 w 427965"/>
                <a:gd name="connsiteY4" fmla="*/ 2440 h 1631578"/>
                <a:gd name="connsiteX0" fmla="*/ 8072 w 427965"/>
                <a:gd name="connsiteY0" fmla="*/ 751 h 1629889"/>
                <a:gd name="connsiteX1" fmla="*/ 427090 w 427965"/>
                <a:gd name="connsiteY1" fmla="*/ 408607 h 1629889"/>
                <a:gd name="connsiteX2" fmla="*/ 427965 w 427965"/>
                <a:gd name="connsiteY2" fmla="*/ 1629889 h 1629889"/>
                <a:gd name="connsiteX3" fmla="*/ 0 w 427965"/>
                <a:gd name="connsiteY3" fmla="*/ 1629889 h 1629889"/>
                <a:gd name="connsiteX4" fmla="*/ 8072 w 427965"/>
                <a:gd name="connsiteY4" fmla="*/ 751 h 1629889"/>
                <a:gd name="connsiteX0" fmla="*/ 8072 w 427965"/>
                <a:gd name="connsiteY0" fmla="*/ 8986 h 1638124"/>
                <a:gd name="connsiteX1" fmla="*/ 427090 w 427965"/>
                <a:gd name="connsiteY1" fmla="*/ 416842 h 1638124"/>
                <a:gd name="connsiteX2" fmla="*/ 427965 w 427965"/>
                <a:gd name="connsiteY2" fmla="*/ 1638124 h 1638124"/>
                <a:gd name="connsiteX3" fmla="*/ 0 w 427965"/>
                <a:gd name="connsiteY3" fmla="*/ 1638124 h 1638124"/>
                <a:gd name="connsiteX4" fmla="*/ 8072 w 427965"/>
                <a:gd name="connsiteY4" fmla="*/ 8986 h 163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65" h="1638124">
                  <a:moveTo>
                    <a:pt x="8072" y="8986"/>
                  </a:moveTo>
                  <a:cubicBezTo>
                    <a:pt x="45295" y="-67687"/>
                    <a:pt x="434661" y="370139"/>
                    <a:pt x="427090" y="416842"/>
                  </a:cubicBezTo>
                  <a:cubicBezTo>
                    <a:pt x="403131" y="746252"/>
                    <a:pt x="420429" y="1216552"/>
                    <a:pt x="427965" y="1638124"/>
                  </a:cubicBezTo>
                  <a:lnTo>
                    <a:pt x="0" y="1638124"/>
                  </a:lnTo>
                  <a:cubicBezTo>
                    <a:pt x="2691" y="1095078"/>
                    <a:pt x="5381" y="552032"/>
                    <a:pt x="8072" y="8986"/>
                  </a:cubicBezTo>
                  <a:close/>
                </a:path>
              </a:pathLst>
            </a:cu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ECAB9FB-4455-BC96-DF21-4E87E9A192B4}"/>
                </a:ext>
              </a:extLst>
            </p:cNvPr>
            <p:cNvCxnSpPr/>
            <p:nvPr/>
          </p:nvCxnSpPr>
          <p:spPr>
            <a:xfrm rot="21230617">
              <a:off x="6771364" y="1521103"/>
              <a:ext cx="404780" cy="0"/>
            </a:xfrm>
            <a:prstGeom prst="line">
              <a:avLst/>
            </a:prstGeom>
            <a:ln w="250825" cap="rnd">
              <a:solidFill>
                <a:srgbClr val="FDC92F"/>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B33756-4DFD-EE1D-24E9-A4182C53B1DC}"/>
                </a:ext>
              </a:extLst>
            </p:cNvPr>
            <p:cNvCxnSpPr/>
            <p:nvPr/>
          </p:nvCxnSpPr>
          <p:spPr>
            <a:xfrm rot="5030617">
              <a:off x="6997262" y="1713561"/>
              <a:ext cx="404780" cy="0"/>
            </a:xfrm>
            <a:prstGeom prst="line">
              <a:avLst/>
            </a:prstGeom>
            <a:ln w="250825" cap="rnd">
              <a:solidFill>
                <a:srgbClr val="FDC92F"/>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6C2C02B7-27A5-EE35-A0D5-9F61BA3D51D5}"/>
                </a:ext>
              </a:extLst>
            </p:cNvPr>
            <p:cNvSpPr/>
            <p:nvPr/>
          </p:nvSpPr>
          <p:spPr>
            <a:xfrm>
              <a:off x="2159737" y="1947557"/>
              <a:ext cx="817098" cy="817098"/>
            </a:xfrm>
            <a:prstGeom prst="ellipse">
              <a:avLst/>
            </a:prstGeom>
            <a:solidFill>
              <a:schemeClr val="bg1">
                <a:lumMod val="95000"/>
              </a:schemeClr>
            </a:solidFill>
            <a:ln>
              <a:noFill/>
            </a:ln>
            <a:scene3d>
              <a:camera prst="orthographicFront"/>
              <a:lightRig rig="balanced" dir="t"/>
            </a:scene3d>
            <a:sp3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182">
              <a:extLst>
                <a:ext uri="{FF2B5EF4-FFF2-40B4-BE49-F238E27FC236}">
                  <a16:creationId xmlns:a16="http://schemas.microsoft.com/office/drawing/2014/main" id="{497D81ED-4945-AB63-CEEB-B97843817C35}"/>
                </a:ext>
              </a:extLst>
            </p:cNvPr>
            <p:cNvSpPr/>
            <p:nvPr/>
          </p:nvSpPr>
          <p:spPr>
            <a:xfrm rot="2273564">
              <a:off x="2186370" y="1955662"/>
              <a:ext cx="817135" cy="726611"/>
            </a:xfrm>
            <a:custGeom>
              <a:avLst/>
              <a:gdLst>
                <a:gd name="connsiteX0" fmla="*/ 157643 w 817135"/>
                <a:gd name="connsiteY0" fmla="*/ 86156 h 726611"/>
                <a:gd name="connsiteX1" fmla="*/ 730979 w 817135"/>
                <a:gd name="connsiteY1" fmla="*/ 157643 h 726611"/>
                <a:gd name="connsiteX2" fmla="*/ 719372 w 817135"/>
                <a:gd name="connsiteY2" fmla="*/ 673858 h 726611"/>
                <a:gd name="connsiteX3" fmla="*/ 666031 w 817135"/>
                <a:gd name="connsiteY3" fmla="*/ 724740 h 726611"/>
                <a:gd name="connsiteX4" fmla="*/ 666032 w 817135"/>
                <a:gd name="connsiteY4" fmla="*/ 396219 h 726611"/>
                <a:gd name="connsiteX5" fmla="*/ 153669 w 817135"/>
                <a:gd name="connsiteY5" fmla="*/ 396219 h 726611"/>
                <a:gd name="connsiteX6" fmla="*/ 153669 w 817135"/>
                <a:gd name="connsiteY6" fmla="*/ 726611 h 726611"/>
                <a:gd name="connsiteX7" fmla="*/ 143276 w 817135"/>
                <a:gd name="connsiteY7" fmla="*/ 719371 h 726611"/>
                <a:gd name="connsiteX8" fmla="*/ 86156 w 817135"/>
                <a:gd name="connsiteY8" fmla="*/ 659492 h 726611"/>
                <a:gd name="connsiteX9" fmla="*/ 157643 w 817135"/>
                <a:gd name="connsiteY9" fmla="*/ 86156 h 7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135" h="726611">
                  <a:moveTo>
                    <a:pt x="157643" y="86156"/>
                  </a:moveTo>
                  <a:cubicBezTo>
                    <a:pt x="335705" y="-52426"/>
                    <a:pt x="592397" y="-20420"/>
                    <a:pt x="730979" y="157643"/>
                  </a:cubicBezTo>
                  <a:cubicBezTo>
                    <a:pt x="852238" y="313447"/>
                    <a:pt x="842891" y="529453"/>
                    <a:pt x="719372" y="673858"/>
                  </a:cubicBezTo>
                  <a:lnTo>
                    <a:pt x="666031" y="724740"/>
                  </a:lnTo>
                  <a:lnTo>
                    <a:pt x="666032" y="396219"/>
                  </a:lnTo>
                  <a:lnTo>
                    <a:pt x="153669" y="396219"/>
                  </a:lnTo>
                  <a:lnTo>
                    <a:pt x="153669" y="726611"/>
                  </a:lnTo>
                  <a:lnTo>
                    <a:pt x="143276" y="719371"/>
                  </a:lnTo>
                  <a:cubicBezTo>
                    <a:pt x="122647" y="701725"/>
                    <a:pt x="103479" y="681750"/>
                    <a:pt x="86156" y="659492"/>
                  </a:cubicBezTo>
                  <a:cubicBezTo>
                    <a:pt x="-52426" y="481429"/>
                    <a:pt x="-20420" y="224738"/>
                    <a:pt x="157643" y="86156"/>
                  </a:cubicBezTo>
                  <a:close/>
                </a:path>
              </a:pathLst>
            </a:custGeom>
            <a:gradFill flip="none" rotWithShape="1">
              <a:gsLst>
                <a:gs pos="100000">
                  <a:schemeClr val="bg1">
                    <a:alpha val="0"/>
                  </a:schemeClr>
                </a:gs>
                <a:gs pos="0">
                  <a:schemeClr val="tx1">
                    <a:alpha val="2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68D990C-CD30-BB94-574F-D3004A423283}"/>
                </a:ext>
              </a:extLst>
            </p:cNvPr>
            <p:cNvSpPr/>
            <p:nvPr/>
          </p:nvSpPr>
          <p:spPr>
            <a:xfrm>
              <a:off x="2310928" y="2098748"/>
              <a:ext cx="514716" cy="514716"/>
            </a:xfrm>
            <a:prstGeom prst="ellipse">
              <a:avLst/>
            </a:prstGeom>
            <a:solidFill>
              <a:srgbClr val="22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itle 3">
              <a:extLst>
                <a:ext uri="{FF2B5EF4-FFF2-40B4-BE49-F238E27FC236}">
                  <a16:creationId xmlns:a16="http://schemas.microsoft.com/office/drawing/2014/main" id="{A0B27A74-95B2-D25D-FD77-D7D36AEF2DB4}"/>
                </a:ext>
              </a:extLst>
            </p:cNvPr>
            <p:cNvSpPr txBox="1">
              <a:spLocks/>
            </p:cNvSpPr>
            <p:nvPr/>
          </p:nvSpPr>
          <p:spPr>
            <a:xfrm>
              <a:off x="1768980" y="3596257"/>
              <a:ext cx="1235837" cy="2043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200">
                  <a:solidFill>
                    <a:schemeClr val="accent1">
                      <a:lumMod val="75000"/>
                    </a:schemeClr>
                  </a:solidFill>
                  <a:latin typeface="Arial" panose="020B0604020202020204" pitchFamily="34" charset="0"/>
                  <a:ea typeface="Roboto" charset="0"/>
                  <a:cs typeface="Arial" panose="020B0604020202020204" pitchFamily="34" charset="0"/>
                </a:rPr>
                <a:t>70s &amp; 80s</a:t>
              </a:r>
            </a:p>
          </p:txBody>
        </p:sp>
        <p:sp>
          <p:nvSpPr>
            <p:cNvPr id="36" name="Title 3">
              <a:extLst>
                <a:ext uri="{FF2B5EF4-FFF2-40B4-BE49-F238E27FC236}">
                  <a16:creationId xmlns:a16="http://schemas.microsoft.com/office/drawing/2014/main" id="{AD8CBD8A-E2DC-4EF6-E619-8642270F100E}"/>
                </a:ext>
              </a:extLst>
            </p:cNvPr>
            <p:cNvSpPr txBox="1">
              <a:spLocks/>
            </p:cNvSpPr>
            <p:nvPr/>
          </p:nvSpPr>
          <p:spPr>
            <a:xfrm>
              <a:off x="1584044" y="3880068"/>
              <a:ext cx="1656535" cy="1099658"/>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1967 The British Nutrition Foundation</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1968 Nutrition Bulletin</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1988 Royal Patron appointed</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1989 1st Education Conference </a:t>
              </a:r>
            </a:p>
          </p:txBody>
        </p:sp>
        <p:sp>
          <p:nvSpPr>
            <p:cNvPr id="37" name="Title 3">
              <a:extLst>
                <a:ext uri="{FF2B5EF4-FFF2-40B4-BE49-F238E27FC236}">
                  <a16:creationId xmlns:a16="http://schemas.microsoft.com/office/drawing/2014/main" id="{7C51623E-F000-0918-13D2-040D52CFD7F5}"/>
                </a:ext>
              </a:extLst>
            </p:cNvPr>
            <p:cNvSpPr txBox="1">
              <a:spLocks/>
            </p:cNvSpPr>
            <p:nvPr/>
          </p:nvSpPr>
          <p:spPr>
            <a:xfrm>
              <a:off x="3379483" y="3280095"/>
              <a:ext cx="1343430" cy="24283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200">
                  <a:solidFill>
                    <a:srgbClr val="D74656"/>
                  </a:solidFill>
                  <a:latin typeface="Arial" panose="020B0604020202020204" pitchFamily="34" charset="0"/>
                  <a:ea typeface="Roboto" charset="0"/>
                  <a:cs typeface="Arial" panose="020B0604020202020204" pitchFamily="34" charset="0"/>
                </a:rPr>
                <a:t>90s &amp; 00s</a:t>
              </a:r>
            </a:p>
          </p:txBody>
        </p:sp>
        <p:sp>
          <p:nvSpPr>
            <p:cNvPr id="38" name="Title 3">
              <a:extLst>
                <a:ext uri="{FF2B5EF4-FFF2-40B4-BE49-F238E27FC236}">
                  <a16:creationId xmlns:a16="http://schemas.microsoft.com/office/drawing/2014/main" id="{0DFAAA1E-B813-44F3-DCA0-F91888D0F0D2}"/>
                </a:ext>
              </a:extLst>
            </p:cNvPr>
            <p:cNvSpPr txBox="1">
              <a:spLocks/>
            </p:cNvSpPr>
            <p:nvPr/>
          </p:nvSpPr>
          <p:spPr>
            <a:xfrm>
              <a:off x="3317185" y="3539425"/>
              <a:ext cx="1343431" cy="111885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1991 </a:t>
              </a:r>
              <a:r>
                <a:rPr lang="en-US" sz="800" b="0" i="1">
                  <a:solidFill>
                    <a:srgbClr val="2C3854"/>
                  </a:solidFill>
                  <a:latin typeface="Arial" panose="020B0604020202020204" pitchFamily="34" charset="0"/>
                  <a:ea typeface="Roboto Light" charset="0"/>
                  <a:cs typeface="Arial" panose="020B0604020202020204" pitchFamily="34" charset="0"/>
                </a:rPr>
                <a:t>Food, A Fact of Life. </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Task Force reports on Clinical Nutrition; Obesity; Oral health; Heart health, and Plants, diet and health. </a:t>
              </a:r>
            </a:p>
            <a:p>
              <a:pPr marL="171450" indent="-171450">
                <a:lnSpc>
                  <a:spcPct val="80000"/>
                </a:lnSpc>
                <a:spcAft>
                  <a:spcPts val="600"/>
                </a:spcAft>
                <a:buFont typeface="Wingdings" panose="05000000000000000000" pitchFamily="2" charset="2"/>
                <a:buChar char="§"/>
              </a:pPr>
              <a:endParaRPr lang="en-US" sz="1000" b="0">
                <a:solidFill>
                  <a:srgbClr val="2C3854"/>
                </a:solidFill>
                <a:latin typeface="Arial" panose="020B0604020202020204" pitchFamily="34" charset="0"/>
                <a:ea typeface="Roboto Light" charset="0"/>
                <a:cs typeface="Arial" panose="020B0604020202020204" pitchFamily="34" charset="0"/>
              </a:endParaRPr>
            </a:p>
            <a:p>
              <a:pPr>
                <a:lnSpc>
                  <a:spcPct val="80000"/>
                </a:lnSpc>
              </a:pPr>
              <a:endParaRPr lang="en-US" sz="1000" b="0">
                <a:solidFill>
                  <a:srgbClr val="2C3854"/>
                </a:solidFill>
                <a:latin typeface="Arial" panose="020B0604020202020204" pitchFamily="34" charset="0"/>
                <a:ea typeface="Roboto Light" charset="0"/>
                <a:cs typeface="Arial" panose="020B0604020202020204" pitchFamily="34" charset="0"/>
              </a:endParaRPr>
            </a:p>
          </p:txBody>
        </p:sp>
        <p:sp>
          <p:nvSpPr>
            <p:cNvPr id="39" name="Title 3">
              <a:extLst>
                <a:ext uri="{FF2B5EF4-FFF2-40B4-BE49-F238E27FC236}">
                  <a16:creationId xmlns:a16="http://schemas.microsoft.com/office/drawing/2014/main" id="{FD2E87C4-3387-21AB-CE86-7F950E09AA47}"/>
                </a:ext>
              </a:extLst>
            </p:cNvPr>
            <p:cNvSpPr txBox="1">
              <a:spLocks/>
            </p:cNvSpPr>
            <p:nvPr/>
          </p:nvSpPr>
          <p:spPr>
            <a:xfrm>
              <a:off x="5072690" y="2772738"/>
              <a:ext cx="1445738" cy="17841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200">
                  <a:solidFill>
                    <a:srgbClr val="019F91"/>
                  </a:solidFill>
                  <a:latin typeface="Arial" panose="020B0604020202020204" pitchFamily="34" charset="0"/>
                  <a:ea typeface="Roboto" charset="0"/>
                  <a:cs typeface="Arial" panose="020B0604020202020204" pitchFamily="34" charset="0"/>
                </a:rPr>
                <a:t>2010s</a:t>
              </a:r>
            </a:p>
          </p:txBody>
        </p:sp>
        <p:sp>
          <p:nvSpPr>
            <p:cNvPr id="40" name="Title 3">
              <a:extLst>
                <a:ext uri="{FF2B5EF4-FFF2-40B4-BE49-F238E27FC236}">
                  <a16:creationId xmlns:a16="http://schemas.microsoft.com/office/drawing/2014/main" id="{0FFB38E6-B1C5-0558-82C0-62FE4D550B8F}"/>
                </a:ext>
              </a:extLst>
            </p:cNvPr>
            <p:cNvSpPr txBox="1">
              <a:spLocks/>
            </p:cNvSpPr>
            <p:nvPr/>
          </p:nvSpPr>
          <p:spPr>
            <a:xfrm>
              <a:off x="4909726" y="3040120"/>
              <a:ext cx="1656535" cy="18498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2010 Agriculture &amp; Horticulture Development Board partnership</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2012 Behaviour Change Conference </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2012 Drummond Memorial Fund.  </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2013 Health Eating Week</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2017 50th Anniversary</a:t>
              </a:r>
            </a:p>
          </p:txBody>
        </p:sp>
        <p:sp>
          <p:nvSpPr>
            <p:cNvPr id="41" name="Title 3">
              <a:extLst>
                <a:ext uri="{FF2B5EF4-FFF2-40B4-BE49-F238E27FC236}">
                  <a16:creationId xmlns:a16="http://schemas.microsoft.com/office/drawing/2014/main" id="{A0E54E0A-5193-4E8A-1AD2-FDBB5D7107AB}"/>
                </a:ext>
              </a:extLst>
            </p:cNvPr>
            <p:cNvSpPr txBox="1">
              <a:spLocks/>
            </p:cNvSpPr>
            <p:nvPr/>
          </p:nvSpPr>
          <p:spPr>
            <a:xfrm>
              <a:off x="6957097" y="2186143"/>
              <a:ext cx="1108349" cy="20970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200">
                  <a:solidFill>
                    <a:srgbClr val="FDC92F"/>
                  </a:solidFill>
                  <a:latin typeface="Arial" panose="020B0604020202020204" pitchFamily="34" charset="0"/>
                  <a:ea typeface="Roboto" charset="0"/>
                  <a:cs typeface="Arial" panose="020B0604020202020204" pitchFamily="34" charset="0"/>
                </a:rPr>
                <a:t>2020s</a:t>
              </a:r>
            </a:p>
          </p:txBody>
        </p:sp>
        <p:sp>
          <p:nvSpPr>
            <p:cNvPr id="42" name="Title 3">
              <a:extLst>
                <a:ext uri="{FF2B5EF4-FFF2-40B4-BE49-F238E27FC236}">
                  <a16:creationId xmlns:a16="http://schemas.microsoft.com/office/drawing/2014/main" id="{C5A6DB2D-FFDA-8B50-21C7-FCE00BAA555F}"/>
                </a:ext>
              </a:extLst>
            </p:cNvPr>
            <p:cNvSpPr txBox="1">
              <a:spLocks/>
            </p:cNvSpPr>
            <p:nvPr/>
          </p:nvSpPr>
          <p:spPr>
            <a:xfrm>
              <a:off x="6812428" y="2425372"/>
              <a:ext cx="1708302" cy="45376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Founding partner of the Academy of Nutrition Sciences. </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Almost 2.5m used our website, and more than 1/2m teachers accessed FFL. </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48 corporate members</a:t>
              </a:r>
            </a:p>
            <a:p>
              <a:pPr marL="171450" indent="-171450">
                <a:lnSpc>
                  <a:spcPct val="80000"/>
                </a:lnSpc>
                <a:spcAft>
                  <a:spcPts val="600"/>
                </a:spcAft>
                <a:buFont typeface="Wingdings" panose="05000000000000000000" pitchFamily="2" charset="2"/>
                <a:buChar char="§"/>
              </a:pPr>
              <a:r>
                <a:rPr lang="en-US" sz="800" b="0">
                  <a:solidFill>
                    <a:srgbClr val="2C3854"/>
                  </a:solidFill>
                  <a:latin typeface="Arial" panose="020B0604020202020204" pitchFamily="34" charset="0"/>
                  <a:ea typeface="Roboto Light" charset="0"/>
                  <a:cs typeface="Arial" panose="020B0604020202020204" pitchFamily="34" charset="0"/>
                </a:rPr>
                <a:t>35,000 Twitter/LinkedIn followers</a:t>
              </a:r>
            </a:p>
            <a:p>
              <a:pPr marL="171450" indent="-171450">
                <a:lnSpc>
                  <a:spcPct val="80000"/>
                </a:lnSpc>
                <a:buFont typeface="Arial" panose="020B0604020202020204" pitchFamily="34" charset="0"/>
                <a:buChar char="•"/>
              </a:pPr>
              <a:endParaRPr lang="en-US" sz="800" b="0">
                <a:solidFill>
                  <a:srgbClr val="2C3854"/>
                </a:solidFill>
                <a:latin typeface="Roboto Light" charset="0"/>
                <a:ea typeface="Roboto Light" charset="0"/>
                <a:cs typeface="Roboto Light" charset="0"/>
              </a:endParaRPr>
            </a:p>
          </p:txBody>
        </p:sp>
        <p:pic>
          <p:nvPicPr>
            <p:cNvPr id="48" name="object 18">
              <a:extLst>
                <a:ext uri="{FF2B5EF4-FFF2-40B4-BE49-F238E27FC236}">
                  <a16:creationId xmlns:a16="http://schemas.microsoft.com/office/drawing/2014/main" id="{6A6D4D6D-1AD4-579E-DCE2-790428A85BC1}"/>
                </a:ext>
              </a:extLst>
            </p:cNvPr>
            <p:cNvPicPr/>
            <p:nvPr/>
          </p:nvPicPr>
          <p:blipFill>
            <a:blip r:embed="rId3" cstate="print"/>
            <a:stretch>
              <a:fillRect/>
            </a:stretch>
          </p:blipFill>
          <p:spPr>
            <a:xfrm>
              <a:off x="2722168" y="2257256"/>
              <a:ext cx="24232" cy="24237"/>
            </a:xfrm>
            <a:prstGeom prst="rect">
              <a:avLst/>
            </a:prstGeom>
          </p:spPr>
        </p:pic>
      </p:grpSp>
    </p:spTree>
    <p:extLst>
      <p:ext uri="{BB962C8B-B14F-4D97-AF65-F5344CB8AC3E}">
        <p14:creationId xmlns:p14="http://schemas.microsoft.com/office/powerpoint/2010/main" val="77613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When will inflation in the UK come down? | Bank of England">
            <a:extLst>
              <a:ext uri="{FF2B5EF4-FFF2-40B4-BE49-F238E27FC236}">
                <a16:creationId xmlns:a16="http://schemas.microsoft.com/office/drawing/2014/main" id="{5F8849CB-783D-73D4-C16B-2E15034BA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9730"/>
            <a:ext cx="9144000" cy="257810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a:spLocks noGrp="1"/>
          </p:cNvSpPr>
          <p:nvPr>
            <p:ph type="title"/>
          </p:nvPr>
        </p:nvSpPr>
        <p:spPr>
          <a:xfrm>
            <a:off x="457200" y="1050925"/>
            <a:ext cx="2362200" cy="573042"/>
          </a:xfrm>
          <a:prstGeom prst="rect">
            <a:avLst/>
          </a:prstGeom>
        </p:spPr>
        <p:txBody>
          <a:bodyPr vert="horz" wrap="square" lIns="0" tIns="83820" rIns="0" bIns="0" rtlCol="0">
            <a:spAutoFit/>
          </a:bodyPr>
          <a:lstStyle/>
          <a:p>
            <a:pPr marL="12700" marR="5080">
              <a:lnSpc>
                <a:spcPts val="3800"/>
              </a:lnSpc>
              <a:spcBef>
                <a:spcPts val="660"/>
              </a:spcBef>
            </a:pPr>
            <a:r>
              <a:rPr lang="en-GB" sz="3600" spc="-35"/>
              <a:t>Challenges</a:t>
            </a:r>
            <a:endParaRPr sz="3600"/>
          </a:p>
        </p:txBody>
      </p:sp>
      <p:sp>
        <p:nvSpPr>
          <p:cNvPr id="2" name="object 2"/>
          <p:cNvSpPr/>
          <p:nvPr/>
        </p:nvSpPr>
        <p:spPr>
          <a:xfrm flipH="1">
            <a:off x="2971800" y="467949"/>
            <a:ext cx="76200" cy="1954576"/>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6" name="object 5">
            <a:extLst>
              <a:ext uri="{FF2B5EF4-FFF2-40B4-BE49-F238E27FC236}">
                <a16:creationId xmlns:a16="http://schemas.microsoft.com/office/drawing/2014/main" id="{0BBB2BF9-7A4F-6418-6616-DF1E46BDC7DD}"/>
              </a:ext>
            </a:extLst>
          </p:cNvPr>
          <p:cNvSpPr txBox="1"/>
          <p:nvPr/>
        </p:nvSpPr>
        <p:spPr>
          <a:xfrm>
            <a:off x="3429000" y="517525"/>
            <a:ext cx="5257800" cy="1782538"/>
          </a:xfrm>
          <a:prstGeom prst="rect">
            <a:avLst/>
          </a:prstGeom>
        </p:spPr>
        <p:txBody>
          <a:bodyPr vert="horz" wrap="square" lIns="0" tIns="58419" rIns="0" bIns="0" rtlCol="0">
            <a:spAutoFit/>
          </a:bodyPr>
          <a:lstStyle/>
          <a:p>
            <a:pPr marL="285750" indent="-285750">
              <a:buFont typeface="Wingdings" panose="05000000000000000000" pitchFamily="2" charset="2"/>
              <a:buChar char="§"/>
              <a:defRPr/>
            </a:pPr>
            <a:r>
              <a:rPr lang="en-GB" sz="1400">
                <a:latin typeface="Arial" panose="020B0604020202020204" pitchFamily="34" charset="0"/>
                <a:cs typeface="Arial" panose="020B0604020202020204" pitchFamily="34" charset="0"/>
              </a:rPr>
              <a:t>Widening health inequalities</a:t>
            </a:r>
          </a:p>
          <a:p>
            <a:pPr marL="285750" indent="-285750">
              <a:buFont typeface="Wingdings" panose="05000000000000000000" pitchFamily="2" charset="2"/>
              <a:buChar char="§"/>
              <a:defRPr/>
            </a:pPr>
            <a:endParaRPr lang="en-GB" sz="140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400">
                <a:latin typeface="Arial" panose="020B0604020202020204" pitchFamily="34" charset="0"/>
                <a:cs typeface="Arial" panose="020B0604020202020204" pitchFamily="34" charset="0"/>
              </a:rPr>
              <a:t>Obesity</a:t>
            </a:r>
          </a:p>
          <a:p>
            <a:pPr marL="285750" indent="-285750">
              <a:buFont typeface="Wingdings" panose="05000000000000000000" pitchFamily="2" charset="2"/>
              <a:buChar char="§"/>
              <a:defRPr/>
            </a:pPr>
            <a:endParaRPr lang="en-GB" sz="140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400">
                <a:latin typeface="Arial" panose="020B0604020202020204" pitchFamily="34" charset="0"/>
                <a:cs typeface="Arial" panose="020B0604020202020204" pitchFamily="34" charset="0"/>
              </a:rPr>
              <a:t>Sustainability and climate change</a:t>
            </a:r>
          </a:p>
          <a:p>
            <a:pPr marL="285750" indent="-285750">
              <a:buFont typeface="Wingdings" panose="05000000000000000000" pitchFamily="2" charset="2"/>
              <a:buChar char="§"/>
              <a:defRPr/>
            </a:pPr>
            <a:endParaRPr lang="en-GB" sz="140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400">
                <a:latin typeface="Arial" panose="020B0604020202020204" pitchFamily="34" charset="0"/>
                <a:cs typeface="Arial" panose="020B0604020202020204" pitchFamily="34" charset="0"/>
              </a:rPr>
              <a:t>Changing consumer behaviour / Cost of living</a:t>
            </a:r>
            <a:endParaRPr lang="en-GB" sz="1400" b="1">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4770"/>
          </a:xfrm>
          <a:custGeom>
            <a:avLst/>
            <a:gdLst/>
            <a:ahLst/>
            <a:cxnLst/>
            <a:rect l="l" t="t" r="r" b="b"/>
            <a:pathLst>
              <a:path w="9144000" h="5144770">
                <a:moveTo>
                  <a:pt x="9144000" y="0"/>
                </a:moveTo>
                <a:lnTo>
                  <a:pt x="0" y="0"/>
                </a:lnTo>
                <a:lnTo>
                  <a:pt x="0" y="5144401"/>
                </a:lnTo>
                <a:lnTo>
                  <a:pt x="9144000" y="5144401"/>
                </a:lnTo>
                <a:lnTo>
                  <a:pt x="9144000" y="0"/>
                </a:lnTo>
                <a:close/>
              </a:path>
            </a:pathLst>
          </a:custGeom>
          <a:solidFill>
            <a:srgbClr val="226E9D"/>
          </a:solidFill>
        </p:spPr>
        <p:txBody>
          <a:bodyPr wrap="square" lIns="0" tIns="0" rIns="0" bIns="0" rtlCol="0"/>
          <a:lstStyle/>
          <a:p>
            <a:endParaRPr/>
          </a:p>
        </p:txBody>
      </p:sp>
      <p:sp>
        <p:nvSpPr>
          <p:cNvPr id="3" name="object 3"/>
          <p:cNvSpPr/>
          <p:nvPr/>
        </p:nvSpPr>
        <p:spPr>
          <a:xfrm>
            <a:off x="4969109" y="4734469"/>
            <a:ext cx="1687195" cy="410209"/>
          </a:xfrm>
          <a:custGeom>
            <a:avLst/>
            <a:gdLst/>
            <a:ahLst/>
            <a:cxnLst/>
            <a:rect l="l" t="t" r="r" b="b"/>
            <a:pathLst>
              <a:path w="1687195" h="410210">
                <a:moveTo>
                  <a:pt x="843529" y="0"/>
                </a:moveTo>
                <a:lnTo>
                  <a:pt x="795721" y="1045"/>
                </a:lnTo>
                <a:lnTo>
                  <a:pt x="748448" y="4153"/>
                </a:lnTo>
                <a:lnTo>
                  <a:pt x="701755" y="9280"/>
                </a:lnTo>
                <a:lnTo>
                  <a:pt x="655684" y="16382"/>
                </a:lnTo>
                <a:lnTo>
                  <a:pt x="610279" y="25416"/>
                </a:lnTo>
                <a:lnTo>
                  <a:pt x="565585" y="36337"/>
                </a:lnTo>
                <a:lnTo>
                  <a:pt x="521644" y="49102"/>
                </a:lnTo>
                <a:lnTo>
                  <a:pt x="478501" y="63669"/>
                </a:lnTo>
                <a:lnTo>
                  <a:pt x="436199" y="79992"/>
                </a:lnTo>
                <a:lnTo>
                  <a:pt x="394781" y="98028"/>
                </a:lnTo>
                <a:lnTo>
                  <a:pt x="354291" y="117735"/>
                </a:lnTo>
                <a:lnTo>
                  <a:pt x="314773" y="139067"/>
                </a:lnTo>
                <a:lnTo>
                  <a:pt x="276270" y="161982"/>
                </a:lnTo>
                <a:lnTo>
                  <a:pt x="238827" y="186436"/>
                </a:lnTo>
                <a:lnTo>
                  <a:pt x="202486" y="212385"/>
                </a:lnTo>
                <a:lnTo>
                  <a:pt x="167291" y="239785"/>
                </a:lnTo>
                <a:lnTo>
                  <a:pt x="133287" y="268594"/>
                </a:lnTo>
                <a:lnTo>
                  <a:pt x="100515" y="298767"/>
                </a:lnTo>
                <a:lnTo>
                  <a:pt x="69021" y="330261"/>
                </a:lnTo>
                <a:lnTo>
                  <a:pt x="38848" y="363032"/>
                </a:lnTo>
                <a:lnTo>
                  <a:pt x="10039" y="397036"/>
                </a:lnTo>
                <a:lnTo>
                  <a:pt x="0" y="409931"/>
                </a:lnTo>
                <a:lnTo>
                  <a:pt x="1687048" y="409931"/>
                </a:lnTo>
                <a:lnTo>
                  <a:pt x="1648199" y="363032"/>
                </a:lnTo>
                <a:lnTo>
                  <a:pt x="1618026" y="330261"/>
                </a:lnTo>
                <a:lnTo>
                  <a:pt x="1586533" y="298767"/>
                </a:lnTo>
                <a:lnTo>
                  <a:pt x="1553762" y="268594"/>
                </a:lnTo>
                <a:lnTo>
                  <a:pt x="1519757" y="239785"/>
                </a:lnTo>
                <a:lnTo>
                  <a:pt x="1484563" y="212385"/>
                </a:lnTo>
                <a:lnTo>
                  <a:pt x="1448223" y="186436"/>
                </a:lnTo>
                <a:lnTo>
                  <a:pt x="1410779" y="161982"/>
                </a:lnTo>
                <a:lnTo>
                  <a:pt x="1372277" y="139067"/>
                </a:lnTo>
                <a:lnTo>
                  <a:pt x="1332760" y="117735"/>
                </a:lnTo>
                <a:lnTo>
                  <a:pt x="1292271" y="98028"/>
                </a:lnTo>
                <a:lnTo>
                  <a:pt x="1250853" y="79992"/>
                </a:lnTo>
                <a:lnTo>
                  <a:pt x="1208551" y="63669"/>
                </a:lnTo>
                <a:lnTo>
                  <a:pt x="1165409" y="49102"/>
                </a:lnTo>
                <a:lnTo>
                  <a:pt x="1121469" y="36337"/>
                </a:lnTo>
                <a:lnTo>
                  <a:pt x="1076775" y="25416"/>
                </a:lnTo>
                <a:lnTo>
                  <a:pt x="1031371" y="16382"/>
                </a:lnTo>
                <a:lnTo>
                  <a:pt x="985301" y="9280"/>
                </a:lnTo>
                <a:lnTo>
                  <a:pt x="938609" y="4153"/>
                </a:lnTo>
                <a:lnTo>
                  <a:pt x="891337" y="1045"/>
                </a:lnTo>
                <a:lnTo>
                  <a:pt x="843529" y="0"/>
                </a:lnTo>
                <a:close/>
              </a:path>
            </a:pathLst>
          </a:custGeom>
          <a:solidFill>
            <a:srgbClr val="EBEBEC">
              <a:alpha val="9999"/>
            </a:srgbClr>
          </a:solidFill>
        </p:spPr>
        <p:txBody>
          <a:bodyPr wrap="square" lIns="0" tIns="0" rIns="0" bIns="0" rtlCol="0"/>
          <a:lstStyle/>
          <a:p>
            <a:endParaRPr/>
          </a:p>
        </p:txBody>
      </p:sp>
      <p:sp>
        <p:nvSpPr>
          <p:cNvPr id="4" name="object 4"/>
          <p:cNvSpPr/>
          <p:nvPr/>
        </p:nvSpPr>
        <p:spPr>
          <a:xfrm>
            <a:off x="6939064" y="2593632"/>
            <a:ext cx="2205355" cy="2550795"/>
          </a:xfrm>
          <a:custGeom>
            <a:avLst/>
            <a:gdLst/>
            <a:ahLst/>
            <a:cxnLst/>
            <a:rect l="l" t="t" r="r" b="b"/>
            <a:pathLst>
              <a:path w="2205354" h="2550795">
                <a:moveTo>
                  <a:pt x="2164143" y="1067511"/>
                </a:moveTo>
                <a:lnTo>
                  <a:pt x="2163102" y="1019962"/>
                </a:lnTo>
                <a:lnTo>
                  <a:pt x="2160003" y="972947"/>
                </a:lnTo>
                <a:lnTo>
                  <a:pt x="2154910" y="926503"/>
                </a:lnTo>
                <a:lnTo>
                  <a:pt x="2147849" y="880681"/>
                </a:lnTo>
                <a:lnTo>
                  <a:pt x="2138857" y="835520"/>
                </a:lnTo>
                <a:lnTo>
                  <a:pt x="2127999" y="791070"/>
                </a:lnTo>
                <a:lnTo>
                  <a:pt x="2115299" y="747356"/>
                </a:lnTo>
                <a:lnTo>
                  <a:pt x="2100808" y="704456"/>
                </a:lnTo>
                <a:lnTo>
                  <a:pt x="2084578" y="662381"/>
                </a:lnTo>
                <a:lnTo>
                  <a:pt x="2066632" y="621182"/>
                </a:lnTo>
                <a:lnTo>
                  <a:pt x="2047036" y="580910"/>
                </a:lnTo>
                <a:lnTo>
                  <a:pt x="2025815" y="541604"/>
                </a:lnTo>
                <a:lnTo>
                  <a:pt x="2003018" y="503301"/>
                </a:lnTo>
                <a:lnTo>
                  <a:pt x="1978698" y="466064"/>
                </a:lnTo>
                <a:lnTo>
                  <a:pt x="1952891" y="429920"/>
                </a:lnTo>
                <a:lnTo>
                  <a:pt x="1925637" y="394919"/>
                </a:lnTo>
                <a:lnTo>
                  <a:pt x="1896986" y="361086"/>
                </a:lnTo>
                <a:lnTo>
                  <a:pt x="1866976" y="328498"/>
                </a:lnTo>
                <a:lnTo>
                  <a:pt x="1835645" y="297167"/>
                </a:lnTo>
                <a:lnTo>
                  <a:pt x="1803057" y="267157"/>
                </a:lnTo>
                <a:lnTo>
                  <a:pt x="1769237" y="238506"/>
                </a:lnTo>
                <a:lnTo>
                  <a:pt x="1734223" y="211251"/>
                </a:lnTo>
                <a:lnTo>
                  <a:pt x="1698078" y="185445"/>
                </a:lnTo>
                <a:lnTo>
                  <a:pt x="1660842" y="161124"/>
                </a:lnTo>
                <a:lnTo>
                  <a:pt x="1622539" y="138328"/>
                </a:lnTo>
                <a:lnTo>
                  <a:pt x="1583232" y="117106"/>
                </a:lnTo>
                <a:lnTo>
                  <a:pt x="1542961" y="97510"/>
                </a:lnTo>
                <a:lnTo>
                  <a:pt x="1501762" y="79565"/>
                </a:lnTo>
                <a:lnTo>
                  <a:pt x="1459687" y="63334"/>
                </a:lnTo>
                <a:lnTo>
                  <a:pt x="1416786" y="48844"/>
                </a:lnTo>
                <a:lnTo>
                  <a:pt x="1373073" y="36144"/>
                </a:lnTo>
                <a:lnTo>
                  <a:pt x="1328623" y="25285"/>
                </a:lnTo>
                <a:lnTo>
                  <a:pt x="1283462" y="16306"/>
                </a:lnTo>
                <a:lnTo>
                  <a:pt x="1237640" y="9232"/>
                </a:lnTo>
                <a:lnTo>
                  <a:pt x="1191196" y="4140"/>
                </a:lnTo>
                <a:lnTo>
                  <a:pt x="1144181" y="1041"/>
                </a:lnTo>
                <a:lnTo>
                  <a:pt x="1096632" y="0"/>
                </a:lnTo>
                <a:lnTo>
                  <a:pt x="1049070" y="1041"/>
                </a:lnTo>
                <a:lnTo>
                  <a:pt x="1002055" y="4140"/>
                </a:lnTo>
                <a:lnTo>
                  <a:pt x="955611" y="9232"/>
                </a:lnTo>
                <a:lnTo>
                  <a:pt x="909789" y="16306"/>
                </a:lnTo>
                <a:lnTo>
                  <a:pt x="864628" y="25285"/>
                </a:lnTo>
                <a:lnTo>
                  <a:pt x="820178" y="36144"/>
                </a:lnTo>
                <a:lnTo>
                  <a:pt x="776465" y="48844"/>
                </a:lnTo>
                <a:lnTo>
                  <a:pt x="733564" y="63334"/>
                </a:lnTo>
                <a:lnTo>
                  <a:pt x="691489" y="79565"/>
                </a:lnTo>
                <a:lnTo>
                  <a:pt x="650290" y="97510"/>
                </a:lnTo>
                <a:lnTo>
                  <a:pt x="610019" y="117106"/>
                </a:lnTo>
                <a:lnTo>
                  <a:pt x="570712" y="138328"/>
                </a:lnTo>
                <a:lnTo>
                  <a:pt x="532409" y="161124"/>
                </a:lnTo>
                <a:lnTo>
                  <a:pt x="495173" y="185445"/>
                </a:lnTo>
                <a:lnTo>
                  <a:pt x="459028" y="211251"/>
                </a:lnTo>
                <a:lnTo>
                  <a:pt x="424014" y="238506"/>
                </a:lnTo>
                <a:lnTo>
                  <a:pt x="390194" y="267157"/>
                </a:lnTo>
                <a:lnTo>
                  <a:pt x="357593" y="297167"/>
                </a:lnTo>
                <a:lnTo>
                  <a:pt x="326275" y="328498"/>
                </a:lnTo>
                <a:lnTo>
                  <a:pt x="296265" y="361086"/>
                </a:lnTo>
                <a:lnTo>
                  <a:pt x="267614" y="394919"/>
                </a:lnTo>
                <a:lnTo>
                  <a:pt x="240360" y="429920"/>
                </a:lnTo>
                <a:lnTo>
                  <a:pt x="214541" y="466064"/>
                </a:lnTo>
                <a:lnTo>
                  <a:pt x="190220" y="503301"/>
                </a:lnTo>
                <a:lnTo>
                  <a:pt x="167424" y="541604"/>
                </a:lnTo>
                <a:lnTo>
                  <a:pt x="146215" y="580910"/>
                </a:lnTo>
                <a:lnTo>
                  <a:pt x="126606" y="621182"/>
                </a:lnTo>
                <a:lnTo>
                  <a:pt x="108673" y="662381"/>
                </a:lnTo>
                <a:lnTo>
                  <a:pt x="92430" y="704456"/>
                </a:lnTo>
                <a:lnTo>
                  <a:pt x="77939" y="747356"/>
                </a:lnTo>
                <a:lnTo>
                  <a:pt x="65252" y="791070"/>
                </a:lnTo>
                <a:lnTo>
                  <a:pt x="54381" y="835520"/>
                </a:lnTo>
                <a:lnTo>
                  <a:pt x="45402" y="880681"/>
                </a:lnTo>
                <a:lnTo>
                  <a:pt x="38328" y="926503"/>
                </a:lnTo>
                <a:lnTo>
                  <a:pt x="33235" y="972947"/>
                </a:lnTo>
                <a:lnTo>
                  <a:pt x="30149" y="1019962"/>
                </a:lnTo>
                <a:lnTo>
                  <a:pt x="29108" y="1067511"/>
                </a:lnTo>
                <a:lnTo>
                  <a:pt x="30149" y="1115072"/>
                </a:lnTo>
                <a:lnTo>
                  <a:pt x="33235" y="1162088"/>
                </a:lnTo>
                <a:lnTo>
                  <a:pt x="38328" y="1208532"/>
                </a:lnTo>
                <a:lnTo>
                  <a:pt x="45402" y="1254353"/>
                </a:lnTo>
                <a:lnTo>
                  <a:pt x="54381" y="1299514"/>
                </a:lnTo>
                <a:lnTo>
                  <a:pt x="65252" y="1343964"/>
                </a:lnTo>
                <a:lnTo>
                  <a:pt x="77939" y="1387678"/>
                </a:lnTo>
                <a:lnTo>
                  <a:pt x="92430" y="1430591"/>
                </a:lnTo>
                <a:lnTo>
                  <a:pt x="108673" y="1472666"/>
                </a:lnTo>
                <a:lnTo>
                  <a:pt x="126606" y="1513852"/>
                </a:lnTo>
                <a:lnTo>
                  <a:pt x="146215" y="1554124"/>
                </a:lnTo>
                <a:lnTo>
                  <a:pt x="167424" y="1593430"/>
                </a:lnTo>
                <a:lnTo>
                  <a:pt x="190220" y="1631734"/>
                </a:lnTo>
                <a:lnTo>
                  <a:pt x="214541" y="1668970"/>
                </a:lnTo>
                <a:lnTo>
                  <a:pt x="240360" y="1705114"/>
                </a:lnTo>
                <a:lnTo>
                  <a:pt x="267614" y="1740128"/>
                </a:lnTo>
                <a:lnTo>
                  <a:pt x="296265" y="1773948"/>
                </a:lnTo>
                <a:lnTo>
                  <a:pt x="326275" y="1806549"/>
                </a:lnTo>
                <a:lnTo>
                  <a:pt x="357593" y="1837867"/>
                </a:lnTo>
                <a:lnTo>
                  <a:pt x="390194" y="1867877"/>
                </a:lnTo>
                <a:lnTo>
                  <a:pt x="424014" y="1896541"/>
                </a:lnTo>
                <a:lnTo>
                  <a:pt x="459028" y="1923796"/>
                </a:lnTo>
                <a:lnTo>
                  <a:pt x="495173" y="1949602"/>
                </a:lnTo>
                <a:lnTo>
                  <a:pt x="532409" y="1973922"/>
                </a:lnTo>
                <a:lnTo>
                  <a:pt x="570712" y="1996719"/>
                </a:lnTo>
                <a:lnTo>
                  <a:pt x="610019" y="2017941"/>
                </a:lnTo>
                <a:lnTo>
                  <a:pt x="650290" y="2037537"/>
                </a:lnTo>
                <a:lnTo>
                  <a:pt x="691489" y="2055482"/>
                </a:lnTo>
                <a:lnTo>
                  <a:pt x="733564" y="2071712"/>
                </a:lnTo>
                <a:lnTo>
                  <a:pt x="776465" y="2086203"/>
                </a:lnTo>
                <a:lnTo>
                  <a:pt x="820178" y="2098903"/>
                </a:lnTo>
                <a:lnTo>
                  <a:pt x="864628" y="2109762"/>
                </a:lnTo>
                <a:lnTo>
                  <a:pt x="909789" y="2118741"/>
                </a:lnTo>
                <a:lnTo>
                  <a:pt x="955611" y="2125815"/>
                </a:lnTo>
                <a:lnTo>
                  <a:pt x="1002055" y="2130907"/>
                </a:lnTo>
                <a:lnTo>
                  <a:pt x="1049070" y="2134006"/>
                </a:lnTo>
                <a:lnTo>
                  <a:pt x="1096632" y="2135035"/>
                </a:lnTo>
                <a:lnTo>
                  <a:pt x="1144181" y="2134006"/>
                </a:lnTo>
                <a:lnTo>
                  <a:pt x="1191196" y="2130907"/>
                </a:lnTo>
                <a:lnTo>
                  <a:pt x="1237640" y="2125815"/>
                </a:lnTo>
                <a:lnTo>
                  <a:pt x="1283462" y="2118741"/>
                </a:lnTo>
                <a:lnTo>
                  <a:pt x="1328623" y="2109762"/>
                </a:lnTo>
                <a:lnTo>
                  <a:pt x="1373073" y="2098903"/>
                </a:lnTo>
                <a:lnTo>
                  <a:pt x="1416786" y="2086203"/>
                </a:lnTo>
                <a:lnTo>
                  <a:pt x="1459687" y="2071712"/>
                </a:lnTo>
                <a:lnTo>
                  <a:pt x="1501762" y="2055482"/>
                </a:lnTo>
                <a:lnTo>
                  <a:pt x="1542961" y="2037537"/>
                </a:lnTo>
                <a:lnTo>
                  <a:pt x="1583232" y="2017941"/>
                </a:lnTo>
                <a:lnTo>
                  <a:pt x="1622539" y="1996719"/>
                </a:lnTo>
                <a:lnTo>
                  <a:pt x="1660842" y="1973922"/>
                </a:lnTo>
                <a:lnTo>
                  <a:pt x="1698078" y="1949602"/>
                </a:lnTo>
                <a:lnTo>
                  <a:pt x="1734223" y="1923796"/>
                </a:lnTo>
                <a:lnTo>
                  <a:pt x="1769237" y="1896541"/>
                </a:lnTo>
                <a:lnTo>
                  <a:pt x="1803057" y="1867877"/>
                </a:lnTo>
                <a:lnTo>
                  <a:pt x="1835645" y="1837867"/>
                </a:lnTo>
                <a:lnTo>
                  <a:pt x="1866976" y="1806549"/>
                </a:lnTo>
                <a:lnTo>
                  <a:pt x="1896986" y="1773948"/>
                </a:lnTo>
                <a:lnTo>
                  <a:pt x="1925637" y="1740128"/>
                </a:lnTo>
                <a:lnTo>
                  <a:pt x="1952891" y="1705114"/>
                </a:lnTo>
                <a:lnTo>
                  <a:pt x="1978698" y="1668970"/>
                </a:lnTo>
                <a:lnTo>
                  <a:pt x="2003018" y="1631734"/>
                </a:lnTo>
                <a:lnTo>
                  <a:pt x="2025815" y="1593430"/>
                </a:lnTo>
                <a:lnTo>
                  <a:pt x="2047036" y="1554124"/>
                </a:lnTo>
                <a:lnTo>
                  <a:pt x="2066632" y="1513852"/>
                </a:lnTo>
                <a:lnTo>
                  <a:pt x="2084578" y="1472666"/>
                </a:lnTo>
                <a:lnTo>
                  <a:pt x="2100808" y="1430591"/>
                </a:lnTo>
                <a:lnTo>
                  <a:pt x="2115299" y="1387678"/>
                </a:lnTo>
                <a:lnTo>
                  <a:pt x="2127999" y="1343964"/>
                </a:lnTo>
                <a:lnTo>
                  <a:pt x="2138857" y="1299514"/>
                </a:lnTo>
                <a:lnTo>
                  <a:pt x="2147849" y="1254353"/>
                </a:lnTo>
                <a:lnTo>
                  <a:pt x="2154910" y="1208532"/>
                </a:lnTo>
                <a:lnTo>
                  <a:pt x="2160003" y="1162088"/>
                </a:lnTo>
                <a:lnTo>
                  <a:pt x="2163102" y="1115072"/>
                </a:lnTo>
                <a:lnTo>
                  <a:pt x="2164143" y="1067511"/>
                </a:lnTo>
                <a:close/>
              </a:path>
              <a:path w="2205354" h="2550795">
                <a:moveTo>
                  <a:pt x="2204923" y="2144839"/>
                </a:moveTo>
                <a:lnTo>
                  <a:pt x="0" y="2144839"/>
                </a:lnTo>
                <a:lnTo>
                  <a:pt x="0" y="2550769"/>
                </a:lnTo>
                <a:lnTo>
                  <a:pt x="2176576" y="2550769"/>
                </a:lnTo>
                <a:lnTo>
                  <a:pt x="2183092" y="2518549"/>
                </a:lnTo>
                <a:lnTo>
                  <a:pt x="2191296" y="2472880"/>
                </a:lnTo>
                <a:lnTo>
                  <a:pt x="2198560" y="2426893"/>
                </a:lnTo>
                <a:lnTo>
                  <a:pt x="2204847" y="2380602"/>
                </a:lnTo>
                <a:lnTo>
                  <a:pt x="2204923" y="2144839"/>
                </a:lnTo>
                <a:close/>
              </a:path>
            </a:pathLst>
          </a:custGeom>
          <a:solidFill>
            <a:srgbClr val="EBEBEC">
              <a:alpha val="9999"/>
            </a:srgbClr>
          </a:solidFill>
        </p:spPr>
        <p:txBody>
          <a:bodyPr wrap="square" lIns="0" tIns="0" rIns="0" bIns="0" rtlCol="0"/>
          <a:lstStyle/>
          <a:p>
            <a:endParaRPr/>
          </a:p>
        </p:txBody>
      </p:sp>
      <p:sp>
        <p:nvSpPr>
          <p:cNvPr id="5" name="object 5"/>
          <p:cNvSpPr/>
          <p:nvPr/>
        </p:nvSpPr>
        <p:spPr>
          <a:xfrm>
            <a:off x="4739195" y="438683"/>
            <a:ext cx="2144395" cy="2144395"/>
          </a:xfrm>
          <a:custGeom>
            <a:avLst/>
            <a:gdLst/>
            <a:ahLst/>
            <a:cxnLst/>
            <a:rect l="l" t="t" r="r" b="b"/>
            <a:pathLst>
              <a:path w="2144395" h="2144395">
                <a:moveTo>
                  <a:pt x="1071892" y="0"/>
                </a:moveTo>
                <a:lnTo>
                  <a:pt x="1024146" y="1044"/>
                </a:lnTo>
                <a:lnTo>
                  <a:pt x="976935" y="4148"/>
                </a:lnTo>
                <a:lnTo>
                  <a:pt x="930302" y="9268"/>
                </a:lnTo>
                <a:lnTo>
                  <a:pt x="884291" y="16361"/>
                </a:lnTo>
                <a:lnTo>
                  <a:pt x="838946" y="25383"/>
                </a:lnTo>
                <a:lnTo>
                  <a:pt x="794310" y="36291"/>
                </a:lnTo>
                <a:lnTo>
                  <a:pt x="750426" y="49040"/>
                </a:lnTo>
                <a:lnTo>
                  <a:pt x="707339" y="63588"/>
                </a:lnTo>
                <a:lnTo>
                  <a:pt x="665091" y="79890"/>
                </a:lnTo>
                <a:lnTo>
                  <a:pt x="623726" y="97904"/>
                </a:lnTo>
                <a:lnTo>
                  <a:pt x="583289" y="117585"/>
                </a:lnTo>
                <a:lnTo>
                  <a:pt x="543822" y="138890"/>
                </a:lnTo>
                <a:lnTo>
                  <a:pt x="505369" y="161776"/>
                </a:lnTo>
                <a:lnTo>
                  <a:pt x="467974" y="186199"/>
                </a:lnTo>
                <a:lnTo>
                  <a:pt x="431680" y="212115"/>
                </a:lnTo>
                <a:lnTo>
                  <a:pt x="396530" y="239480"/>
                </a:lnTo>
                <a:lnTo>
                  <a:pt x="362569" y="268252"/>
                </a:lnTo>
                <a:lnTo>
                  <a:pt x="329840" y="298387"/>
                </a:lnTo>
                <a:lnTo>
                  <a:pt x="298387" y="329840"/>
                </a:lnTo>
                <a:lnTo>
                  <a:pt x="268252" y="362569"/>
                </a:lnTo>
                <a:lnTo>
                  <a:pt x="239480" y="396530"/>
                </a:lnTo>
                <a:lnTo>
                  <a:pt x="212115" y="431680"/>
                </a:lnTo>
                <a:lnTo>
                  <a:pt x="186199" y="467974"/>
                </a:lnTo>
                <a:lnTo>
                  <a:pt x="161776" y="505369"/>
                </a:lnTo>
                <a:lnTo>
                  <a:pt x="138890" y="543822"/>
                </a:lnTo>
                <a:lnTo>
                  <a:pt x="117585" y="583289"/>
                </a:lnTo>
                <a:lnTo>
                  <a:pt x="97904" y="623726"/>
                </a:lnTo>
                <a:lnTo>
                  <a:pt x="79890" y="665091"/>
                </a:lnTo>
                <a:lnTo>
                  <a:pt x="63588" y="707339"/>
                </a:lnTo>
                <a:lnTo>
                  <a:pt x="49040" y="750426"/>
                </a:lnTo>
                <a:lnTo>
                  <a:pt x="36291" y="794310"/>
                </a:lnTo>
                <a:lnTo>
                  <a:pt x="25383" y="838946"/>
                </a:lnTo>
                <a:lnTo>
                  <a:pt x="16361" y="884291"/>
                </a:lnTo>
                <a:lnTo>
                  <a:pt x="9268" y="930302"/>
                </a:lnTo>
                <a:lnTo>
                  <a:pt x="4148" y="976935"/>
                </a:lnTo>
                <a:lnTo>
                  <a:pt x="1044" y="1024146"/>
                </a:lnTo>
                <a:lnTo>
                  <a:pt x="0" y="1071892"/>
                </a:lnTo>
                <a:lnTo>
                  <a:pt x="1044" y="1119639"/>
                </a:lnTo>
                <a:lnTo>
                  <a:pt x="4148" y="1166851"/>
                </a:lnTo>
                <a:lnTo>
                  <a:pt x="9268" y="1213485"/>
                </a:lnTo>
                <a:lnTo>
                  <a:pt x="16361" y="1259497"/>
                </a:lnTo>
                <a:lnTo>
                  <a:pt x="25383" y="1304843"/>
                </a:lnTo>
                <a:lnTo>
                  <a:pt x="36291" y="1349480"/>
                </a:lnTo>
                <a:lnTo>
                  <a:pt x="49040" y="1393364"/>
                </a:lnTo>
                <a:lnTo>
                  <a:pt x="63588" y="1436452"/>
                </a:lnTo>
                <a:lnTo>
                  <a:pt x="79890" y="1478701"/>
                </a:lnTo>
                <a:lnTo>
                  <a:pt x="97904" y="1520066"/>
                </a:lnTo>
                <a:lnTo>
                  <a:pt x="117585" y="1560504"/>
                </a:lnTo>
                <a:lnTo>
                  <a:pt x="138890" y="1599971"/>
                </a:lnTo>
                <a:lnTo>
                  <a:pt x="161776" y="1638424"/>
                </a:lnTo>
                <a:lnTo>
                  <a:pt x="186199" y="1675820"/>
                </a:lnTo>
                <a:lnTo>
                  <a:pt x="212115" y="1712115"/>
                </a:lnTo>
                <a:lnTo>
                  <a:pt x="239480" y="1747264"/>
                </a:lnTo>
                <a:lnTo>
                  <a:pt x="268252" y="1781226"/>
                </a:lnTo>
                <a:lnTo>
                  <a:pt x="298387" y="1813955"/>
                </a:lnTo>
                <a:lnTo>
                  <a:pt x="329840" y="1845409"/>
                </a:lnTo>
                <a:lnTo>
                  <a:pt x="362569" y="1875544"/>
                </a:lnTo>
                <a:lnTo>
                  <a:pt x="396530" y="1904316"/>
                </a:lnTo>
                <a:lnTo>
                  <a:pt x="431680" y="1931682"/>
                </a:lnTo>
                <a:lnTo>
                  <a:pt x="467974" y="1957598"/>
                </a:lnTo>
                <a:lnTo>
                  <a:pt x="505369" y="1982021"/>
                </a:lnTo>
                <a:lnTo>
                  <a:pt x="543822" y="2004906"/>
                </a:lnTo>
                <a:lnTo>
                  <a:pt x="583289" y="2026212"/>
                </a:lnTo>
                <a:lnTo>
                  <a:pt x="623726" y="2045893"/>
                </a:lnTo>
                <a:lnTo>
                  <a:pt x="665091" y="2063907"/>
                </a:lnTo>
                <a:lnTo>
                  <a:pt x="707339" y="2080209"/>
                </a:lnTo>
                <a:lnTo>
                  <a:pt x="750426" y="2094757"/>
                </a:lnTo>
                <a:lnTo>
                  <a:pt x="794310" y="2107506"/>
                </a:lnTo>
                <a:lnTo>
                  <a:pt x="838946" y="2118414"/>
                </a:lnTo>
                <a:lnTo>
                  <a:pt x="884291" y="2127436"/>
                </a:lnTo>
                <a:lnTo>
                  <a:pt x="930302" y="2134529"/>
                </a:lnTo>
                <a:lnTo>
                  <a:pt x="976935" y="2139649"/>
                </a:lnTo>
                <a:lnTo>
                  <a:pt x="1024146" y="2142753"/>
                </a:lnTo>
                <a:lnTo>
                  <a:pt x="1071892" y="2143798"/>
                </a:lnTo>
                <a:lnTo>
                  <a:pt x="1119639" y="2142753"/>
                </a:lnTo>
                <a:lnTo>
                  <a:pt x="1166851" y="2139649"/>
                </a:lnTo>
                <a:lnTo>
                  <a:pt x="1213485" y="2134529"/>
                </a:lnTo>
                <a:lnTo>
                  <a:pt x="1259496" y="2127436"/>
                </a:lnTo>
                <a:lnTo>
                  <a:pt x="1304842" y="2118414"/>
                </a:lnTo>
                <a:lnTo>
                  <a:pt x="1349479" y="2107506"/>
                </a:lnTo>
                <a:lnTo>
                  <a:pt x="1393363" y="2094757"/>
                </a:lnTo>
                <a:lnTo>
                  <a:pt x="1436451" y="2080209"/>
                </a:lnTo>
                <a:lnTo>
                  <a:pt x="1478699" y="2063907"/>
                </a:lnTo>
                <a:lnTo>
                  <a:pt x="1520063" y="2045893"/>
                </a:lnTo>
                <a:lnTo>
                  <a:pt x="1560501" y="2026212"/>
                </a:lnTo>
                <a:lnTo>
                  <a:pt x="1599968" y="2004906"/>
                </a:lnTo>
                <a:lnTo>
                  <a:pt x="1638421" y="1982021"/>
                </a:lnTo>
                <a:lnTo>
                  <a:pt x="1675816" y="1957598"/>
                </a:lnTo>
                <a:lnTo>
                  <a:pt x="1712110" y="1931682"/>
                </a:lnTo>
                <a:lnTo>
                  <a:pt x="1747259" y="1904316"/>
                </a:lnTo>
                <a:lnTo>
                  <a:pt x="1781220" y="1875544"/>
                </a:lnTo>
                <a:lnTo>
                  <a:pt x="1813949" y="1845409"/>
                </a:lnTo>
                <a:lnTo>
                  <a:pt x="1845402" y="1813955"/>
                </a:lnTo>
                <a:lnTo>
                  <a:pt x="1875536" y="1781226"/>
                </a:lnTo>
                <a:lnTo>
                  <a:pt x="1904308" y="1747264"/>
                </a:lnTo>
                <a:lnTo>
                  <a:pt x="1931674" y="1712115"/>
                </a:lnTo>
                <a:lnTo>
                  <a:pt x="1957589" y="1675820"/>
                </a:lnTo>
                <a:lnTo>
                  <a:pt x="1982011" y="1638424"/>
                </a:lnTo>
                <a:lnTo>
                  <a:pt x="2004897" y="1599971"/>
                </a:lnTo>
                <a:lnTo>
                  <a:pt x="2026202" y="1560504"/>
                </a:lnTo>
                <a:lnTo>
                  <a:pt x="2033776" y="1544942"/>
                </a:lnTo>
                <a:lnTo>
                  <a:pt x="1071892" y="1544942"/>
                </a:lnTo>
                <a:lnTo>
                  <a:pt x="1023527" y="1542500"/>
                </a:lnTo>
                <a:lnTo>
                  <a:pt x="976559" y="1535331"/>
                </a:lnTo>
                <a:lnTo>
                  <a:pt x="931225" y="1523675"/>
                </a:lnTo>
                <a:lnTo>
                  <a:pt x="887765" y="1507768"/>
                </a:lnTo>
                <a:lnTo>
                  <a:pt x="846414" y="1487849"/>
                </a:lnTo>
                <a:lnTo>
                  <a:pt x="807412" y="1464154"/>
                </a:lnTo>
                <a:lnTo>
                  <a:pt x="770997" y="1436922"/>
                </a:lnTo>
                <a:lnTo>
                  <a:pt x="737404" y="1406391"/>
                </a:lnTo>
                <a:lnTo>
                  <a:pt x="706874" y="1372798"/>
                </a:lnTo>
                <a:lnTo>
                  <a:pt x="679642" y="1336382"/>
                </a:lnTo>
                <a:lnTo>
                  <a:pt x="655948" y="1297379"/>
                </a:lnTo>
                <a:lnTo>
                  <a:pt x="636029" y="1256027"/>
                </a:lnTo>
                <a:lnTo>
                  <a:pt x="620122" y="1212565"/>
                </a:lnTo>
                <a:lnTo>
                  <a:pt x="608466" y="1167230"/>
                </a:lnTo>
                <a:lnTo>
                  <a:pt x="601298" y="1120260"/>
                </a:lnTo>
                <a:lnTo>
                  <a:pt x="598855" y="1071892"/>
                </a:lnTo>
                <a:lnTo>
                  <a:pt x="601298" y="1023527"/>
                </a:lnTo>
                <a:lnTo>
                  <a:pt x="608466" y="976559"/>
                </a:lnTo>
                <a:lnTo>
                  <a:pt x="620122" y="931225"/>
                </a:lnTo>
                <a:lnTo>
                  <a:pt x="636029" y="887765"/>
                </a:lnTo>
                <a:lnTo>
                  <a:pt x="655948" y="846414"/>
                </a:lnTo>
                <a:lnTo>
                  <a:pt x="679642" y="807412"/>
                </a:lnTo>
                <a:lnTo>
                  <a:pt x="706874" y="770997"/>
                </a:lnTo>
                <a:lnTo>
                  <a:pt x="737404" y="737404"/>
                </a:lnTo>
                <a:lnTo>
                  <a:pt x="770997" y="706874"/>
                </a:lnTo>
                <a:lnTo>
                  <a:pt x="807412" y="679642"/>
                </a:lnTo>
                <a:lnTo>
                  <a:pt x="846414" y="655948"/>
                </a:lnTo>
                <a:lnTo>
                  <a:pt x="887765" y="636029"/>
                </a:lnTo>
                <a:lnTo>
                  <a:pt x="931225" y="620122"/>
                </a:lnTo>
                <a:lnTo>
                  <a:pt x="976559" y="608466"/>
                </a:lnTo>
                <a:lnTo>
                  <a:pt x="1023527" y="601298"/>
                </a:lnTo>
                <a:lnTo>
                  <a:pt x="1071892" y="598855"/>
                </a:lnTo>
                <a:lnTo>
                  <a:pt x="2033778" y="598855"/>
                </a:lnTo>
                <a:lnTo>
                  <a:pt x="2026202" y="583289"/>
                </a:lnTo>
                <a:lnTo>
                  <a:pt x="2004897" y="543822"/>
                </a:lnTo>
                <a:lnTo>
                  <a:pt x="1982011" y="505369"/>
                </a:lnTo>
                <a:lnTo>
                  <a:pt x="1957589" y="467974"/>
                </a:lnTo>
                <a:lnTo>
                  <a:pt x="1931674" y="431680"/>
                </a:lnTo>
                <a:lnTo>
                  <a:pt x="1904308" y="396530"/>
                </a:lnTo>
                <a:lnTo>
                  <a:pt x="1875536" y="362569"/>
                </a:lnTo>
                <a:lnTo>
                  <a:pt x="1845402" y="329840"/>
                </a:lnTo>
                <a:lnTo>
                  <a:pt x="1813949" y="298387"/>
                </a:lnTo>
                <a:lnTo>
                  <a:pt x="1781220" y="268252"/>
                </a:lnTo>
                <a:lnTo>
                  <a:pt x="1747259" y="239480"/>
                </a:lnTo>
                <a:lnTo>
                  <a:pt x="1712110" y="212115"/>
                </a:lnTo>
                <a:lnTo>
                  <a:pt x="1675816" y="186199"/>
                </a:lnTo>
                <a:lnTo>
                  <a:pt x="1638421" y="161776"/>
                </a:lnTo>
                <a:lnTo>
                  <a:pt x="1599968" y="138890"/>
                </a:lnTo>
                <a:lnTo>
                  <a:pt x="1560501" y="117585"/>
                </a:lnTo>
                <a:lnTo>
                  <a:pt x="1520063" y="97904"/>
                </a:lnTo>
                <a:lnTo>
                  <a:pt x="1478699" y="79890"/>
                </a:lnTo>
                <a:lnTo>
                  <a:pt x="1436451" y="63588"/>
                </a:lnTo>
                <a:lnTo>
                  <a:pt x="1393363" y="49040"/>
                </a:lnTo>
                <a:lnTo>
                  <a:pt x="1349479" y="36291"/>
                </a:lnTo>
                <a:lnTo>
                  <a:pt x="1304842" y="25383"/>
                </a:lnTo>
                <a:lnTo>
                  <a:pt x="1259496" y="16361"/>
                </a:lnTo>
                <a:lnTo>
                  <a:pt x="1213485" y="9268"/>
                </a:lnTo>
                <a:lnTo>
                  <a:pt x="1166851" y="4148"/>
                </a:lnTo>
                <a:lnTo>
                  <a:pt x="1119639" y="1044"/>
                </a:lnTo>
                <a:lnTo>
                  <a:pt x="1071892" y="0"/>
                </a:lnTo>
                <a:close/>
              </a:path>
              <a:path w="2144395" h="2144395">
                <a:moveTo>
                  <a:pt x="2033778" y="598855"/>
                </a:moveTo>
                <a:lnTo>
                  <a:pt x="1071892" y="598855"/>
                </a:lnTo>
                <a:lnTo>
                  <a:pt x="1120258" y="601298"/>
                </a:lnTo>
                <a:lnTo>
                  <a:pt x="1167226" y="608466"/>
                </a:lnTo>
                <a:lnTo>
                  <a:pt x="1212559" y="620122"/>
                </a:lnTo>
                <a:lnTo>
                  <a:pt x="1256020" y="636029"/>
                </a:lnTo>
                <a:lnTo>
                  <a:pt x="1297370" y="655948"/>
                </a:lnTo>
                <a:lnTo>
                  <a:pt x="1336372" y="679642"/>
                </a:lnTo>
                <a:lnTo>
                  <a:pt x="1372788" y="706874"/>
                </a:lnTo>
                <a:lnTo>
                  <a:pt x="1406380" y="737404"/>
                </a:lnTo>
                <a:lnTo>
                  <a:pt x="1436911" y="770997"/>
                </a:lnTo>
                <a:lnTo>
                  <a:pt x="1464142" y="807412"/>
                </a:lnTo>
                <a:lnTo>
                  <a:pt x="1487836" y="846414"/>
                </a:lnTo>
                <a:lnTo>
                  <a:pt x="1507756" y="887765"/>
                </a:lnTo>
                <a:lnTo>
                  <a:pt x="1523662" y="931225"/>
                </a:lnTo>
                <a:lnTo>
                  <a:pt x="1535319" y="976559"/>
                </a:lnTo>
                <a:lnTo>
                  <a:pt x="1542487" y="1023527"/>
                </a:lnTo>
                <a:lnTo>
                  <a:pt x="1544929" y="1071892"/>
                </a:lnTo>
                <a:lnTo>
                  <a:pt x="1542487" y="1120260"/>
                </a:lnTo>
                <a:lnTo>
                  <a:pt x="1535319" y="1167230"/>
                </a:lnTo>
                <a:lnTo>
                  <a:pt x="1523662" y="1212565"/>
                </a:lnTo>
                <a:lnTo>
                  <a:pt x="1507756" y="1256027"/>
                </a:lnTo>
                <a:lnTo>
                  <a:pt x="1487836" y="1297379"/>
                </a:lnTo>
                <a:lnTo>
                  <a:pt x="1464142" y="1336382"/>
                </a:lnTo>
                <a:lnTo>
                  <a:pt x="1436911" y="1372798"/>
                </a:lnTo>
                <a:lnTo>
                  <a:pt x="1406380" y="1406391"/>
                </a:lnTo>
                <a:lnTo>
                  <a:pt x="1372788" y="1436922"/>
                </a:lnTo>
                <a:lnTo>
                  <a:pt x="1336372" y="1464154"/>
                </a:lnTo>
                <a:lnTo>
                  <a:pt x="1297370" y="1487849"/>
                </a:lnTo>
                <a:lnTo>
                  <a:pt x="1256020" y="1507768"/>
                </a:lnTo>
                <a:lnTo>
                  <a:pt x="1212559" y="1523675"/>
                </a:lnTo>
                <a:lnTo>
                  <a:pt x="1167226" y="1535331"/>
                </a:lnTo>
                <a:lnTo>
                  <a:pt x="1120258" y="1542500"/>
                </a:lnTo>
                <a:lnTo>
                  <a:pt x="1071892" y="1544942"/>
                </a:lnTo>
                <a:lnTo>
                  <a:pt x="2033776" y="1544942"/>
                </a:lnTo>
                <a:lnTo>
                  <a:pt x="2063896" y="1478701"/>
                </a:lnTo>
                <a:lnTo>
                  <a:pt x="2080198" y="1436452"/>
                </a:lnTo>
                <a:lnTo>
                  <a:pt x="2094745" y="1393364"/>
                </a:lnTo>
                <a:lnTo>
                  <a:pt x="2107495" y="1349480"/>
                </a:lnTo>
                <a:lnTo>
                  <a:pt x="2118402" y="1304843"/>
                </a:lnTo>
                <a:lnTo>
                  <a:pt x="2127423" y="1259497"/>
                </a:lnTo>
                <a:lnTo>
                  <a:pt x="2134516" y="1213485"/>
                </a:lnTo>
                <a:lnTo>
                  <a:pt x="2139636" y="1166851"/>
                </a:lnTo>
                <a:lnTo>
                  <a:pt x="2142741" y="1119639"/>
                </a:lnTo>
                <a:lnTo>
                  <a:pt x="2143785" y="1071892"/>
                </a:lnTo>
                <a:lnTo>
                  <a:pt x="2142741" y="1024146"/>
                </a:lnTo>
                <a:lnTo>
                  <a:pt x="2139636" y="976935"/>
                </a:lnTo>
                <a:lnTo>
                  <a:pt x="2134516" y="930302"/>
                </a:lnTo>
                <a:lnTo>
                  <a:pt x="2127423" y="884291"/>
                </a:lnTo>
                <a:lnTo>
                  <a:pt x="2118402" y="838946"/>
                </a:lnTo>
                <a:lnTo>
                  <a:pt x="2107495" y="794310"/>
                </a:lnTo>
                <a:lnTo>
                  <a:pt x="2094745" y="750426"/>
                </a:lnTo>
                <a:lnTo>
                  <a:pt x="2080198" y="707339"/>
                </a:lnTo>
                <a:lnTo>
                  <a:pt x="2063896" y="665091"/>
                </a:lnTo>
                <a:lnTo>
                  <a:pt x="2045883" y="623726"/>
                </a:lnTo>
                <a:lnTo>
                  <a:pt x="2033778" y="598855"/>
                </a:lnTo>
                <a:close/>
              </a:path>
            </a:pathLst>
          </a:custGeom>
          <a:solidFill>
            <a:srgbClr val="EBEBEC">
              <a:alpha val="9999"/>
            </a:srgbClr>
          </a:solidFill>
        </p:spPr>
        <p:txBody>
          <a:bodyPr wrap="square" lIns="0" tIns="0" rIns="0" bIns="0" rtlCol="0"/>
          <a:lstStyle/>
          <a:p>
            <a:endParaRPr/>
          </a:p>
        </p:txBody>
      </p:sp>
      <p:sp>
        <p:nvSpPr>
          <p:cNvPr id="6" name="object 6"/>
          <p:cNvSpPr/>
          <p:nvPr/>
        </p:nvSpPr>
        <p:spPr>
          <a:xfrm>
            <a:off x="372186" y="455244"/>
            <a:ext cx="8771890" cy="4689475"/>
          </a:xfrm>
          <a:custGeom>
            <a:avLst/>
            <a:gdLst/>
            <a:ahLst/>
            <a:cxnLst/>
            <a:rect l="l" t="t" r="r" b="b"/>
            <a:pathLst>
              <a:path w="8771890" h="4689475">
                <a:moveTo>
                  <a:pt x="4276522" y="2137994"/>
                </a:moveTo>
                <a:lnTo>
                  <a:pt x="4275988" y="2087194"/>
                </a:lnTo>
                <a:lnTo>
                  <a:pt x="4274375" y="2049094"/>
                </a:lnTo>
                <a:lnTo>
                  <a:pt x="4271721" y="1998294"/>
                </a:lnTo>
                <a:lnTo>
                  <a:pt x="4268025" y="1947494"/>
                </a:lnTo>
                <a:lnTo>
                  <a:pt x="4263288" y="1896694"/>
                </a:lnTo>
                <a:lnTo>
                  <a:pt x="4257522" y="1858594"/>
                </a:lnTo>
                <a:lnTo>
                  <a:pt x="4250766" y="1807794"/>
                </a:lnTo>
                <a:lnTo>
                  <a:pt x="4242994" y="1756994"/>
                </a:lnTo>
                <a:lnTo>
                  <a:pt x="4234243" y="1718894"/>
                </a:lnTo>
                <a:lnTo>
                  <a:pt x="4224515" y="1668094"/>
                </a:lnTo>
                <a:lnTo>
                  <a:pt x="4213822" y="1617294"/>
                </a:lnTo>
                <a:lnTo>
                  <a:pt x="4202176" y="1579194"/>
                </a:lnTo>
                <a:lnTo>
                  <a:pt x="4189590" y="1528394"/>
                </a:lnTo>
                <a:lnTo>
                  <a:pt x="4176064" y="1490294"/>
                </a:lnTo>
                <a:lnTo>
                  <a:pt x="4161625" y="1452194"/>
                </a:lnTo>
                <a:lnTo>
                  <a:pt x="4146283" y="1401394"/>
                </a:lnTo>
                <a:lnTo>
                  <a:pt x="4130040" y="1363294"/>
                </a:lnTo>
                <a:lnTo>
                  <a:pt x="4112907" y="1312494"/>
                </a:lnTo>
                <a:lnTo>
                  <a:pt x="4094899" y="1274394"/>
                </a:lnTo>
                <a:lnTo>
                  <a:pt x="4076039" y="1236294"/>
                </a:lnTo>
                <a:lnTo>
                  <a:pt x="4056316" y="1198194"/>
                </a:lnTo>
                <a:lnTo>
                  <a:pt x="4035755" y="1147394"/>
                </a:lnTo>
                <a:lnTo>
                  <a:pt x="4014368" y="1109294"/>
                </a:lnTo>
                <a:lnTo>
                  <a:pt x="3992168" y="1071194"/>
                </a:lnTo>
                <a:lnTo>
                  <a:pt x="3969156" y="1033094"/>
                </a:lnTo>
                <a:lnTo>
                  <a:pt x="3945356" y="994994"/>
                </a:lnTo>
                <a:lnTo>
                  <a:pt x="3920756" y="956894"/>
                </a:lnTo>
                <a:lnTo>
                  <a:pt x="3895394" y="918794"/>
                </a:lnTo>
                <a:lnTo>
                  <a:pt x="3869283" y="880694"/>
                </a:lnTo>
                <a:lnTo>
                  <a:pt x="3842410" y="842594"/>
                </a:lnTo>
                <a:lnTo>
                  <a:pt x="3814800" y="817194"/>
                </a:lnTo>
                <a:lnTo>
                  <a:pt x="3786454" y="779094"/>
                </a:lnTo>
                <a:lnTo>
                  <a:pt x="3767086" y="753694"/>
                </a:lnTo>
                <a:lnTo>
                  <a:pt x="3757409" y="740994"/>
                </a:lnTo>
                <a:lnTo>
                  <a:pt x="3727640" y="715594"/>
                </a:lnTo>
                <a:lnTo>
                  <a:pt x="3697198" y="677494"/>
                </a:lnTo>
                <a:lnTo>
                  <a:pt x="3666058" y="639394"/>
                </a:lnTo>
                <a:lnTo>
                  <a:pt x="3634257" y="613994"/>
                </a:lnTo>
                <a:lnTo>
                  <a:pt x="3601796" y="575894"/>
                </a:lnTo>
                <a:lnTo>
                  <a:pt x="3568687" y="550494"/>
                </a:lnTo>
                <a:lnTo>
                  <a:pt x="3534930" y="525094"/>
                </a:lnTo>
                <a:lnTo>
                  <a:pt x="3517303" y="505561"/>
                </a:lnTo>
                <a:lnTo>
                  <a:pt x="3517303" y="2137994"/>
                </a:lnTo>
                <a:lnTo>
                  <a:pt x="3516490" y="2188794"/>
                </a:lnTo>
                <a:lnTo>
                  <a:pt x="3514064" y="2239594"/>
                </a:lnTo>
                <a:lnTo>
                  <a:pt x="3510064" y="2290394"/>
                </a:lnTo>
                <a:lnTo>
                  <a:pt x="3504488" y="2328494"/>
                </a:lnTo>
                <a:lnTo>
                  <a:pt x="3497402" y="2379294"/>
                </a:lnTo>
                <a:lnTo>
                  <a:pt x="3488804" y="2430094"/>
                </a:lnTo>
                <a:lnTo>
                  <a:pt x="3478733" y="2468194"/>
                </a:lnTo>
                <a:lnTo>
                  <a:pt x="3467201" y="2518994"/>
                </a:lnTo>
                <a:lnTo>
                  <a:pt x="3454260" y="2557094"/>
                </a:lnTo>
                <a:lnTo>
                  <a:pt x="3439909" y="2607894"/>
                </a:lnTo>
                <a:lnTo>
                  <a:pt x="3424199" y="2645994"/>
                </a:lnTo>
                <a:lnTo>
                  <a:pt x="3407143" y="2696794"/>
                </a:lnTo>
                <a:lnTo>
                  <a:pt x="3388766" y="2734894"/>
                </a:lnTo>
                <a:lnTo>
                  <a:pt x="3369106" y="2772994"/>
                </a:lnTo>
                <a:lnTo>
                  <a:pt x="3348177" y="2811094"/>
                </a:lnTo>
                <a:lnTo>
                  <a:pt x="3326015" y="2849194"/>
                </a:lnTo>
                <a:lnTo>
                  <a:pt x="3302647" y="2887294"/>
                </a:lnTo>
                <a:lnTo>
                  <a:pt x="3278086" y="2925394"/>
                </a:lnTo>
                <a:lnTo>
                  <a:pt x="3252381" y="2963494"/>
                </a:lnTo>
                <a:lnTo>
                  <a:pt x="3225533" y="3001594"/>
                </a:lnTo>
                <a:lnTo>
                  <a:pt x="3197593" y="3039694"/>
                </a:lnTo>
                <a:lnTo>
                  <a:pt x="3168573" y="3077794"/>
                </a:lnTo>
                <a:lnTo>
                  <a:pt x="3138500" y="3103194"/>
                </a:lnTo>
                <a:lnTo>
                  <a:pt x="3107410" y="3141294"/>
                </a:lnTo>
                <a:lnTo>
                  <a:pt x="3075317" y="3166694"/>
                </a:lnTo>
                <a:lnTo>
                  <a:pt x="3042259" y="3204794"/>
                </a:lnTo>
                <a:lnTo>
                  <a:pt x="3008261" y="3230194"/>
                </a:lnTo>
                <a:lnTo>
                  <a:pt x="2973336" y="3255594"/>
                </a:lnTo>
                <a:lnTo>
                  <a:pt x="2937535" y="3280994"/>
                </a:lnTo>
                <a:lnTo>
                  <a:pt x="2900870" y="3306394"/>
                </a:lnTo>
                <a:lnTo>
                  <a:pt x="2863354" y="3331794"/>
                </a:lnTo>
                <a:lnTo>
                  <a:pt x="2825051" y="3357194"/>
                </a:lnTo>
                <a:lnTo>
                  <a:pt x="2785948" y="3369894"/>
                </a:lnTo>
                <a:lnTo>
                  <a:pt x="2746095" y="3395294"/>
                </a:lnTo>
                <a:lnTo>
                  <a:pt x="2705506" y="3420694"/>
                </a:lnTo>
                <a:lnTo>
                  <a:pt x="2579649" y="3458794"/>
                </a:lnTo>
                <a:lnTo>
                  <a:pt x="2403246" y="3509594"/>
                </a:lnTo>
                <a:lnTo>
                  <a:pt x="2357793" y="3509594"/>
                </a:lnTo>
                <a:lnTo>
                  <a:pt x="2311844" y="3522294"/>
                </a:lnTo>
                <a:lnTo>
                  <a:pt x="2218601" y="3522294"/>
                </a:lnTo>
                <a:lnTo>
                  <a:pt x="2171344" y="3534994"/>
                </a:lnTo>
                <a:lnTo>
                  <a:pt x="2146516" y="3534994"/>
                </a:lnTo>
                <a:lnTo>
                  <a:pt x="2138261" y="3522294"/>
                </a:lnTo>
                <a:lnTo>
                  <a:pt x="2130006" y="3534994"/>
                </a:lnTo>
                <a:lnTo>
                  <a:pt x="2105177" y="3534994"/>
                </a:lnTo>
                <a:lnTo>
                  <a:pt x="2057920" y="3522294"/>
                </a:lnTo>
                <a:lnTo>
                  <a:pt x="1964677" y="3522294"/>
                </a:lnTo>
                <a:lnTo>
                  <a:pt x="1918728" y="3509594"/>
                </a:lnTo>
                <a:lnTo>
                  <a:pt x="1873275" y="3509594"/>
                </a:lnTo>
                <a:lnTo>
                  <a:pt x="1696872" y="3458794"/>
                </a:lnTo>
                <a:lnTo>
                  <a:pt x="1571015" y="3420694"/>
                </a:lnTo>
                <a:lnTo>
                  <a:pt x="1530426" y="3395294"/>
                </a:lnTo>
                <a:lnTo>
                  <a:pt x="1490573" y="3369894"/>
                </a:lnTo>
                <a:lnTo>
                  <a:pt x="1451470" y="3357194"/>
                </a:lnTo>
                <a:lnTo>
                  <a:pt x="1413167" y="3331794"/>
                </a:lnTo>
                <a:lnTo>
                  <a:pt x="1375651" y="3306394"/>
                </a:lnTo>
                <a:lnTo>
                  <a:pt x="1338986" y="3280994"/>
                </a:lnTo>
                <a:lnTo>
                  <a:pt x="1303185" y="3255594"/>
                </a:lnTo>
                <a:lnTo>
                  <a:pt x="1268260" y="3230194"/>
                </a:lnTo>
                <a:lnTo>
                  <a:pt x="1234262" y="3204794"/>
                </a:lnTo>
                <a:lnTo>
                  <a:pt x="1201204" y="3166694"/>
                </a:lnTo>
                <a:lnTo>
                  <a:pt x="1169111" y="3141294"/>
                </a:lnTo>
                <a:lnTo>
                  <a:pt x="1138021" y="3103194"/>
                </a:lnTo>
                <a:lnTo>
                  <a:pt x="1107948" y="3077794"/>
                </a:lnTo>
                <a:lnTo>
                  <a:pt x="1078928" y="3039694"/>
                </a:lnTo>
                <a:lnTo>
                  <a:pt x="1050988" y="3001594"/>
                </a:lnTo>
                <a:lnTo>
                  <a:pt x="1024140" y="2963494"/>
                </a:lnTo>
                <a:lnTo>
                  <a:pt x="998435" y="2925394"/>
                </a:lnTo>
                <a:lnTo>
                  <a:pt x="973874" y="2887294"/>
                </a:lnTo>
                <a:lnTo>
                  <a:pt x="950506" y="2849194"/>
                </a:lnTo>
                <a:lnTo>
                  <a:pt x="928344" y="2811094"/>
                </a:lnTo>
                <a:lnTo>
                  <a:pt x="907415" y="2772994"/>
                </a:lnTo>
                <a:lnTo>
                  <a:pt x="887755" y="2734894"/>
                </a:lnTo>
                <a:lnTo>
                  <a:pt x="869378" y="2696794"/>
                </a:lnTo>
                <a:lnTo>
                  <a:pt x="852322" y="2645994"/>
                </a:lnTo>
                <a:lnTo>
                  <a:pt x="836612" y="2607894"/>
                </a:lnTo>
                <a:lnTo>
                  <a:pt x="822261" y="2557094"/>
                </a:lnTo>
                <a:lnTo>
                  <a:pt x="809320" y="2518994"/>
                </a:lnTo>
                <a:lnTo>
                  <a:pt x="797788" y="2468194"/>
                </a:lnTo>
                <a:lnTo>
                  <a:pt x="787717" y="2430094"/>
                </a:lnTo>
                <a:lnTo>
                  <a:pt x="779119" y="2379294"/>
                </a:lnTo>
                <a:lnTo>
                  <a:pt x="772033" y="2328494"/>
                </a:lnTo>
                <a:lnTo>
                  <a:pt x="766457" y="2290394"/>
                </a:lnTo>
                <a:lnTo>
                  <a:pt x="762457" y="2239594"/>
                </a:lnTo>
                <a:lnTo>
                  <a:pt x="760031" y="2188794"/>
                </a:lnTo>
                <a:lnTo>
                  <a:pt x="759218" y="2137994"/>
                </a:lnTo>
                <a:lnTo>
                  <a:pt x="760031" y="2087194"/>
                </a:lnTo>
                <a:lnTo>
                  <a:pt x="762457" y="2036394"/>
                </a:lnTo>
                <a:lnTo>
                  <a:pt x="766457" y="1998294"/>
                </a:lnTo>
                <a:lnTo>
                  <a:pt x="772033" y="1947494"/>
                </a:lnTo>
                <a:lnTo>
                  <a:pt x="779119" y="1896694"/>
                </a:lnTo>
                <a:lnTo>
                  <a:pt x="787717" y="1858594"/>
                </a:lnTo>
                <a:lnTo>
                  <a:pt x="797788" y="1807794"/>
                </a:lnTo>
                <a:lnTo>
                  <a:pt x="809320" y="1756994"/>
                </a:lnTo>
                <a:lnTo>
                  <a:pt x="822261" y="1718894"/>
                </a:lnTo>
                <a:lnTo>
                  <a:pt x="836612" y="1668094"/>
                </a:lnTo>
                <a:lnTo>
                  <a:pt x="852322" y="1629994"/>
                </a:lnTo>
                <a:lnTo>
                  <a:pt x="869378" y="1591894"/>
                </a:lnTo>
                <a:lnTo>
                  <a:pt x="887755" y="1541094"/>
                </a:lnTo>
                <a:lnTo>
                  <a:pt x="907415" y="1502994"/>
                </a:lnTo>
                <a:lnTo>
                  <a:pt x="928344" y="1464894"/>
                </a:lnTo>
                <a:lnTo>
                  <a:pt x="950506" y="1426794"/>
                </a:lnTo>
                <a:lnTo>
                  <a:pt x="973874" y="1388694"/>
                </a:lnTo>
                <a:lnTo>
                  <a:pt x="998435" y="1350594"/>
                </a:lnTo>
                <a:lnTo>
                  <a:pt x="1024140" y="1312494"/>
                </a:lnTo>
                <a:lnTo>
                  <a:pt x="1050988" y="1274394"/>
                </a:lnTo>
                <a:lnTo>
                  <a:pt x="1078928" y="1236294"/>
                </a:lnTo>
                <a:lnTo>
                  <a:pt x="1107948" y="1210894"/>
                </a:lnTo>
                <a:lnTo>
                  <a:pt x="1138021" y="1172794"/>
                </a:lnTo>
                <a:lnTo>
                  <a:pt x="1169111" y="1147394"/>
                </a:lnTo>
                <a:lnTo>
                  <a:pt x="1201204" y="1109294"/>
                </a:lnTo>
                <a:lnTo>
                  <a:pt x="1234262" y="1083894"/>
                </a:lnTo>
                <a:lnTo>
                  <a:pt x="1268260" y="1045794"/>
                </a:lnTo>
                <a:lnTo>
                  <a:pt x="1303185" y="1020394"/>
                </a:lnTo>
                <a:lnTo>
                  <a:pt x="1338986" y="994994"/>
                </a:lnTo>
                <a:lnTo>
                  <a:pt x="1375651" y="969594"/>
                </a:lnTo>
                <a:lnTo>
                  <a:pt x="1413167" y="944194"/>
                </a:lnTo>
                <a:lnTo>
                  <a:pt x="1451470" y="918794"/>
                </a:lnTo>
                <a:lnTo>
                  <a:pt x="1490573" y="906094"/>
                </a:lnTo>
                <a:lnTo>
                  <a:pt x="1530426" y="880694"/>
                </a:lnTo>
                <a:lnTo>
                  <a:pt x="1571015" y="867994"/>
                </a:lnTo>
                <a:lnTo>
                  <a:pt x="1612303" y="842594"/>
                </a:lnTo>
                <a:lnTo>
                  <a:pt x="1828330" y="779094"/>
                </a:lnTo>
                <a:lnTo>
                  <a:pt x="1873275" y="766394"/>
                </a:lnTo>
                <a:lnTo>
                  <a:pt x="1918728" y="766394"/>
                </a:lnTo>
                <a:lnTo>
                  <a:pt x="1964677" y="753694"/>
                </a:lnTo>
                <a:lnTo>
                  <a:pt x="2311844" y="753694"/>
                </a:lnTo>
                <a:lnTo>
                  <a:pt x="2357793" y="766394"/>
                </a:lnTo>
                <a:lnTo>
                  <a:pt x="2403246" y="766394"/>
                </a:lnTo>
                <a:lnTo>
                  <a:pt x="2448191" y="779094"/>
                </a:lnTo>
                <a:lnTo>
                  <a:pt x="2664218" y="842594"/>
                </a:lnTo>
                <a:lnTo>
                  <a:pt x="2705506" y="867994"/>
                </a:lnTo>
                <a:lnTo>
                  <a:pt x="2746095" y="880694"/>
                </a:lnTo>
                <a:lnTo>
                  <a:pt x="2785948" y="906094"/>
                </a:lnTo>
                <a:lnTo>
                  <a:pt x="2825051" y="918794"/>
                </a:lnTo>
                <a:lnTo>
                  <a:pt x="2863354" y="944194"/>
                </a:lnTo>
                <a:lnTo>
                  <a:pt x="2900870" y="969594"/>
                </a:lnTo>
                <a:lnTo>
                  <a:pt x="2937535" y="994994"/>
                </a:lnTo>
                <a:lnTo>
                  <a:pt x="2973336" y="1020394"/>
                </a:lnTo>
                <a:lnTo>
                  <a:pt x="3008261" y="1045794"/>
                </a:lnTo>
                <a:lnTo>
                  <a:pt x="3042259" y="1083894"/>
                </a:lnTo>
                <a:lnTo>
                  <a:pt x="3075317" y="1109294"/>
                </a:lnTo>
                <a:lnTo>
                  <a:pt x="3107410" y="1147394"/>
                </a:lnTo>
                <a:lnTo>
                  <a:pt x="3138500" y="1172794"/>
                </a:lnTo>
                <a:lnTo>
                  <a:pt x="3168573" y="1210894"/>
                </a:lnTo>
                <a:lnTo>
                  <a:pt x="3197593" y="1236294"/>
                </a:lnTo>
                <a:lnTo>
                  <a:pt x="3225533" y="1274394"/>
                </a:lnTo>
                <a:lnTo>
                  <a:pt x="3252381" y="1312494"/>
                </a:lnTo>
                <a:lnTo>
                  <a:pt x="3278086" y="1350594"/>
                </a:lnTo>
                <a:lnTo>
                  <a:pt x="3302647" y="1388694"/>
                </a:lnTo>
                <a:lnTo>
                  <a:pt x="3326015" y="1426794"/>
                </a:lnTo>
                <a:lnTo>
                  <a:pt x="3348177" y="1464894"/>
                </a:lnTo>
                <a:lnTo>
                  <a:pt x="3369106" y="1502994"/>
                </a:lnTo>
                <a:lnTo>
                  <a:pt x="3388766" y="1541094"/>
                </a:lnTo>
                <a:lnTo>
                  <a:pt x="3407143" y="1591894"/>
                </a:lnTo>
                <a:lnTo>
                  <a:pt x="3424199" y="1629994"/>
                </a:lnTo>
                <a:lnTo>
                  <a:pt x="3439909" y="1668094"/>
                </a:lnTo>
                <a:lnTo>
                  <a:pt x="3454260" y="1718894"/>
                </a:lnTo>
                <a:lnTo>
                  <a:pt x="3467201" y="1756994"/>
                </a:lnTo>
                <a:lnTo>
                  <a:pt x="3478733" y="1807794"/>
                </a:lnTo>
                <a:lnTo>
                  <a:pt x="3488804" y="1858594"/>
                </a:lnTo>
                <a:lnTo>
                  <a:pt x="3497402" y="1896694"/>
                </a:lnTo>
                <a:lnTo>
                  <a:pt x="3504488" y="1947494"/>
                </a:lnTo>
                <a:lnTo>
                  <a:pt x="3510064" y="1998294"/>
                </a:lnTo>
                <a:lnTo>
                  <a:pt x="3514064" y="2036394"/>
                </a:lnTo>
                <a:lnTo>
                  <a:pt x="3516490" y="2087194"/>
                </a:lnTo>
                <a:lnTo>
                  <a:pt x="3517303" y="2137994"/>
                </a:lnTo>
                <a:lnTo>
                  <a:pt x="3517303" y="505561"/>
                </a:lnTo>
                <a:lnTo>
                  <a:pt x="3465576" y="461594"/>
                </a:lnTo>
                <a:lnTo>
                  <a:pt x="3429990" y="436194"/>
                </a:lnTo>
                <a:lnTo>
                  <a:pt x="3393808" y="410794"/>
                </a:lnTo>
                <a:lnTo>
                  <a:pt x="3357054" y="385394"/>
                </a:lnTo>
                <a:lnTo>
                  <a:pt x="3319716" y="359994"/>
                </a:lnTo>
                <a:lnTo>
                  <a:pt x="3243402" y="309194"/>
                </a:lnTo>
                <a:lnTo>
                  <a:pt x="3164941" y="258394"/>
                </a:lnTo>
                <a:lnTo>
                  <a:pt x="3124949" y="245694"/>
                </a:lnTo>
                <a:lnTo>
                  <a:pt x="3084449" y="220294"/>
                </a:lnTo>
                <a:lnTo>
                  <a:pt x="3043453" y="207594"/>
                </a:lnTo>
                <a:lnTo>
                  <a:pt x="3001975" y="182194"/>
                </a:lnTo>
                <a:lnTo>
                  <a:pt x="2960039" y="169494"/>
                </a:lnTo>
                <a:lnTo>
                  <a:pt x="2917647" y="144094"/>
                </a:lnTo>
                <a:lnTo>
                  <a:pt x="2563469" y="42494"/>
                </a:lnTo>
                <a:lnTo>
                  <a:pt x="2517495" y="29794"/>
                </a:lnTo>
                <a:lnTo>
                  <a:pt x="2471166" y="29794"/>
                </a:lnTo>
                <a:lnTo>
                  <a:pt x="2424506" y="17094"/>
                </a:lnTo>
                <a:lnTo>
                  <a:pt x="2377541" y="17094"/>
                </a:lnTo>
                <a:lnTo>
                  <a:pt x="2330246" y="4394"/>
                </a:lnTo>
                <a:lnTo>
                  <a:pt x="1946275" y="4394"/>
                </a:lnTo>
                <a:lnTo>
                  <a:pt x="1898980" y="17094"/>
                </a:lnTo>
                <a:lnTo>
                  <a:pt x="1852015" y="17094"/>
                </a:lnTo>
                <a:lnTo>
                  <a:pt x="1805355" y="29794"/>
                </a:lnTo>
                <a:lnTo>
                  <a:pt x="1759026" y="29794"/>
                </a:lnTo>
                <a:lnTo>
                  <a:pt x="1713052" y="42494"/>
                </a:lnTo>
                <a:lnTo>
                  <a:pt x="1358874" y="144094"/>
                </a:lnTo>
                <a:lnTo>
                  <a:pt x="1316482" y="169494"/>
                </a:lnTo>
                <a:lnTo>
                  <a:pt x="1274546" y="182194"/>
                </a:lnTo>
                <a:lnTo>
                  <a:pt x="1233068" y="207594"/>
                </a:lnTo>
                <a:lnTo>
                  <a:pt x="1192072" y="220294"/>
                </a:lnTo>
                <a:lnTo>
                  <a:pt x="1151572" y="245694"/>
                </a:lnTo>
                <a:lnTo>
                  <a:pt x="1111580" y="258394"/>
                </a:lnTo>
                <a:lnTo>
                  <a:pt x="1033119" y="309194"/>
                </a:lnTo>
                <a:lnTo>
                  <a:pt x="956805" y="359994"/>
                </a:lnTo>
                <a:lnTo>
                  <a:pt x="919467" y="385394"/>
                </a:lnTo>
                <a:lnTo>
                  <a:pt x="882713" y="410794"/>
                </a:lnTo>
                <a:lnTo>
                  <a:pt x="846531" y="436194"/>
                </a:lnTo>
                <a:lnTo>
                  <a:pt x="810945" y="461594"/>
                </a:lnTo>
                <a:lnTo>
                  <a:pt x="775957" y="486994"/>
                </a:lnTo>
                <a:lnTo>
                  <a:pt x="741591" y="525094"/>
                </a:lnTo>
                <a:lnTo>
                  <a:pt x="707834" y="550494"/>
                </a:lnTo>
                <a:lnTo>
                  <a:pt x="674725" y="575894"/>
                </a:lnTo>
                <a:lnTo>
                  <a:pt x="642264" y="613994"/>
                </a:lnTo>
                <a:lnTo>
                  <a:pt x="610463" y="639394"/>
                </a:lnTo>
                <a:lnTo>
                  <a:pt x="579323" y="677494"/>
                </a:lnTo>
                <a:lnTo>
                  <a:pt x="548881" y="715594"/>
                </a:lnTo>
                <a:lnTo>
                  <a:pt x="519112" y="740994"/>
                </a:lnTo>
                <a:lnTo>
                  <a:pt x="490067" y="779094"/>
                </a:lnTo>
                <a:lnTo>
                  <a:pt x="461721" y="817194"/>
                </a:lnTo>
                <a:lnTo>
                  <a:pt x="434111" y="842594"/>
                </a:lnTo>
                <a:lnTo>
                  <a:pt x="407238" y="880694"/>
                </a:lnTo>
                <a:lnTo>
                  <a:pt x="381127" y="918794"/>
                </a:lnTo>
                <a:lnTo>
                  <a:pt x="355765" y="956894"/>
                </a:lnTo>
                <a:lnTo>
                  <a:pt x="331165" y="994994"/>
                </a:lnTo>
                <a:lnTo>
                  <a:pt x="307365" y="1033094"/>
                </a:lnTo>
                <a:lnTo>
                  <a:pt x="284353" y="1071194"/>
                </a:lnTo>
                <a:lnTo>
                  <a:pt x="262153" y="1109294"/>
                </a:lnTo>
                <a:lnTo>
                  <a:pt x="240766" y="1147394"/>
                </a:lnTo>
                <a:lnTo>
                  <a:pt x="220205" y="1198194"/>
                </a:lnTo>
                <a:lnTo>
                  <a:pt x="200482" y="1236294"/>
                </a:lnTo>
                <a:lnTo>
                  <a:pt x="181622" y="1274394"/>
                </a:lnTo>
                <a:lnTo>
                  <a:pt x="163614" y="1312494"/>
                </a:lnTo>
                <a:lnTo>
                  <a:pt x="146481" y="1363294"/>
                </a:lnTo>
                <a:lnTo>
                  <a:pt x="130238" y="1401394"/>
                </a:lnTo>
                <a:lnTo>
                  <a:pt x="114896" y="1452194"/>
                </a:lnTo>
                <a:lnTo>
                  <a:pt x="100457" y="1490294"/>
                </a:lnTo>
                <a:lnTo>
                  <a:pt x="86931" y="1528394"/>
                </a:lnTo>
                <a:lnTo>
                  <a:pt x="74345" y="1579194"/>
                </a:lnTo>
                <a:lnTo>
                  <a:pt x="62699" y="1617294"/>
                </a:lnTo>
                <a:lnTo>
                  <a:pt x="52006" y="1668094"/>
                </a:lnTo>
                <a:lnTo>
                  <a:pt x="42278" y="1718894"/>
                </a:lnTo>
                <a:lnTo>
                  <a:pt x="33528" y="1756994"/>
                </a:lnTo>
                <a:lnTo>
                  <a:pt x="25755" y="1807794"/>
                </a:lnTo>
                <a:lnTo>
                  <a:pt x="18999" y="1858594"/>
                </a:lnTo>
                <a:lnTo>
                  <a:pt x="13233" y="1896694"/>
                </a:lnTo>
                <a:lnTo>
                  <a:pt x="8496" y="1947494"/>
                </a:lnTo>
                <a:lnTo>
                  <a:pt x="4800" y="1998294"/>
                </a:lnTo>
                <a:lnTo>
                  <a:pt x="2146" y="2049094"/>
                </a:lnTo>
                <a:lnTo>
                  <a:pt x="533" y="2087194"/>
                </a:lnTo>
                <a:lnTo>
                  <a:pt x="0" y="2137994"/>
                </a:lnTo>
                <a:lnTo>
                  <a:pt x="533" y="2188794"/>
                </a:lnTo>
                <a:lnTo>
                  <a:pt x="2146" y="2239594"/>
                </a:lnTo>
                <a:lnTo>
                  <a:pt x="4800" y="2290394"/>
                </a:lnTo>
                <a:lnTo>
                  <a:pt x="8496" y="2328494"/>
                </a:lnTo>
                <a:lnTo>
                  <a:pt x="13233" y="2379294"/>
                </a:lnTo>
                <a:lnTo>
                  <a:pt x="18999" y="2430094"/>
                </a:lnTo>
                <a:lnTo>
                  <a:pt x="25755" y="2468194"/>
                </a:lnTo>
                <a:lnTo>
                  <a:pt x="33528" y="2518994"/>
                </a:lnTo>
                <a:lnTo>
                  <a:pt x="42278" y="2569794"/>
                </a:lnTo>
                <a:lnTo>
                  <a:pt x="52006" y="2607894"/>
                </a:lnTo>
                <a:lnTo>
                  <a:pt x="62699" y="2658694"/>
                </a:lnTo>
                <a:lnTo>
                  <a:pt x="74345" y="2696794"/>
                </a:lnTo>
                <a:lnTo>
                  <a:pt x="86931" y="2747594"/>
                </a:lnTo>
                <a:lnTo>
                  <a:pt x="100457" y="2785694"/>
                </a:lnTo>
                <a:lnTo>
                  <a:pt x="114896" y="2836494"/>
                </a:lnTo>
                <a:lnTo>
                  <a:pt x="130238" y="2874594"/>
                </a:lnTo>
                <a:lnTo>
                  <a:pt x="146481" y="2925394"/>
                </a:lnTo>
                <a:lnTo>
                  <a:pt x="163614" y="2963494"/>
                </a:lnTo>
                <a:lnTo>
                  <a:pt x="181622" y="3001594"/>
                </a:lnTo>
                <a:lnTo>
                  <a:pt x="200482" y="3039694"/>
                </a:lnTo>
                <a:lnTo>
                  <a:pt x="220205" y="3090494"/>
                </a:lnTo>
                <a:lnTo>
                  <a:pt x="240766" y="3128594"/>
                </a:lnTo>
                <a:lnTo>
                  <a:pt x="262153" y="3166694"/>
                </a:lnTo>
                <a:lnTo>
                  <a:pt x="284353" y="3204794"/>
                </a:lnTo>
                <a:lnTo>
                  <a:pt x="307365" y="3242894"/>
                </a:lnTo>
                <a:lnTo>
                  <a:pt x="331165" y="3280994"/>
                </a:lnTo>
                <a:lnTo>
                  <a:pt x="355765" y="3319094"/>
                </a:lnTo>
                <a:lnTo>
                  <a:pt x="381127" y="3357194"/>
                </a:lnTo>
                <a:lnTo>
                  <a:pt x="407238" y="3395294"/>
                </a:lnTo>
                <a:lnTo>
                  <a:pt x="434111" y="3433394"/>
                </a:lnTo>
                <a:lnTo>
                  <a:pt x="461721" y="3471494"/>
                </a:lnTo>
                <a:lnTo>
                  <a:pt x="490067" y="3496894"/>
                </a:lnTo>
                <a:lnTo>
                  <a:pt x="519112" y="3534994"/>
                </a:lnTo>
                <a:lnTo>
                  <a:pt x="548881" y="3573094"/>
                </a:lnTo>
                <a:lnTo>
                  <a:pt x="579323" y="3598494"/>
                </a:lnTo>
                <a:lnTo>
                  <a:pt x="610463" y="3636594"/>
                </a:lnTo>
                <a:lnTo>
                  <a:pt x="642264" y="3661994"/>
                </a:lnTo>
                <a:lnTo>
                  <a:pt x="674725" y="3700094"/>
                </a:lnTo>
                <a:lnTo>
                  <a:pt x="707834" y="3725494"/>
                </a:lnTo>
                <a:lnTo>
                  <a:pt x="741591" y="3763594"/>
                </a:lnTo>
                <a:lnTo>
                  <a:pt x="775957" y="3788994"/>
                </a:lnTo>
                <a:lnTo>
                  <a:pt x="810945" y="3814394"/>
                </a:lnTo>
                <a:lnTo>
                  <a:pt x="846531" y="3839794"/>
                </a:lnTo>
                <a:lnTo>
                  <a:pt x="882713" y="3865194"/>
                </a:lnTo>
                <a:lnTo>
                  <a:pt x="919467" y="3890594"/>
                </a:lnTo>
                <a:lnTo>
                  <a:pt x="956805" y="3915994"/>
                </a:lnTo>
                <a:lnTo>
                  <a:pt x="994689" y="3941394"/>
                </a:lnTo>
                <a:lnTo>
                  <a:pt x="1072083" y="3992194"/>
                </a:lnTo>
                <a:lnTo>
                  <a:pt x="1151572" y="4042994"/>
                </a:lnTo>
                <a:lnTo>
                  <a:pt x="1192072" y="4055694"/>
                </a:lnTo>
                <a:lnTo>
                  <a:pt x="1233068" y="4081094"/>
                </a:lnTo>
                <a:lnTo>
                  <a:pt x="1274546" y="4093794"/>
                </a:lnTo>
                <a:lnTo>
                  <a:pt x="1316482" y="4119194"/>
                </a:lnTo>
                <a:lnTo>
                  <a:pt x="1444980" y="4157294"/>
                </a:lnTo>
                <a:lnTo>
                  <a:pt x="1488668" y="4182694"/>
                </a:lnTo>
                <a:lnTo>
                  <a:pt x="1622158" y="4220794"/>
                </a:lnTo>
                <a:lnTo>
                  <a:pt x="1667421" y="4220794"/>
                </a:lnTo>
                <a:lnTo>
                  <a:pt x="1759026" y="4246194"/>
                </a:lnTo>
                <a:lnTo>
                  <a:pt x="1805355" y="4246194"/>
                </a:lnTo>
                <a:lnTo>
                  <a:pt x="1852015" y="4258894"/>
                </a:lnTo>
                <a:lnTo>
                  <a:pt x="1898980" y="4258894"/>
                </a:lnTo>
                <a:lnTo>
                  <a:pt x="1946275" y="4271594"/>
                </a:lnTo>
                <a:lnTo>
                  <a:pt x="2330246" y="4271594"/>
                </a:lnTo>
                <a:lnTo>
                  <a:pt x="2377541" y="4258894"/>
                </a:lnTo>
                <a:lnTo>
                  <a:pt x="2424506" y="4258894"/>
                </a:lnTo>
                <a:lnTo>
                  <a:pt x="2471166" y="4246194"/>
                </a:lnTo>
                <a:lnTo>
                  <a:pt x="2517495" y="4246194"/>
                </a:lnTo>
                <a:lnTo>
                  <a:pt x="2609100" y="4220794"/>
                </a:lnTo>
                <a:lnTo>
                  <a:pt x="2654363" y="4220794"/>
                </a:lnTo>
                <a:lnTo>
                  <a:pt x="2787853" y="4182694"/>
                </a:lnTo>
                <a:lnTo>
                  <a:pt x="2831541" y="4157294"/>
                </a:lnTo>
                <a:lnTo>
                  <a:pt x="2960039" y="4119194"/>
                </a:lnTo>
                <a:lnTo>
                  <a:pt x="3001975" y="4093794"/>
                </a:lnTo>
                <a:lnTo>
                  <a:pt x="3043453" y="4081094"/>
                </a:lnTo>
                <a:lnTo>
                  <a:pt x="3084449" y="4055694"/>
                </a:lnTo>
                <a:lnTo>
                  <a:pt x="3124949" y="4042994"/>
                </a:lnTo>
                <a:lnTo>
                  <a:pt x="3204438" y="3992194"/>
                </a:lnTo>
                <a:lnTo>
                  <a:pt x="3281832" y="3941394"/>
                </a:lnTo>
                <a:lnTo>
                  <a:pt x="3319716" y="3915994"/>
                </a:lnTo>
                <a:lnTo>
                  <a:pt x="3357054" y="3890594"/>
                </a:lnTo>
                <a:lnTo>
                  <a:pt x="3393808" y="3865194"/>
                </a:lnTo>
                <a:lnTo>
                  <a:pt x="3429990" y="3839794"/>
                </a:lnTo>
                <a:lnTo>
                  <a:pt x="3465576" y="3814394"/>
                </a:lnTo>
                <a:lnTo>
                  <a:pt x="3500564" y="3788994"/>
                </a:lnTo>
                <a:lnTo>
                  <a:pt x="3534930" y="3763594"/>
                </a:lnTo>
                <a:lnTo>
                  <a:pt x="3568687" y="3725494"/>
                </a:lnTo>
                <a:lnTo>
                  <a:pt x="3601796" y="3700094"/>
                </a:lnTo>
                <a:lnTo>
                  <a:pt x="3634257" y="3661994"/>
                </a:lnTo>
                <a:lnTo>
                  <a:pt x="3666058" y="3636594"/>
                </a:lnTo>
                <a:lnTo>
                  <a:pt x="3697198" y="3598494"/>
                </a:lnTo>
                <a:lnTo>
                  <a:pt x="3727640" y="3573094"/>
                </a:lnTo>
                <a:lnTo>
                  <a:pt x="3757409" y="3534994"/>
                </a:lnTo>
                <a:lnTo>
                  <a:pt x="3786454" y="3496894"/>
                </a:lnTo>
                <a:lnTo>
                  <a:pt x="3814800" y="3471494"/>
                </a:lnTo>
                <a:lnTo>
                  <a:pt x="3842410" y="3433394"/>
                </a:lnTo>
                <a:lnTo>
                  <a:pt x="3869283" y="3395294"/>
                </a:lnTo>
                <a:lnTo>
                  <a:pt x="3895394" y="3357194"/>
                </a:lnTo>
                <a:lnTo>
                  <a:pt x="3920756" y="3319094"/>
                </a:lnTo>
                <a:lnTo>
                  <a:pt x="3945356" y="3280994"/>
                </a:lnTo>
                <a:lnTo>
                  <a:pt x="3969156" y="3242894"/>
                </a:lnTo>
                <a:lnTo>
                  <a:pt x="3992168" y="3204794"/>
                </a:lnTo>
                <a:lnTo>
                  <a:pt x="4014368" y="3166694"/>
                </a:lnTo>
                <a:lnTo>
                  <a:pt x="4035755" y="3128594"/>
                </a:lnTo>
                <a:lnTo>
                  <a:pt x="4056316" y="3090494"/>
                </a:lnTo>
                <a:lnTo>
                  <a:pt x="4076039" y="3039694"/>
                </a:lnTo>
                <a:lnTo>
                  <a:pt x="4094899" y="3001594"/>
                </a:lnTo>
                <a:lnTo>
                  <a:pt x="4112907" y="2963494"/>
                </a:lnTo>
                <a:lnTo>
                  <a:pt x="4130040" y="2925394"/>
                </a:lnTo>
                <a:lnTo>
                  <a:pt x="4146283" y="2874594"/>
                </a:lnTo>
                <a:lnTo>
                  <a:pt x="4161625" y="2836494"/>
                </a:lnTo>
                <a:lnTo>
                  <a:pt x="4176064" y="2785694"/>
                </a:lnTo>
                <a:lnTo>
                  <a:pt x="4189590" y="2747594"/>
                </a:lnTo>
                <a:lnTo>
                  <a:pt x="4202176" y="2696794"/>
                </a:lnTo>
                <a:lnTo>
                  <a:pt x="4213822" y="2658694"/>
                </a:lnTo>
                <a:lnTo>
                  <a:pt x="4224515" y="2607894"/>
                </a:lnTo>
                <a:lnTo>
                  <a:pt x="4234243" y="2569794"/>
                </a:lnTo>
                <a:lnTo>
                  <a:pt x="4242994" y="2518994"/>
                </a:lnTo>
                <a:lnTo>
                  <a:pt x="4250766" y="2468194"/>
                </a:lnTo>
                <a:lnTo>
                  <a:pt x="4257522" y="2430094"/>
                </a:lnTo>
                <a:lnTo>
                  <a:pt x="4263288" y="2379294"/>
                </a:lnTo>
                <a:lnTo>
                  <a:pt x="4268025" y="2328494"/>
                </a:lnTo>
                <a:lnTo>
                  <a:pt x="4271721" y="2290394"/>
                </a:lnTo>
                <a:lnTo>
                  <a:pt x="4274375" y="2239594"/>
                </a:lnTo>
                <a:lnTo>
                  <a:pt x="4275988" y="2188794"/>
                </a:lnTo>
                <a:lnTo>
                  <a:pt x="4276522" y="2137994"/>
                </a:lnTo>
                <a:close/>
              </a:path>
              <a:path w="8771890" h="4689475">
                <a:moveTo>
                  <a:pt x="4344225" y="4279227"/>
                </a:moveTo>
                <a:lnTo>
                  <a:pt x="2125395" y="4279227"/>
                </a:lnTo>
                <a:lnTo>
                  <a:pt x="2125395" y="4689157"/>
                </a:lnTo>
                <a:lnTo>
                  <a:pt x="4344225" y="4689157"/>
                </a:lnTo>
                <a:lnTo>
                  <a:pt x="4344225" y="4279227"/>
                </a:lnTo>
                <a:close/>
              </a:path>
              <a:path w="8771890" h="4689475">
                <a:moveTo>
                  <a:pt x="6559486" y="4280103"/>
                </a:moveTo>
                <a:lnTo>
                  <a:pt x="4345114" y="2131796"/>
                </a:lnTo>
                <a:lnTo>
                  <a:pt x="4345114" y="4280103"/>
                </a:lnTo>
                <a:lnTo>
                  <a:pt x="6559486" y="4280103"/>
                </a:lnTo>
                <a:close/>
              </a:path>
              <a:path w="8771890" h="4689475">
                <a:moveTo>
                  <a:pt x="8771801" y="0"/>
                </a:moveTo>
                <a:lnTo>
                  <a:pt x="7709649" y="0"/>
                </a:lnTo>
                <a:lnTo>
                  <a:pt x="7656233" y="596"/>
                </a:lnTo>
                <a:lnTo>
                  <a:pt x="7602944" y="2679"/>
                </a:lnTo>
                <a:lnTo>
                  <a:pt x="7549782" y="6769"/>
                </a:lnTo>
                <a:lnTo>
                  <a:pt x="7496797" y="13360"/>
                </a:lnTo>
                <a:lnTo>
                  <a:pt x="7443825" y="22669"/>
                </a:lnTo>
                <a:lnTo>
                  <a:pt x="7391400" y="34442"/>
                </a:lnTo>
                <a:lnTo>
                  <a:pt x="7339622" y="48666"/>
                </a:lnTo>
                <a:lnTo>
                  <a:pt x="7288631" y="65316"/>
                </a:lnTo>
                <a:lnTo>
                  <a:pt x="7239495" y="83959"/>
                </a:lnTo>
                <a:lnTo>
                  <a:pt x="7191337" y="104851"/>
                </a:lnTo>
                <a:lnTo>
                  <a:pt x="7144271" y="127939"/>
                </a:lnTo>
                <a:lnTo>
                  <a:pt x="7098398" y="153162"/>
                </a:lnTo>
                <a:lnTo>
                  <a:pt x="7054240" y="180200"/>
                </a:lnTo>
                <a:lnTo>
                  <a:pt x="7011454" y="209194"/>
                </a:lnTo>
                <a:lnTo>
                  <a:pt x="6970115" y="240106"/>
                </a:lnTo>
                <a:lnTo>
                  <a:pt x="6930339" y="272846"/>
                </a:lnTo>
                <a:lnTo>
                  <a:pt x="6892264" y="307289"/>
                </a:lnTo>
                <a:lnTo>
                  <a:pt x="6855904" y="343408"/>
                </a:lnTo>
                <a:lnTo>
                  <a:pt x="6821348" y="381114"/>
                </a:lnTo>
                <a:lnTo>
                  <a:pt x="6788645" y="420344"/>
                </a:lnTo>
                <a:lnTo>
                  <a:pt x="6757746" y="461213"/>
                </a:lnTo>
                <a:lnTo>
                  <a:pt x="6728892" y="503440"/>
                </a:lnTo>
                <a:lnTo>
                  <a:pt x="6702120" y="546925"/>
                </a:lnTo>
                <a:lnTo>
                  <a:pt x="6677520" y="591591"/>
                </a:lnTo>
                <a:lnTo>
                  <a:pt x="6654863" y="637959"/>
                </a:lnTo>
                <a:lnTo>
                  <a:pt x="6634556" y="685304"/>
                </a:lnTo>
                <a:lnTo>
                  <a:pt x="6616636" y="733552"/>
                </a:lnTo>
                <a:lnTo>
                  <a:pt x="6601155" y="782561"/>
                </a:lnTo>
                <a:lnTo>
                  <a:pt x="6587947" y="833081"/>
                </a:lnTo>
                <a:lnTo>
                  <a:pt x="6577317" y="884174"/>
                </a:lnTo>
                <a:lnTo>
                  <a:pt x="6570993" y="923226"/>
                </a:lnTo>
                <a:lnTo>
                  <a:pt x="6566141" y="962647"/>
                </a:lnTo>
                <a:lnTo>
                  <a:pt x="6560261" y="1070038"/>
                </a:lnTo>
                <a:lnTo>
                  <a:pt x="6560261" y="2140077"/>
                </a:lnTo>
                <a:lnTo>
                  <a:pt x="7670355" y="2140077"/>
                </a:lnTo>
                <a:lnTo>
                  <a:pt x="7718920" y="2137791"/>
                </a:lnTo>
                <a:lnTo>
                  <a:pt x="7767218" y="2134539"/>
                </a:lnTo>
                <a:lnTo>
                  <a:pt x="7815326" y="2129891"/>
                </a:lnTo>
                <a:lnTo>
                  <a:pt x="7863268" y="2123363"/>
                </a:lnTo>
                <a:lnTo>
                  <a:pt x="7911109" y="2114486"/>
                </a:lnTo>
                <a:lnTo>
                  <a:pt x="7957274" y="2103640"/>
                </a:lnTo>
                <a:lnTo>
                  <a:pt x="8002892" y="2090864"/>
                </a:lnTo>
                <a:lnTo>
                  <a:pt x="8047901" y="2076221"/>
                </a:lnTo>
                <a:lnTo>
                  <a:pt x="8092224" y="2059724"/>
                </a:lnTo>
                <a:lnTo>
                  <a:pt x="8135772" y="2041410"/>
                </a:lnTo>
                <a:lnTo>
                  <a:pt x="8178457" y="2021293"/>
                </a:lnTo>
                <a:lnTo>
                  <a:pt x="8227593" y="1995322"/>
                </a:lnTo>
                <a:lnTo>
                  <a:pt x="8275307" y="1966988"/>
                </a:lnTo>
                <a:lnTo>
                  <a:pt x="8321484" y="1936381"/>
                </a:lnTo>
                <a:lnTo>
                  <a:pt x="8365998" y="1903564"/>
                </a:lnTo>
                <a:lnTo>
                  <a:pt x="8408759" y="1868627"/>
                </a:lnTo>
                <a:lnTo>
                  <a:pt x="8449526" y="1831784"/>
                </a:lnTo>
                <a:lnTo>
                  <a:pt x="8488324" y="1793011"/>
                </a:lnTo>
                <a:lnTo>
                  <a:pt x="8525053" y="1752422"/>
                </a:lnTo>
                <a:lnTo>
                  <a:pt x="8559635" y="1710105"/>
                </a:lnTo>
                <a:lnTo>
                  <a:pt x="8591969" y="1666163"/>
                </a:lnTo>
                <a:lnTo>
                  <a:pt x="8622259" y="1620253"/>
                </a:lnTo>
                <a:lnTo>
                  <a:pt x="8650084" y="1572920"/>
                </a:lnTo>
                <a:lnTo>
                  <a:pt x="8675370" y="1524279"/>
                </a:lnTo>
                <a:lnTo>
                  <a:pt x="8698065" y="1474457"/>
                </a:lnTo>
                <a:lnTo>
                  <a:pt x="8718067" y="1423568"/>
                </a:lnTo>
                <a:lnTo>
                  <a:pt x="8739568" y="1357528"/>
                </a:lnTo>
                <a:lnTo>
                  <a:pt x="8756561" y="1290256"/>
                </a:lnTo>
                <a:lnTo>
                  <a:pt x="8766416" y="1238478"/>
                </a:lnTo>
                <a:lnTo>
                  <a:pt x="8771801" y="1201432"/>
                </a:lnTo>
                <a:lnTo>
                  <a:pt x="8771801" y="0"/>
                </a:lnTo>
                <a:close/>
              </a:path>
            </a:pathLst>
          </a:custGeom>
          <a:solidFill>
            <a:srgbClr val="EBEBEC">
              <a:alpha val="9999"/>
            </a:srgbClr>
          </a:solidFill>
        </p:spPr>
        <p:txBody>
          <a:bodyPr wrap="square" lIns="0" tIns="0" rIns="0" bIns="0" rtlCol="0"/>
          <a:lstStyle/>
          <a:p>
            <a:endParaRPr/>
          </a:p>
        </p:txBody>
      </p:sp>
      <p:sp>
        <p:nvSpPr>
          <p:cNvPr id="7" name="object 7"/>
          <p:cNvSpPr txBox="1">
            <a:spLocks noGrp="1"/>
          </p:cNvSpPr>
          <p:nvPr>
            <p:ph type="title"/>
          </p:nvPr>
        </p:nvSpPr>
        <p:spPr>
          <a:xfrm>
            <a:off x="1452874" y="2351379"/>
            <a:ext cx="3144941" cy="463397"/>
          </a:xfrm>
          <a:prstGeom prst="rect">
            <a:avLst/>
          </a:prstGeom>
        </p:spPr>
        <p:txBody>
          <a:bodyPr vert="horz" wrap="square" lIns="0" tIns="60960" rIns="0" bIns="0" rtlCol="0">
            <a:spAutoFit/>
          </a:bodyPr>
          <a:lstStyle/>
          <a:p>
            <a:pPr marL="134620" marR="5080" indent="-122555">
              <a:lnSpc>
                <a:spcPts val="2900"/>
              </a:lnSpc>
              <a:spcBef>
                <a:spcPts val="480"/>
              </a:spcBef>
            </a:pPr>
            <a:r>
              <a:rPr lang="en-GB" sz="3600" spc="-85">
                <a:solidFill>
                  <a:srgbClr val="FFFFFF"/>
                </a:solidFill>
              </a:rPr>
              <a:t>Our Strategy</a:t>
            </a:r>
            <a:endParaRPr sz="3600"/>
          </a:p>
        </p:txBody>
      </p:sp>
    </p:spTree>
    <p:extLst>
      <p:ext uri="{BB962C8B-B14F-4D97-AF65-F5344CB8AC3E}">
        <p14:creationId xmlns:p14="http://schemas.microsoft.com/office/powerpoint/2010/main" val="326483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0" y="857400"/>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
        <p:nvSpPr>
          <p:cNvPr id="3" name="object 3"/>
          <p:cNvSpPr txBox="1">
            <a:spLocks noGrp="1"/>
          </p:cNvSpPr>
          <p:nvPr>
            <p:ph type="title"/>
          </p:nvPr>
        </p:nvSpPr>
        <p:spPr>
          <a:xfrm>
            <a:off x="749300" y="739541"/>
            <a:ext cx="2102485" cy="1539875"/>
          </a:xfrm>
          <a:prstGeom prst="rect">
            <a:avLst/>
          </a:prstGeom>
        </p:spPr>
        <p:txBody>
          <a:bodyPr vert="horz" wrap="square" lIns="0" tIns="83820" rIns="0" bIns="0" rtlCol="0">
            <a:spAutoFit/>
          </a:bodyPr>
          <a:lstStyle/>
          <a:p>
            <a:pPr marL="12700" marR="5080">
              <a:lnSpc>
                <a:spcPts val="3800"/>
              </a:lnSpc>
              <a:spcBef>
                <a:spcPts val="660"/>
              </a:spcBef>
            </a:pPr>
            <a:r>
              <a:rPr sz="3600" spc="-35"/>
              <a:t>Our </a:t>
            </a:r>
            <a:r>
              <a:rPr sz="3600" spc="-30"/>
              <a:t> </a:t>
            </a:r>
            <a:r>
              <a:rPr sz="3600" spc="105"/>
              <a:t>Strategic </a:t>
            </a:r>
            <a:r>
              <a:rPr sz="3600" spc="-885"/>
              <a:t> </a:t>
            </a:r>
            <a:r>
              <a:rPr sz="3600" spc="40"/>
              <a:t>Ambition</a:t>
            </a:r>
            <a:endParaRPr sz="3600"/>
          </a:p>
        </p:txBody>
      </p:sp>
      <p:sp>
        <p:nvSpPr>
          <p:cNvPr id="4" name="object 4"/>
          <p:cNvSpPr/>
          <p:nvPr/>
        </p:nvSpPr>
        <p:spPr>
          <a:xfrm>
            <a:off x="-2241" y="3006090"/>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5" name="object 5"/>
          <p:cNvSpPr txBox="1"/>
          <p:nvPr/>
        </p:nvSpPr>
        <p:spPr>
          <a:xfrm>
            <a:off x="3429000" y="705985"/>
            <a:ext cx="4100195" cy="1700464"/>
          </a:xfrm>
          <a:prstGeom prst="rect">
            <a:avLst/>
          </a:prstGeom>
        </p:spPr>
        <p:txBody>
          <a:bodyPr vert="horz" wrap="square" lIns="0" tIns="58419" rIns="0" bIns="0" rtlCol="0">
            <a:spAutoFit/>
          </a:bodyPr>
          <a:lstStyle/>
          <a:p>
            <a:pPr marL="12700" marR="5080">
              <a:lnSpc>
                <a:spcPts val="1800"/>
              </a:lnSpc>
              <a:spcBef>
                <a:spcPts val="459"/>
              </a:spcBef>
            </a:pPr>
            <a:r>
              <a:rPr sz="1800" b="1" spc="-20" dirty="0">
                <a:solidFill>
                  <a:srgbClr val="231F20"/>
                </a:solidFill>
                <a:latin typeface="Arial"/>
                <a:cs typeface="Arial"/>
              </a:rPr>
              <a:t>We </a:t>
            </a:r>
            <a:r>
              <a:rPr sz="1800" b="1" dirty="0">
                <a:solidFill>
                  <a:srgbClr val="231F20"/>
                </a:solidFill>
                <a:latin typeface="Arial"/>
                <a:cs typeface="Arial"/>
              </a:rPr>
              <a:t>want</a:t>
            </a:r>
            <a:r>
              <a:rPr sz="1800" b="1" spc="-15" dirty="0">
                <a:solidFill>
                  <a:srgbClr val="231F20"/>
                </a:solidFill>
                <a:latin typeface="Arial"/>
                <a:cs typeface="Arial"/>
              </a:rPr>
              <a:t> </a:t>
            </a:r>
            <a:r>
              <a:rPr sz="1800" b="1" dirty="0">
                <a:solidFill>
                  <a:srgbClr val="231F20"/>
                </a:solidFill>
                <a:latin typeface="Arial"/>
                <a:cs typeface="Arial"/>
              </a:rPr>
              <a:t>a</a:t>
            </a:r>
            <a:r>
              <a:rPr sz="1800" b="1" spc="-20" dirty="0">
                <a:solidFill>
                  <a:srgbClr val="231F20"/>
                </a:solidFill>
                <a:latin typeface="Arial"/>
                <a:cs typeface="Arial"/>
              </a:rPr>
              <a:t> </a:t>
            </a:r>
            <a:r>
              <a:rPr sz="1800" b="1" dirty="0">
                <a:solidFill>
                  <a:srgbClr val="231F20"/>
                </a:solidFill>
                <a:latin typeface="Arial"/>
                <a:cs typeface="Arial"/>
              </a:rPr>
              <a:t>future</a:t>
            </a:r>
            <a:r>
              <a:rPr sz="1800" b="1" spc="-15" dirty="0">
                <a:solidFill>
                  <a:srgbClr val="231F20"/>
                </a:solidFill>
                <a:latin typeface="Arial"/>
                <a:cs typeface="Arial"/>
              </a:rPr>
              <a:t> </a:t>
            </a:r>
            <a:r>
              <a:rPr sz="1800" b="1" dirty="0">
                <a:solidFill>
                  <a:srgbClr val="231F20"/>
                </a:solidFill>
                <a:latin typeface="Arial"/>
                <a:cs typeface="Arial"/>
              </a:rPr>
              <a:t>where</a:t>
            </a:r>
            <a:r>
              <a:rPr sz="1800" b="1" spc="-15" dirty="0">
                <a:solidFill>
                  <a:srgbClr val="231F20"/>
                </a:solidFill>
                <a:latin typeface="Arial"/>
                <a:cs typeface="Arial"/>
              </a:rPr>
              <a:t> </a:t>
            </a:r>
            <a:r>
              <a:rPr sz="1800" b="1" spc="-5" dirty="0">
                <a:solidFill>
                  <a:srgbClr val="231F20"/>
                </a:solidFill>
                <a:latin typeface="Arial"/>
                <a:cs typeface="Arial"/>
              </a:rPr>
              <a:t>everyone</a:t>
            </a:r>
            <a:r>
              <a:rPr sz="1800" b="1" spc="-20" dirty="0">
                <a:solidFill>
                  <a:srgbClr val="231F20"/>
                </a:solidFill>
                <a:latin typeface="Arial"/>
                <a:cs typeface="Arial"/>
              </a:rPr>
              <a:t> </a:t>
            </a:r>
            <a:r>
              <a:rPr sz="1800" b="1" dirty="0">
                <a:solidFill>
                  <a:srgbClr val="231F20"/>
                </a:solidFill>
                <a:latin typeface="Arial"/>
                <a:cs typeface="Arial"/>
              </a:rPr>
              <a:t>has </a:t>
            </a:r>
            <a:r>
              <a:rPr sz="1800" b="1" spc="-484" dirty="0">
                <a:solidFill>
                  <a:srgbClr val="231F20"/>
                </a:solidFill>
                <a:latin typeface="Arial"/>
                <a:cs typeface="Arial"/>
              </a:rPr>
              <a:t> </a:t>
            </a:r>
            <a:r>
              <a:rPr sz="1800" b="1" dirty="0">
                <a:solidFill>
                  <a:srgbClr val="231F20"/>
                </a:solidFill>
                <a:latin typeface="Arial"/>
                <a:cs typeface="Arial"/>
              </a:rPr>
              <a:t>a</a:t>
            </a:r>
            <a:r>
              <a:rPr sz="1800" b="1" spc="-10" dirty="0">
                <a:solidFill>
                  <a:srgbClr val="231F20"/>
                </a:solidFill>
                <a:latin typeface="Arial"/>
                <a:cs typeface="Arial"/>
              </a:rPr>
              <a:t> </a:t>
            </a:r>
            <a:r>
              <a:rPr sz="1800" b="1" spc="-20" dirty="0">
                <a:solidFill>
                  <a:srgbClr val="231F20"/>
                </a:solidFill>
                <a:latin typeface="Arial"/>
                <a:cs typeface="Arial"/>
              </a:rPr>
              <a:t>healthy,</a:t>
            </a:r>
            <a:r>
              <a:rPr sz="1800" b="1" spc="-5" dirty="0">
                <a:solidFill>
                  <a:srgbClr val="231F20"/>
                </a:solidFill>
                <a:latin typeface="Arial"/>
                <a:cs typeface="Arial"/>
              </a:rPr>
              <a:t> sustainable </a:t>
            </a:r>
            <a:r>
              <a:rPr sz="1800" b="1" dirty="0">
                <a:solidFill>
                  <a:srgbClr val="231F20"/>
                </a:solidFill>
                <a:latin typeface="Arial"/>
                <a:cs typeface="Arial"/>
              </a:rPr>
              <a:t>diet.</a:t>
            </a:r>
            <a:endParaRPr sz="1800" dirty="0">
              <a:latin typeface="Arial"/>
              <a:cs typeface="Arial"/>
            </a:endParaRPr>
          </a:p>
          <a:p>
            <a:pPr marL="12700" marR="106680">
              <a:lnSpc>
                <a:spcPts val="1400"/>
              </a:lnSpc>
              <a:spcBef>
                <a:spcPts val="770"/>
              </a:spcBef>
              <a:spcAft>
                <a:spcPts val="600"/>
              </a:spcAft>
            </a:pPr>
            <a:r>
              <a:rPr sz="1200" dirty="0">
                <a:solidFill>
                  <a:srgbClr val="231F20"/>
                </a:solidFill>
                <a:latin typeface="Arial"/>
                <a:cs typeface="Arial"/>
              </a:rPr>
              <a:t>Our </a:t>
            </a:r>
            <a:r>
              <a:rPr sz="1200" spc="5" dirty="0">
                <a:solidFill>
                  <a:srgbClr val="231F20"/>
                </a:solidFill>
                <a:latin typeface="Arial"/>
                <a:cs typeface="Arial"/>
              </a:rPr>
              <a:t>ambition </a:t>
            </a:r>
            <a:r>
              <a:rPr sz="1200" spc="-5" dirty="0">
                <a:solidFill>
                  <a:srgbClr val="231F20"/>
                </a:solidFill>
                <a:latin typeface="Arial"/>
                <a:cs typeface="Arial"/>
              </a:rPr>
              <a:t>is </a:t>
            </a:r>
            <a:r>
              <a:rPr sz="1200" dirty="0">
                <a:solidFill>
                  <a:srgbClr val="231F20"/>
                </a:solidFill>
                <a:latin typeface="Arial"/>
                <a:cs typeface="Arial"/>
              </a:rPr>
              <a:t>that </a:t>
            </a:r>
            <a:r>
              <a:rPr sz="1200" spc="30" dirty="0">
                <a:solidFill>
                  <a:srgbClr val="231F20"/>
                </a:solidFill>
                <a:latin typeface="Arial"/>
                <a:cs typeface="Arial"/>
              </a:rPr>
              <a:t>by </a:t>
            </a:r>
            <a:r>
              <a:rPr sz="1200" spc="-5" dirty="0">
                <a:solidFill>
                  <a:srgbClr val="231F20"/>
                </a:solidFill>
                <a:latin typeface="Arial"/>
                <a:cs typeface="Arial"/>
              </a:rPr>
              <a:t>2028, we will have </a:t>
            </a:r>
            <a:r>
              <a:rPr sz="1200" b="1" spc="25" dirty="0">
                <a:solidFill>
                  <a:srgbClr val="231F20"/>
                </a:solidFill>
                <a:latin typeface="Arial"/>
                <a:cs typeface="Arial"/>
              </a:rPr>
              <a:t>doubled </a:t>
            </a:r>
            <a:r>
              <a:rPr sz="1200" b="1" spc="-5" dirty="0">
                <a:solidFill>
                  <a:srgbClr val="231F20"/>
                </a:solidFill>
                <a:latin typeface="Arial"/>
                <a:cs typeface="Arial"/>
              </a:rPr>
              <a:t>our </a:t>
            </a:r>
            <a:r>
              <a:rPr sz="1200" b="1" dirty="0">
                <a:solidFill>
                  <a:srgbClr val="231F20"/>
                </a:solidFill>
                <a:latin typeface="Arial"/>
                <a:cs typeface="Arial"/>
              </a:rPr>
              <a:t> </a:t>
            </a:r>
            <a:r>
              <a:rPr sz="1200" b="1" spc="10" dirty="0">
                <a:solidFill>
                  <a:srgbClr val="231F20"/>
                </a:solidFill>
                <a:latin typeface="Arial"/>
                <a:cs typeface="Arial"/>
              </a:rPr>
              <a:t>reach</a:t>
            </a:r>
            <a:r>
              <a:rPr sz="1200" spc="10" dirty="0">
                <a:solidFill>
                  <a:srgbClr val="231F20"/>
                </a:solidFill>
                <a:latin typeface="Arial"/>
                <a:cs typeface="Arial"/>
              </a:rPr>
              <a:t> </a:t>
            </a:r>
            <a:r>
              <a:rPr sz="1200" spc="20" dirty="0">
                <a:solidFill>
                  <a:srgbClr val="231F20"/>
                </a:solidFill>
                <a:latin typeface="Arial"/>
                <a:cs typeface="Arial"/>
              </a:rPr>
              <a:t>and </a:t>
            </a:r>
            <a:r>
              <a:rPr sz="1200" b="1" spc="20" dirty="0">
                <a:solidFill>
                  <a:srgbClr val="231F20"/>
                </a:solidFill>
                <a:latin typeface="Arial"/>
                <a:cs typeface="Arial"/>
              </a:rPr>
              <a:t>evidenced</a:t>
            </a:r>
            <a:r>
              <a:rPr sz="1200" spc="20" dirty="0">
                <a:solidFill>
                  <a:srgbClr val="231F20"/>
                </a:solidFill>
                <a:latin typeface="Arial"/>
                <a:cs typeface="Arial"/>
              </a:rPr>
              <a:t> </a:t>
            </a:r>
            <a:r>
              <a:rPr sz="1200" spc="-5" dirty="0">
                <a:solidFill>
                  <a:srgbClr val="231F20"/>
                </a:solidFill>
                <a:latin typeface="Arial"/>
                <a:cs typeface="Arial"/>
              </a:rPr>
              <a:t>our </a:t>
            </a:r>
            <a:r>
              <a:rPr sz="1200" spc="10" dirty="0">
                <a:solidFill>
                  <a:srgbClr val="231F20"/>
                </a:solidFill>
                <a:latin typeface="Arial"/>
                <a:cs typeface="Arial"/>
              </a:rPr>
              <a:t>contribution </a:t>
            </a:r>
            <a:r>
              <a:rPr sz="1200" dirty="0">
                <a:solidFill>
                  <a:srgbClr val="231F20"/>
                </a:solidFill>
                <a:latin typeface="Arial"/>
                <a:cs typeface="Arial"/>
              </a:rPr>
              <a:t>to </a:t>
            </a:r>
            <a:r>
              <a:rPr sz="1200" spc="-5" dirty="0">
                <a:solidFill>
                  <a:srgbClr val="231F20"/>
                </a:solidFill>
                <a:latin typeface="Arial"/>
                <a:cs typeface="Arial"/>
              </a:rPr>
              <a:t>healthier, more </a:t>
            </a:r>
            <a:r>
              <a:rPr sz="1200" dirty="0">
                <a:solidFill>
                  <a:srgbClr val="231F20"/>
                </a:solidFill>
                <a:latin typeface="Arial"/>
                <a:cs typeface="Arial"/>
              </a:rPr>
              <a:t> </a:t>
            </a:r>
            <a:r>
              <a:rPr sz="1200" spc="5" dirty="0">
                <a:solidFill>
                  <a:srgbClr val="231F20"/>
                </a:solidFill>
                <a:latin typeface="Arial"/>
                <a:cs typeface="Arial"/>
              </a:rPr>
              <a:t>sustainable</a:t>
            </a:r>
            <a:r>
              <a:rPr sz="1200" spc="-5" dirty="0">
                <a:solidFill>
                  <a:srgbClr val="231F20"/>
                </a:solidFill>
                <a:latin typeface="Arial"/>
                <a:cs typeface="Arial"/>
              </a:rPr>
              <a:t> </a:t>
            </a:r>
            <a:r>
              <a:rPr sz="1200" spc="10" dirty="0">
                <a:solidFill>
                  <a:srgbClr val="231F20"/>
                </a:solidFill>
                <a:latin typeface="Arial"/>
                <a:cs typeface="Arial"/>
              </a:rPr>
              <a:t>diets</a:t>
            </a:r>
            <a:r>
              <a:rPr sz="1200" spc="-5" dirty="0">
                <a:solidFill>
                  <a:srgbClr val="231F20"/>
                </a:solidFill>
                <a:latin typeface="Arial"/>
                <a:cs typeface="Arial"/>
              </a:rPr>
              <a:t> </a:t>
            </a:r>
            <a:r>
              <a:rPr sz="1200" spc="30" dirty="0">
                <a:solidFill>
                  <a:srgbClr val="231F20"/>
                </a:solidFill>
                <a:latin typeface="Arial"/>
                <a:cs typeface="Arial"/>
              </a:rPr>
              <a:t>by</a:t>
            </a:r>
            <a:r>
              <a:rPr sz="1200" dirty="0">
                <a:solidFill>
                  <a:srgbClr val="231F20"/>
                </a:solidFill>
                <a:latin typeface="Arial"/>
                <a:cs typeface="Arial"/>
              </a:rPr>
              <a:t> </a:t>
            </a:r>
            <a:r>
              <a:rPr sz="1200" spc="10" dirty="0">
                <a:solidFill>
                  <a:srgbClr val="231F20"/>
                </a:solidFill>
                <a:latin typeface="Arial"/>
                <a:cs typeface="Arial"/>
              </a:rPr>
              <a:t>demonstrating</a:t>
            </a:r>
            <a:r>
              <a:rPr sz="1200" spc="-5" dirty="0">
                <a:solidFill>
                  <a:srgbClr val="231F20"/>
                </a:solidFill>
                <a:latin typeface="Arial"/>
                <a:cs typeface="Arial"/>
              </a:rPr>
              <a:t> </a:t>
            </a:r>
            <a:r>
              <a:rPr sz="1200" spc="15" dirty="0">
                <a:solidFill>
                  <a:srgbClr val="231F20"/>
                </a:solidFill>
                <a:latin typeface="Arial"/>
                <a:cs typeface="Arial"/>
              </a:rPr>
              <a:t>both</a:t>
            </a:r>
            <a:r>
              <a:rPr sz="1200" spc="-5" dirty="0">
                <a:solidFill>
                  <a:srgbClr val="231F20"/>
                </a:solidFill>
                <a:latin typeface="Arial"/>
                <a:cs typeface="Arial"/>
              </a:rPr>
              <a:t> our</a:t>
            </a:r>
            <a:r>
              <a:rPr sz="1200" dirty="0">
                <a:solidFill>
                  <a:srgbClr val="231F20"/>
                </a:solidFill>
                <a:latin typeface="Arial"/>
                <a:cs typeface="Arial"/>
              </a:rPr>
              <a:t> </a:t>
            </a:r>
            <a:r>
              <a:rPr sz="1200" b="1" spc="20" dirty="0">
                <a:solidFill>
                  <a:srgbClr val="231F20"/>
                </a:solidFill>
                <a:latin typeface="Arial"/>
                <a:cs typeface="Arial"/>
              </a:rPr>
              <a:t>impact</a:t>
            </a:r>
            <a:r>
              <a:rPr sz="1200" b="1" spc="-5" dirty="0">
                <a:solidFill>
                  <a:srgbClr val="231F20"/>
                </a:solidFill>
                <a:latin typeface="Arial"/>
                <a:cs typeface="Arial"/>
              </a:rPr>
              <a:t> on </a:t>
            </a:r>
            <a:r>
              <a:rPr sz="1200" b="1" dirty="0">
                <a:solidFill>
                  <a:srgbClr val="231F20"/>
                </a:solidFill>
                <a:latin typeface="Arial"/>
                <a:cs typeface="Arial"/>
              </a:rPr>
              <a:t>the </a:t>
            </a:r>
            <a:r>
              <a:rPr sz="1200" b="1" spc="-315" dirty="0">
                <a:solidFill>
                  <a:srgbClr val="231F20"/>
                </a:solidFill>
                <a:latin typeface="Arial"/>
                <a:cs typeface="Arial"/>
              </a:rPr>
              <a:t> </a:t>
            </a:r>
            <a:r>
              <a:rPr sz="1200" b="1" spc="15" dirty="0">
                <a:solidFill>
                  <a:srgbClr val="231F20"/>
                </a:solidFill>
                <a:latin typeface="Arial"/>
                <a:cs typeface="Arial"/>
              </a:rPr>
              <a:t>food</a:t>
            </a:r>
            <a:r>
              <a:rPr sz="1200" b="1" spc="5" dirty="0">
                <a:solidFill>
                  <a:srgbClr val="231F20"/>
                </a:solidFill>
                <a:latin typeface="Arial"/>
                <a:cs typeface="Arial"/>
              </a:rPr>
              <a:t> </a:t>
            </a:r>
            <a:r>
              <a:rPr sz="1200" b="1" spc="-5" dirty="0">
                <a:solidFill>
                  <a:srgbClr val="231F20"/>
                </a:solidFill>
                <a:latin typeface="Arial"/>
                <a:cs typeface="Arial"/>
              </a:rPr>
              <a:t>environment</a:t>
            </a:r>
            <a:r>
              <a:rPr sz="1200" spc="10" dirty="0">
                <a:solidFill>
                  <a:srgbClr val="231F20"/>
                </a:solidFill>
                <a:latin typeface="Arial"/>
                <a:cs typeface="Arial"/>
              </a:rPr>
              <a:t> </a:t>
            </a:r>
            <a:r>
              <a:rPr sz="1200" spc="20" dirty="0">
                <a:solidFill>
                  <a:srgbClr val="231F20"/>
                </a:solidFill>
                <a:latin typeface="Arial"/>
                <a:cs typeface="Arial"/>
              </a:rPr>
              <a:t>and</a:t>
            </a:r>
            <a:r>
              <a:rPr sz="1200" spc="5" dirty="0">
                <a:solidFill>
                  <a:srgbClr val="231F20"/>
                </a:solidFill>
                <a:latin typeface="Arial"/>
                <a:cs typeface="Arial"/>
              </a:rPr>
              <a:t> </a:t>
            </a:r>
            <a:r>
              <a:rPr sz="1200" spc="-5" dirty="0">
                <a:solidFill>
                  <a:srgbClr val="231F20"/>
                </a:solidFill>
                <a:latin typeface="Arial"/>
                <a:cs typeface="Arial"/>
              </a:rPr>
              <a:t>on</a:t>
            </a:r>
            <a:r>
              <a:rPr sz="1200" spc="10" dirty="0">
                <a:solidFill>
                  <a:srgbClr val="231F20"/>
                </a:solidFill>
                <a:latin typeface="Arial"/>
                <a:cs typeface="Arial"/>
              </a:rPr>
              <a:t> </a:t>
            </a:r>
            <a:r>
              <a:rPr sz="1200" spc="5" dirty="0">
                <a:solidFill>
                  <a:srgbClr val="231F20"/>
                </a:solidFill>
                <a:latin typeface="Arial"/>
                <a:cs typeface="Arial"/>
              </a:rPr>
              <a:t>consumer</a:t>
            </a:r>
            <a:r>
              <a:rPr sz="1200" spc="10" dirty="0">
                <a:solidFill>
                  <a:srgbClr val="231F20"/>
                </a:solidFill>
                <a:latin typeface="Arial"/>
                <a:cs typeface="Arial"/>
              </a:rPr>
              <a:t> </a:t>
            </a:r>
            <a:r>
              <a:rPr sz="1200" b="1" spc="10" dirty="0">
                <a:solidFill>
                  <a:srgbClr val="231F20"/>
                </a:solidFill>
                <a:latin typeface="Arial"/>
                <a:cs typeface="Arial"/>
              </a:rPr>
              <a:t>knowledge,</a:t>
            </a:r>
            <a:r>
              <a:rPr sz="1200" b="1" spc="5" dirty="0">
                <a:solidFill>
                  <a:srgbClr val="231F20"/>
                </a:solidFill>
                <a:latin typeface="Arial"/>
                <a:cs typeface="Arial"/>
              </a:rPr>
              <a:t> </a:t>
            </a:r>
            <a:r>
              <a:rPr sz="1200" b="1" spc="-5" dirty="0">
                <a:solidFill>
                  <a:srgbClr val="231F20"/>
                </a:solidFill>
                <a:latin typeface="Arial"/>
                <a:cs typeface="Arial"/>
              </a:rPr>
              <a:t>skills</a:t>
            </a:r>
            <a:r>
              <a:rPr sz="1200" b="1" spc="10" dirty="0">
                <a:solidFill>
                  <a:srgbClr val="231F20"/>
                </a:solidFill>
                <a:latin typeface="Arial"/>
                <a:cs typeface="Arial"/>
              </a:rPr>
              <a:t> </a:t>
            </a:r>
            <a:r>
              <a:rPr sz="1200" b="1" spc="20" dirty="0">
                <a:solidFill>
                  <a:srgbClr val="231F20"/>
                </a:solidFill>
                <a:latin typeface="Arial"/>
                <a:cs typeface="Arial"/>
              </a:rPr>
              <a:t>and </a:t>
            </a:r>
            <a:r>
              <a:rPr sz="1200" b="1" dirty="0">
                <a:solidFill>
                  <a:srgbClr val="231F20"/>
                </a:solidFill>
                <a:latin typeface="Arial"/>
                <a:cs typeface="Arial"/>
              </a:rPr>
              <a:t>motivation</a:t>
            </a:r>
            <a:r>
              <a:rPr sz="1200" dirty="0">
                <a:solidFill>
                  <a:srgbClr val="231F20"/>
                </a:solidFill>
                <a:latin typeface="Arial"/>
                <a:cs typeface="Arial"/>
              </a:rPr>
              <a:t>, </a:t>
            </a:r>
            <a:r>
              <a:rPr sz="1200" spc="20" dirty="0">
                <a:solidFill>
                  <a:srgbClr val="231F20"/>
                </a:solidFill>
                <a:latin typeface="Arial"/>
                <a:cs typeface="Arial"/>
              </a:rPr>
              <a:t>and</a:t>
            </a:r>
            <a:r>
              <a:rPr sz="1200" dirty="0">
                <a:solidFill>
                  <a:srgbClr val="231F20"/>
                </a:solidFill>
                <a:latin typeface="Arial"/>
                <a:cs typeface="Arial"/>
              </a:rPr>
              <a:t> </a:t>
            </a:r>
            <a:r>
              <a:rPr sz="1200" spc="-5" dirty="0">
                <a:solidFill>
                  <a:srgbClr val="231F20"/>
                </a:solidFill>
                <a:latin typeface="Arial"/>
                <a:cs typeface="Arial"/>
              </a:rPr>
              <a:t>so</a:t>
            </a:r>
            <a:r>
              <a:rPr sz="1200" dirty="0">
                <a:solidFill>
                  <a:srgbClr val="231F20"/>
                </a:solidFill>
                <a:latin typeface="Arial"/>
                <a:cs typeface="Arial"/>
              </a:rPr>
              <a:t> </a:t>
            </a:r>
            <a:r>
              <a:rPr sz="1200" spc="10" dirty="0">
                <a:solidFill>
                  <a:srgbClr val="231F20"/>
                </a:solidFill>
                <a:latin typeface="Arial"/>
                <a:cs typeface="Arial"/>
              </a:rPr>
              <a:t>contribute</a:t>
            </a:r>
            <a:r>
              <a:rPr sz="1200" dirty="0">
                <a:solidFill>
                  <a:srgbClr val="231F20"/>
                </a:solidFill>
                <a:latin typeface="Arial"/>
                <a:cs typeface="Arial"/>
              </a:rPr>
              <a:t> to </a:t>
            </a:r>
            <a:r>
              <a:rPr sz="1200" spc="20" dirty="0">
                <a:solidFill>
                  <a:srgbClr val="231F20"/>
                </a:solidFill>
                <a:latin typeface="Arial"/>
                <a:cs typeface="Arial"/>
              </a:rPr>
              <a:t>changing</a:t>
            </a:r>
            <a:r>
              <a:rPr sz="1200" dirty="0">
                <a:solidFill>
                  <a:srgbClr val="231F20"/>
                </a:solidFill>
                <a:latin typeface="Arial"/>
                <a:cs typeface="Arial"/>
              </a:rPr>
              <a:t> </a:t>
            </a:r>
            <a:r>
              <a:rPr sz="1200" spc="5" dirty="0" err="1">
                <a:solidFill>
                  <a:srgbClr val="231F20"/>
                </a:solidFill>
                <a:latin typeface="Arial"/>
                <a:cs typeface="Arial"/>
              </a:rPr>
              <a:t>behaviour</a:t>
            </a:r>
            <a:r>
              <a:rPr sz="1200" spc="5" dirty="0">
                <a:solidFill>
                  <a:srgbClr val="231F20"/>
                </a:solidFill>
                <a:latin typeface="Arial"/>
                <a:cs typeface="Arial"/>
              </a:rPr>
              <a:t>.</a:t>
            </a:r>
            <a:endParaRPr sz="12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2831" y="2132474"/>
            <a:ext cx="2102485" cy="573042"/>
          </a:xfrm>
          <a:prstGeom prst="rect">
            <a:avLst/>
          </a:prstGeom>
        </p:spPr>
        <p:txBody>
          <a:bodyPr vert="horz" wrap="square" lIns="0" tIns="83820" rIns="0" bIns="0" rtlCol="0">
            <a:spAutoFit/>
          </a:bodyPr>
          <a:lstStyle/>
          <a:p>
            <a:pPr marL="12700" marR="5080">
              <a:lnSpc>
                <a:spcPts val="3800"/>
              </a:lnSpc>
              <a:spcBef>
                <a:spcPts val="660"/>
              </a:spcBef>
            </a:pPr>
            <a:r>
              <a:rPr lang="en-GB" sz="3600" spc="-35"/>
              <a:t>Principles</a:t>
            </a:r>
            <a:endParaRPr sz="3600"/>
          </a:p>
        </p:txBody>
      </p:sp>
      <p:sp>
        <p:nvSpPr>
          <p:cNvPr id="4" name="object 4"/>
          <p:cNvSpPr/>
          <p:nvPr/>
        </p:nvSpPr>
        <p:spPr>
          <a:xfrm>
            <a:off x="-2241" y="3029142"/>
            <a:ext cx="9133840" cy="2143760"/>
          </a:xfrm>
          <a:custGeom>
            <a:avLst/>
            <a:gdLst/>
            <a:ahLst/>
            <a:cxnLst/>
            <a:rect l="l" t="t" r="r" b="b"/>
            <a:pathLst>
              <a:path w="9133840" h="2143760">
                <a:moveTo>
                  <a:pt x="1378546" y="1074051"/>
                </a:moveTo>
                <a:lnTo>
                  <a:pt x="1377442" y="1025296"/>
                </a:lnTo>
                <a:lnTo>
                  <a:pt x="1374190" y="977099"/>
                </a:lnTo>
                <a:lnTo>
                  <a:pt x="1368818" y="929513"/>
                </a:lnTo>
                <a:lnTo>
                  <a:pt x="1361351" y="882434"/>
                </a:lnTo>
                <a:lnTo>
                  <a:pt x="1351927" y="836358"/>
                </a:lnTo>
                <a:lnTo>
                  <a:pt x="1340497" y="790879"/>
                </a:lnTo>
                <a:lnTo>
                  <a:pt x="1327137" y="746201"/>
                </a:lnTo>
                <a:lnTo>
                  <a:pt x="1311897" y="702373"/>
                </a:lnTo>
                <a:lnTo>
                  <a:pt x="1294841" y="659434"/>
                </a:lnTo>
                <a:lnTo>
                  <a:pt x="1275981" y="617435"/>
                </a:lnTo>
                <a:lnTo>
                  <a:pt x="1255395" y="576414"/>
                </a:lnTo>
                <a:lnTo>
                  <a:pt x="1233119" y="536435"/>
                </a:lnTo>
                <a:lnTo>
                  <a:pt x="1209192" y="497522"/>
                </a:lnTo>
                <a:lnTo>
                  <a:pt x="1183665" y="459752"/>
                </a:lnTo>
                <a:lnTo>
                  <a:pt x="1156601" y="423151"/>
                </a:lnTo>
                <a:lnTo>
                  <a:pt x="1128026" y="387769"/>
                </a:lnTo>
                <a:lnTo>
                  <a:pt x="1122883" y="381927"/>
                </a:lnTo>
                <a:lnTo>
                  <a:pt x="1097991" y="353644"/>
                </a:lnTo>
                <a:lnTo>
                  <a:pt x="1066558" y="320852"/>
                </a:lnTo>
                <a:lnTo>
                  <a:pt x="1033754" y="289407"/>
                </a:lnTo>
                <a:lnTo>
                  <a:pt x="999642" y="259384"/>
                </a:lnTo>
                <a:lnTo>
                  <a:pt x="964260" y="230809"/>
                </a:lnTo>
                <a:lnTo>
                  <a:pt x="927658" y="203733"/>
                </a:lnTo>
                <a:lnTo>
                  <a:pt x="889876" y="178219"/>
                </a:lnTo>
                <a:lnTo>
                  <a:pt x="850976" y="154292"/>
                </a:lnTo>
                <a:lnTo>
                  <a:pt x="810996" y="132016"/>
                </a:lnTo>
                <a:lnTo>
                  <a:pt x="769975" y="111429"/>
                </a:lnTo>
                <a:lnTo>
                  <a:pt x="727976" y="92570"/>
                </a:lnTo>
                <a:lnTo>
                  <a:pt x="685038" y="75501"/>
                </a:lnTo>
                <a:lnTo>
                  <a:pt x="641197" y="60274"/>
                </a:lnTo>
                <a:lnTo>
                  <a:pt x="596531" y="46913"/>
                </a:lnTo>
                <a:lnTo>
                  <a:pt x="551053" y="35483"/>
                </a:lnTo>
                <a:lnTo>
                  <a:pt x="504825" y="26022"/>
                </a:lnTo>
                <a:lnTo>
                  <a:pt x="457898" y="18592"/>
                </a:lnTo>
                <a:lnTo>
                  <a:pt x="410311" y="13220"/>
                </a:lnTo>
                <a:lnTo>
                  <a:pt x="362115" y="9956"/>
                </a:lnTo>
                <a:lnTo>
                  <a:pt x="313359" y="8864"/>
                </a:lnTo>
                <a:lnTo>
                  <a:pt x="264591" y="9956"/>
                </a:lnTo>
                <a:lnTo>
                  <a:pt x="216408" y="13220"/>
                </a:lnTo>
                <a:lnTo>
                  <a:pt x="168821" y="18592"/>
                </a:lnTo>
                <a:lnTo>
                  <a:pt x="121881" y="26022"/>
                </a:lnTo>
                <a:lnTo>
                  <a:pt x="75666" y="35483"/>
                </a:lnTo>
                <a:lnTo>
                  <a:pt x="30187" y="46913"/>
                </a:lnTo>
                <a:lnTo>
                  <a:pt x="0" y="55943"/>
                </a:lnTo>
                <a:lnTo>
                  <a:pt x="0" y="453707"/>
                </a:lnTo>
                <a:lnTo>
                  <a:pt x="25476" y="440969"/>
                </a:lnTo>
                <a:lnTo>
                  <a:pt x="67678" y="423418"/>
                </a:lnTo>
                <a:lnTo>
                  <a:pt x="111239" y="408800"/>
                </a:lnTo>
                <a:lnTo>
                  <a:pt x="156057" y="397217"/>
                </a:lnTo>
                <a:lnTo>
                  <a:pt x="202018" y="388797"/>
                </a:lnTo>
                <a:lnTo>
                  <a:pt x="248983" y="383667"/>
                </a:lnTo>
                <a:lnTo>
                  <a:pt x="296875" y="381927"/>
                </a:lnTo>
                <a:lnTo>
                  <a:pt x="302387" y="381927"/>
                </a:lnTo>
                <a:lnTo>
                  <a:pt x="307886" y="382003"/>
                </a:lnTo>
                <a:lnTo>
                  <a:pt x="313359" y="382143"/>
                </a:lnTo>
                <a:lnTo>
                  <a:pt x="318846" y="382003"/>
                </a:lnTo>
                <a:lnTo>
                  <a:pt x="324332" y="381927"/>
                </a:lnTo>
                <a:lnTo>
                  <a:pt x="329844" y="381927"/>
                </a:lnTo>
                <a:lnTo>
                  <a:pt x="377723" y="383667"/>
                </a:lnTo>
                <a:lnTo>
                  <a:pt x="424700" y="388797"/>
                </a:lnTo>
                <a:lnTo>
                  <a:pt x="470649" y="397217"/>
                </a:lnTo>
                <a:lnTo>
                  <a:pt x="515467" y="408800"/>
                </a:lnTo>
                <a:lnTo>
                  <a:pt x="559041" y="423418"/>
                </a:lnTo>
                <a:lnTo>
                  <a:pt x="601243" y="440969"/>
                </a:lnTo>
                <a:lnTo>
                  <a:pt x="641972" y="461340"/>
                </a:lnTo>
                <a:lnTo>
                  <a:pt x="681113" y="484403"/>
                </a:lnTo>
                <a:lnTo>
                  <a:pt x="718553" y="510032"/>
                </a:lnTo>
                <a:lnTo>
                  <a:pt x="754176" y="538137"/>
                </a:lnTo>
                <a:lnTo>
                  <a:pt x="787869" y="568579"/>
                </a:lnTo>
                <a:lnTo>
                  <a:pt x="819518" y="601243"/>
                </a:lnTo>
                <a:lnTo>
                  <a:pt x="849007" y="636028"/>
                </a:lnTo>
                <a:lnTo>
                  <a:pt x="876223" y="672795"/>
                </a:lnTo>
                <a:lnTo>
                  <a:pt x="901065" y="711441"/>
                </a:lnTo>
                <a:lnTo>
                  <a:pt x="923404" y="751840"/>
                </a:lnTo>
                <a:lnTo>
                  <a:pt x="943140" y="793889"/>
                </a:lnTo>
                <a:lnTo>
                  <a:pt x="960145" y="837450"/>
                </a:lnTo>
                <a:lnTo>
                  <a:pt x="974344" y="882586"/>
                </a:lnTo>
                <a:lnTo>
                  <a:pt x="985520" y="928700"/>
                </a:lnTo>
                <a:lnTo>
                  <a:pt x="993673" y="976134"/>
                </a:lnTo>
                <a:lnTo>
                  <a:pt x="998651" y="1024623"/>
                </a:lnTo>
                <a:lnTo>
                  <a:pt x="1000340" y="1074051"/>
                </a:lnTo>
                <a:lnTo>
                  <a:pt x="998651" y="1123480"/>
                </a:lnTo>
                <a:lnTo>
                  <a:pt x="993673" y="1171968"/>
                </a:lnTo>
                <a:lnTo>
                  <a:pt x="985520" y="1219403"/>
                </a:lnTo>
                <a:lnTo>
                  <a:pt x="974305" y="1265669"/>
                </a:lnTo>
                <a:lnTo>
                  <a:pt x="960145" y="1310640"/>
                </a:lnTo>
                <a:lnTo>
                  <a:pt x="943140" y="1354213"/>
                </a:lnTo>
                <a:lnTo>
                  <a:pt x="923404" y="1396250"/>
                </a:lnTo>
                <a:lnTo>
                  <a:pt x="901065" y="1436662"/>
                </a:lnTo>
                <a:lnTo>
                  <a:pt x="876223" y="1475295"/>
                </a:lnTo>
                <a:lnTo>
                  <a:pt x="849007" y="1512074"/>
                </a:lnTo>
                <a:lnTo>
                  <a:pt x="819518" y="1546847"/>
                </a:lnTo>
                <a:lnTo>
                  <a:pt x="787869" y="1579524"/>
                </a:lnTo>
                <a:lnTo>
                  <a:pt x="754176" y="1609966"/>
                </a:lnTo>
                <a:lnTo>
                  <a:pt x="718553" y="1638058"/>
                </a:lnTo>
                <a:lnTo>
                  <a:pt x="681113" y="1663700"/>
                </a:lnTo>
                <a:lnTo>
                  <a:pt x="641972" y="1686763"/>
                </a:lnTo>
                <a:lnTo>
                  <a:pt x="601243" y="1707134"/>
                </a:lnTo>
                <a:lnTo>
                  <a:pt x="559041" y="1724685"/>
                </a:lnTo>
                <a:lnTo>
                  <a:pt x="515467" y="1739303"/>
                </a:lnTo>
                <a:lnTo>
                  <a:pt x="470649" y="1750885"/>
                </a:lnTo>
                <a:lnTo>
                  <a:pt x="424700" y="1759305"/>
                </a:lnTo>
                <a:lnTo>
                  <a:pt x="377723" y="1764436"/>
                </a:lnTo>
                <a:lnTo>
                  <a:pt x="329844" y="1766176"/>
                </a:lnTo>
                <a:lnTo>
                  <a:pt x="324332" y="1766176"/>
                </a:lnTo>
                <a:lnTo>
                  <a:pt x="313359" y="1765973"/>
                </a:lnTo>
                <a:lnTo>
                  <a:pt x="302387" y="1766176"/>
                </a:lnTo>
                <a:lnTo>
                  <a:pt x="296875" y="1766176"/>
                </a:lnTo>
                <a:lnTo>
                  <a:pt x="248983" y="1764436"/>
                </a:lnTo>
                <a:lnTo>
                  <a:pt x="202018" y="1759305"/>
                </a:lnTo>
                <a:lnTo>
                  <a:pt x="156057" y="1750885"/>
                </a:lnTo>
                <a:lnTo>
                  <a:pt x="111239" y="1739303"/>
                </a:lnTo>
                <a:lnTo>
                  <a:pt x="67678" y="1724685"/>
                </a:lnTo>
                <a:lnTo>
                  <a:pt x="25476" y="1707134"/>
                </a:lnTo>
                <a:lnTo>
                  <a:pt x="0" y="1694383"/>
                </a:lnTo>
                <a:lnTo>
                  <a:pt x="0" y="2092159"/>
                </a:lnTo>
                <a:lnTo>
                  <a:pt x="75666" y="2112619"/>
                </a:lnTo>
                <a:lnTo>
                  <a:pt x="121881" y="2122081"/>
                </a:lnTo>
                <a:lnTo>
                  <a:pt x="168821" y="2129510"/>
                </a:lnTo>
                <a:lnTo>
                  <a:pt x="216408" y="2134882"/>
                </a:lnTo>
                <a:lnTo>
                  <a:pt x="264591" y="2138146"/>
                </a:lnTo>
                <a:lnTo>
                  <a:pt x="313359" y="2139238"/>
                </a:lnTo>
                <a:lnTo>
                  <a:pt x="362115" y="2138146"/>
                </a:lnTo>
                <a:lnTo>
                  <a:pt x="410311" y="2134882"/>
                </a:lnTo>
                <a:lnTo>
                  <a:pt x="457898" y="2129510"/>
                </a:lnTo>
                <a:lnTo>
                  <a:pt x="504825" y="2122081"/>
                </a:lnTo>
                <a:lnTo>
                  <a:pt x="551053" y="2112619"/>
                </a:lnTo>
                <a:lnTo>
                  <a:pt x="596531" y="2101189"/>
                </a:lnTo>
                <a:lnTo>
                  <a:pt x="641197" y="2087829"/>
                </a:lnTo>
                <a:lnTo>
                  <a:pt x="685038" y="2072601"/>
                </a:lnTo>
                <a:lnTo>
                  <a:pt x="727976" y="2055533"/>
                </a:lnTo>
                <a:lnTo>
                  <a:pt x="769975" y="2036673"/>
                </a:lnTo>
                <a:lnTo>
                  <a:pt x="810996" y="2016086"/>
                </a:lnTo>
                <a:lnTo>
                  <a:pt x="850976" y="1993811"/>
                </a:lnTo>
                <a:lnTo>
                  <a:pt x="889876" y="1969884"/>
                </a:lnTo>
                <a:lnTo>
                  <a:pt x="927658" y="1944370"/>
                </a:lnTo>
                <a:lnTo>
                  <a:pt x="964260" y="1917293"/>
                </a:lnTo>
                <a:lnTo>
                  <a:pt x="999642" y="1888718"/>
                </a:lnTo>
                <a:lnTo>
                  <a:pt x="1033754" y="1858695"/>
                </a:lnTo>
                <a:lnTo>
                  <a:pt x="1066558" y="1827250"/>
                </a:lnTo>
                <a:lnTo>
                  <a:pt x="1097991" y="1794459"/>
                </a:lnTo>
                <a:lnTo>
                  <a:pt x="1122883" y="1766176"/>
                </a:lnTo>
                <a:lnTo>
                  <a:pt x="1128026" y="1760334"/>
                </a:lnTo>
                <a:lnTo>
                  <a:pt x="1156601" y="1724952"/>
                </a:lnTo>
                <a:lnTo>
                  <a:pt x="1183665" y="1688350"/>
                </a:lnTo>
                <a:lnTo>
                  <a:pt x="1209192" y="1650580"/>
                </a:lnTo>
                <a:lnTo>
                  <a:pt x="1233119" y="1611668"/>
                </a:lnTo>
                <a:lnTo>
                  <a:pt x="1255395" y="1571688"/>
                </a:lnTo>
                <a:lnTo>
                  <a:pt x="1275981" y="1530667"/>
                </a:lnTo>
                <a:lnTo>
                  <a:pt x="1294841" y="1488668"/>
                </a:lnTo>
                <a:lnTo>
                  <a:pt x="1311897" y="1445729"/>
                </a:lnTo>
                <a:lnTo>
                  <a:pt x="1327137" y="1401902"/>
                </a:lnTo>
                <a:lnTo>
                  <a:pt x="1340497" y="1357223"/>
                </a:lnTo>
                <a:lnTo>
                  <a:pt x="1351927" y="1311744"/>
                </a:lnTo>
                <a:lnTo>
                  <a:pt x="1361376" y="1265516"/>
                </a:lnTo>
                <a:lnTo>
                  <a:pt x="1368818" y="1218590"/>
                </a:lnTo>
                <a:lnTo>
                  <a:pt x="1374190" y="1171003"/>
                </a:lnTo>
                <a:lnTo>
                  <a:pt x="1377442" y="1122807"/>
                </a:lnTo>
                <a:lnTo>
                  <a:pt x="1378546" y="1074051"/>
                </a:lnTo>
                <a:close/>
              </a:path>
              <a:path w="9133840" h="2143760">
                <a:moveTo>
                  <a:pt x="2491562" y="537044"/>
                </a:moveTo>
                <a:lnTo>
                  <a:pt x="2489377" y="488442"/>
                </a:lnTo>
                <a:lnTo>
                  <a:pt x="2482951" y="441058"/>
                </a:lnTo>
                <a:lnTo>
                  <a:pt x="2472486" y="395097"/>
                </a:lnTo>
                <a:lnTo>
                  <a:pt x="2458148" y="350723"/>
                </a:lnTo>
                <a:lnTo>
                  <a:pt x="2440140" y="308152"/>
                </a:lnTo>
                <a:lnTo>
                  <a:pt x="2418651" y="267538"/>
                </a:lnTo>
                <a:lnTo>
                  <a:pt x="2393861" y="229108"/>
                </a:lnTo>
                <a:lnTo>
                  <a:pt x="2365972" y="193014"/>
                </a:lnTo>
                <a:lnTo>
                  <a:pt x="2335161" y="159473"/>
                </a:lnTo>
                <a:lnTo>
                  <a:pt x="2301608" y="128663"/>
                </a:lnTo>
                <a:lnTo>
                  <a:pt x="2265527" y="100761"/>
                </a:lnTo>
                <a:lnTo>
                  <a:pt x="2227084" y="75971"/>
                </a:lnTo>
                <a:lnTo>
                  <a:pt x="2193239" y="58064"/>
                </a:lnTo>
                <a:lnTo>
                  <a:pt x="2193239" y="537044"/>
                </a:lnTo>
                <a:lnTo>
                  <a:pt x="2188451" y="584530"/>
                </a:lnTo>
                <a:lnTo>
                  <a:pt x="2174722" y="628764"/>
                </a:lnTo>
                <a:lnTo>
                  <a:pt x="2152993" y="668794"/>
                </a:lnTo>
                <a:lnTo>
                  <a:pt x="2124214" y="703668"/>
                </a:lnTo>
                <a:lnTo>
                  <a:pt x="2089340" y="732447"/>
                </a:lnTo>
                <a:lnTo>
                  <a:pt x="2049310" y="754176"/>
                </a:lnTo>
                <a:lnTo>
                  <a:pt x="2005076" y="767905"/>
                </a:lnTo>
                <a:lnTo>
                  <a:pt x="1957590" y="772693"/>
                </a:lnTo>
                <a:lnTo>
                  <a:pt x="1910105" y="767905"/>
                </a:lnTo>
                <a:lnTo>
                  <a:pt x="1865871" y="754176"/>
                </a:lnTo>
                <a:lnTo>
                  <a:pt x="1825840" y="732447"/>
                </a:lnTo>
                <a:lnTo>
                  <a:pt x="1790966" y="703668"/>
                </a:lnTo>
                <a:lnTo>
                  <a:pt x="1762201" y="668794"/>
                </a:lnTo>
                <a:lnTo>
                  <a:pt x="1740471" y="628764"/>
                </a:lnTo>
                <a:lnTo>
                  <a:pt x="1726742" y="584530"/>
                </a:lnTo>
                <a:lnTo>
                  <a:pt x="1721954" y="537044"/>
                </a:lnTo>
                <a:lnTo>
                  <a:pt x="1726742" y="489546"/>
                </a:lnTo>
                <a:lnTo>
                  <a:pt x="1740471" y="445312"/>
                </a:lnTo>
                <a:lnTo>
                  <a:pt x="1762201" y="405282"/>
                </a:lnTo>
                <a:lnTo>
                  <a:pt x="1790966" y="370408"/>
                </a:lnTo>
                <a:lnTo>
                  <a:pt x="1825840" y="341642"/>
                </a:lnTo>
                <a:lnTo>
                  <a:pt x="1865871" y="319913"/>
                </a:lnTo>
                <a:lnTo>
                  <a:pt x="1910105" y="306184"/>
                </a:lnTo>
                <a:lnTo>
                  <a:pt x="1957590" y="301396"/>
                </a:lnTo>
                <a:lnTo>
                  <a:pt x="2005076" y="306184"/>
                </a:lnTo>
                <a:lnTo>
                  <a:pt x="2049310" y="319913"/>
                </a:lnTo>
                <a:lnTo>
                  <a:pt x="2089340" y="341642"/>
                </a:lnTo>
                <a:lnTo>
                  <a:pt x="2124214" y="370408"/>
                </a:lnTo>
                <a:lnTo>
                  <a:pt x="2152993" y="405282"/>
                </a:lnTo>
                <a:lnTo>
                  <a:pt x="2174722" y="445312"/>
                </a:lnTo>
                <a:lnTo>
                  <a:pt x="2188451" y="489546"/>
                </a:lnTo>
                <a:lnTo>
                  <a:pt x="2193239" y="537044"/>
                </a:lnTo>
                <a:lnTo>
                  <a:pt x="2193239" y="58064"/>
                </a:lnTo>
                <a:lnTo>
                  <a:pt x="2143899" y="36474"/>
                </a:lnTo>
                <a:lnTo>
                  <a:pt x="2099525" y="22148"/>
                </a:lnTo>
                <a:lnTo>
                  <a:pt x="2053564" y="11671"/>
                </a:lnTo>
                <a:lnTo>
                  <a:pt x="2006180" y="5257"/>
                </a:lnTo>
                <a:lnTo>
                  <a:pt x="1957578" y="3073"/>
                </a:lnTo>
                <a:lnTo>
                  <a:pt x="1908975" y="5257"/>
                </a:lnTo>
                <a:lnTo>
                  <a:pt x="1861591" y="11671"/>
                </a:lnTo>
                <a:lnTo>
                  <a:pt x="1815630" y="22148"/>
                </a:lnTo>
                <a:lnTo>
                  <a:pt x="1771256" y="36474"/>
                </a:lnTo>
                <a:lnTo>
                  <a:pt x="1728685" y="54483"/>
                </a:lnTo>
                <a:lnTo>
                  <a:pt x="1688084" y="75971"/>
                </a:lnTo>
                <a:lnTo>
                  <a:pt x="1649641" y="100761"/>
                </a:lnTo>
                <a:lnTo>
                  <a:pt x="1613547" y="128663"/>
                </a:lnTo>
                <a:lnTo>
                  <a:pt x="1580007" y="159473"/>
                </a:lnTo>
                <a:lnTo>
                  <a:pt x="1549196" y="193014"/>
                </a:lnTo>
                <a:lnTo>
                  <a:pt x="1521307" y="229108"/>
                </a:lnTo>
                <a:lnTo>
                  <a:pt x="1496517" y="267538"/>
                </a:lnTo>
                <a:lnTo>
                  <a:pt x="1475028" y="308152"/>
                </a:lnTo>
                <a:lnTo>
                  <a:pt x="1457020" y="350723"/>
                </a:lnTo>
                <a:lnTo>
                  <a:pt x="1442694" y="395097"/>
                </a:lnTo>
                <a:lnTo>
                  <a:pt x="1432217" y="441058"/>
                </a:lnTo>
                <a:lnTo>
                  <a:pt x="1425803" y="488442"/>
                </a:lnTo>
                <a:lnTo>
                  <a:pt x="1423619" y="537044"/>
                </a:lnTo>
                <a:lnTo>
                  <a:pt x="1425803" y="585647"/>
                </a:lnTo>
                <a:lnTo>
                  <a:pt x="1432217" y="633031"/>
                </a:lnTo>
                <a:lnTo>
                  <a:pt x="1442694" y="678992"/>
                </a:lnTo>
                <a:lnTo>
                  <a:pt x="1457020" y="723366"/>
                </a:lnTo>
                <a:lnTo>
                  <a:pt x="1475028" y="765949"/>
                </a:lnTo>
                <a:lnTo>
                  <a:pt x="1496517" y="806551"/>
                </a:lnTo>
                <a:lnTo>
                  <a:pt x="1521307" y="844994"/>
                </a:lnTo>
                <a:lnTo>
                  <a:pt x="1549196" y="881075"/>
                </a:lnTo>
                <a:lnTo>
                  <a:pt x="1580007" y="914615"/>
                </a:lnTo>
                <a:lnTo>
                  <a:pt x="1613547" y="945438"/>
                </a:lnTo>
                <a:lnTo>
                  <a:pt x="1649641" y="973328"/>
                </a:lnTo>
                <a:lnTo>
                  <a:pt x="1688084" y="998118"/>
                </a:lnTo>
                <a:lnTo>
                  <a:pt x="1728685" y="1019606"/>
                </a:lnTo>
                <a:lnTo>
                  <a:pt x="1771256" y="1037602"/>
                </a:lnTo>
                <a:lnTo>
                  <a:pt x="1815630" y="1051941"/>
                </a:lnTo>
                <a:lnTo>
                  <a:pt x="1861591" y="1062418"/>
                </a:lnTo>
                <a:lnTo>
                  <a:pt x="1908975" y="1068832"/>
                </a:lnTo>
                <a:lnTo>
                  <a:pt x="1957578" y="1071016"/>
                </a:lnTo>
                <a:lnTo>
                  <a:pt x="2006180" y="1068832"/>
                </a:lnTo>
                <a:lnTo>
                  <a:pt x="2053564" y="1062418"/>
                </a:lnTo>
                <a:lnTo>
                  <a:pt x="2099525" y="1051941"/>
                </a:lnTo>
                <a:lnTo>
                  <a:pt x="2143899" y="1037602"/>
                </a:lnTo>
                <a:lnTo>
                  <a:pt x="2186482" y="1019606"/>
                </a:lnTo>
                <a:lnTo>
                  <a:pt x="2227084" y="998118"/>
                </a:lnTo>
                <a:lnTo>
                  <a:pt x="2265527" y="973328"/>
                </a:lnTo>
                <a:lnTo>
                  <a:pt x="2301608" y="945438"/>
                </a:lnTo>
                <a:lnTo>
                  <a:pt x="2335161" y="914615"/>
                </a:lnTo>
                <a:lnTo>
                  <a:pt x="2365972" y="881075"/>
                </a:lnTo>
                <a:lnTo>
                  <a:pt x="2393861" y="844994"/>
                </a:lnTo>
                <a:lnTo>
                  <a:pt x="2418651" y="806551"/>
                </a:lnTo>
                <a:lnTo>
                  <a:pt x="2436571" y="772693"/>
                </a:lnTo>
                <a:lnTo>
                  <a:pt x="2458148" y="723366"/>
                </a:lnTo>
                <a:lnTo>
                  <a:pt x="2472486" y="678992"/>
                </a:lnTo>
                <a:lnTo>
                  <a:pt x="2482951" y="633031"/>
                </a:lnTo>
                <a:lnTo>
                  <a:pt x="2489377" y="585647"/>
                </a:lnTo>
                <a:lnTo>
                  <a:pt x="2491562" y="537044"/>
                </a:lnTo>
                <a:close/>
              </a:path>
              <a:path w="9133840" h="2143760">
                <a:moveTo>
                  <a:pt x="2515819" y="2143493"/>
                </a:moveTo>
                <a:lnTo>
                  <a:pt x="1412722" y="1073289"/>
                </a:lnTo>
                <a:lnTo>
                  <a:pt x="1412722" y="2143493"/>
                </a:lnTo>
                <a:lnTo>
                  <a:pt x="2515819" y="2143493"/>
                </a:lnTo>
                <a:close/>
              </a:path>
              <a:path w="9133840" h="2143760">
                <a:moveTo>
                  <a:pt x="3622217" y="11315"/>
                </a:moveTo>
                <a:lnTo>
                  <a:pt x="3088779" y="11315"/>
                </a:lnTo>
                <a:lnTo>
                  <a:pt x="3062160" y="11607"/>
                </a:lnTo>
                <a:lnTo>
                  <a:pt x="3009138" y="14693"/>
                </a:lnTo>
                <a:lnTo>
                  <a:pt x="2956356" y="22606"/>
                </a:lnTo>
                <a:lnTo>
                  <a:pt x="2904439" y="35560"/>
                </a:lnTo>
                <a:lnTo>
                  <a:pt x="2854553" y="53149"/>
                </a:lnTo>
                <a:lnTo>
                  <a:pt x="2807119" y="75057"/>
                </a:lnTo>
                <a:lnTo>
                  <a:pt x="2762275" y="101079"/>
                </a:lnTo>
                <a:lnTo>
                  <a:pt x="2720378" y="130924"/>
                </a:lnTo>
                <a:lnTo>
                  <a:pt x="2681592" y="164388"/>
                </a:lnTo>
                <a:lnTo>
                  <a:pt x="2646261" y="201180"/>
                </a:lnTo>
                <a:lnTo>
                  <a:pt x="2614574" y="241071"/>
                </a:lnTo>
                <a:lnTo>
                  <a:pt x="2586863" y="283781"/>
                </a:lnTo>
                <a:lnTo>
                  <a:pt x="2563330" y="329120"/>
                </a:lnTo>
                <a:lnTo>
                  <a:pt x="2544292" y="376745"/>
                </a:lnTo>
                <a:lnTo>
                  <a:pt x="2533116" y="413702"/>
                </a:lnTo>
                <a:lnTo>
                  <a:pt x="2524696" y="451777"/>
                </a:lnTo>
                <a:lnTo>
                  <a:pt x="2519134" y="490867"/>
                </a:lnTo>
                <a:lnTo>
                  <a:pt x="2516200" y="544360"/>
                </a:lnTo>
                <a:lnTo>
                  <a:pt x="2516200" y="1077404"/>
                </a:lnTo>
                <a:lnTo>
                  <a:pt x="3047377" y="1077404"/>
                </a:lnTo>
                <a:lnTo>
                  <a:pt x="3017380" y="1078750"/>
                </a:lnTo>
                <a:lnTo>
                  <a:pt x="2970199" y="1085138"/>
                </a:lnTo>
                <a:lnTo>
                  <a:pt x="2924416" y="1095565"/>
                </a:lnTo>
                <a:lnTo>
                  <a:pt x="2880233" y="1109840"/>
                </a:lnTo>
                <a:lnTo>
                  <a:pt x="2837815" y="1127772"/>
                </a:lnTo>
                <a:lnTo>
                  <a:pt x="2797378" y="1149172"/>
                </a:lnTo>
                <a:lnTo>
                  <a:pt x="2759100" y="1173861"/>
                </a:lnTo>
                <a:lnTo>
                  <a:pt x="2723159" y="1201648"/>
                </a:lnTo>
                <a:lnTo>
                  <a:pt x="2689758" y="1232331"/>
                </a:lnTo>
                <a:lnTo>
                  <a:pt x="2659062" y="1265732"/>
                </a:lnTo>
                <a:lnTo>
                  <a:pt x="2631287" y="1301673"/>
                </a:lnTo>
                <a:lnTo>
                  <a:pt x="2606598" y="1339951"/>
                </a:lnTo>
                <a:lnTo>
                  <a:pt x="2585199" y="1380401"/>
                </a:lnTo>
                <a:lnTo>
                  <a:pt x="2567267" y="1422806"/>
                </a:lnTo>
                <a:lnTo>
                  <a:pt x="2552992" y="1466989"/>
                </a:lnTo>
                <a:lnTo>
                  <a:pt x="2542565" y="1512773"/>
                </a:lnTo>
                <a:lnTo>
                  <a:pt x="2536177" y="1559953"/>
                </a:lnTo>
                <a:lnTo>
                  <a:pt x="2534005" y="1608366"/>
                </a:lnTo>
                <a:lnTo>
                  <a:pt x="2536177" y="1656765"/>
                </a:lnTo>
                <a:lnTo>
                  <a:pt x="2542565" y="1703946"/>
                </a:lnTo>
                <a:lnTo>
                  <a:pt x="2552992" y="1749729"/>
                </a:lnTo>
                <a:lnTo>
                  <a:pt x="2567267" y="1793925"/>
                </a:lnTo>
                <a:lnTo>
                  <a:pt x="2585199" y="1836331"/>
                </a:lnTo>
                <a:lnTo>
                  <a:pt x="2606598" y="1876767"/>
                </a:lnTo>
                <a:lnTo>
                  <a:pt x="2631287" y="1915045"/>
                </a:lnTo>
                <a:lnTo>
                  <a:pt x="2659062" y="1950986"/>
                </a:lnTo>
                <a:lnTo>
                  <a:pt x="2689758" y="1984387"/>
                </a:lnTo>
                <a:lnTo>
                  <a:pt x="2723159" y="2015083"/>
                </a:lnTo>
                <a:lnTo>
                  <a:pt x="2759100" y="2042858"/>
                </a:lnTo>
                <a:lnTo>
                  <a:pt x="2797378" y="2067547"/>
                </a:lnTo>
                <a:lnTo>
                  <a:pt x="2837815" y="2088946"/>
                </a:lnTo>
                <a:lnTo>
                  <a:pt x="2880233" y="2106879"/>
                </a:lnTo>
                <a:lnTo>
                  <a:pt x="2924416" y="2121154"/>
                </a:lnTo>
                <a:lnTo>
                  <a:pt x="2970199" y="2131580"/>
                </a:lnTo>
                <a:lnTo>
                  <a:pt x="3017380" y="2137968"/>
                </a:lnTo>
                <a:lnTo>
                  <a:pt x="3065792" y="2140153"/>
                </a:lnTo>
                <a:lnTo>
                  <a:pt x="3114192" y="2137968"/>
                </a:lnTo>
                <a:lnTo>
                  <a:pt x="3161373" y="2131580"/>
                </a:lnTo>
                <a:lnTo>
                  <a:pt x="3207156" y="2121154"/>
                </a:lnTo>
                <a:lnTo>
                  <a:pt x="3251339" y="2106879"/>
                </a:lnTo>
                <a:lnTo>
                  <a:pt x="3293757" y="2088946"/>
                </a:lnTo>
                <a:lnTo>
                  <a:pt x="3334194" y="2067547"/>
                </a:lnTo>
                <a:lnTo>
                  <a:pt x="3372472" y="2042858"/>
                </a:lnTo>
                <a:lnTo>
                  <a:pt x="3408413" y="2015083"/>
                </a:lnTo>
                <a:lnTo>
                  <a:pt x="3441814" y="1984387"/>
                </a:lnTo>
                <a:lnTo>
                  <a:pt x="3472510" y="1950986"/>
                </a:lnTo>
                <a:lnTo>
                  <a:pt x="3500285" y="1915045"/>
                </a:lnTo>
                <a:lnTo>
                  <a:pt x="3524974" y="1876767"/>
                </a:lnTo>
                <a:lnTo>
                  <a:pt x="3546373" y="1836331"/>
                </a:lnTo>
                <a:lnTo>
                  <a:pt x="3564305" y="1793925"/>
                </a:lnTo>
                <a:lnTo>
                  <a:pt x="3578580" y="1749729"/>
                </a:lnTo>
                <a:lnTo>
                  <a:pt x="3589007" y="1703946"/>
                </a:lnTo>
                <a:lnTo>
                  <a:pt x="3595395" y="1656765"/>
                </a:lnTo>
                <a:lnTo>
                  <a:pt x="3597579" y="1608366"/>
                </a:lnTo>
                <a:lnTo>
                  <a:pt x="3595395" y="1559953"/>
                </a:lnTo>
                <a:lnTo>
                  <a:pt x="3589007" y="1512773"/>
                </a:lnTo>
                <a:lnTo>
                  <a:pt x="3578580" y="1466989"/>
                </a:lnTo>
                <a:lnTo>
                  <a:pt x="3564305" y="1422806"/>
                </a:lnTo>
                <a:lnTo>
                  <a:pt x="3546373" y="1380401"/>
                </a:lnTo>
                <a:lnTo>
                  <a:pt x="3524974" y="1339951"/>
                </a:lnTo>
                <a:lnTo>
                  <a:pt x="3500285" y="1301673"/>
                </a:lnTo>
                <a:lnTo>
                  <a:pt x="3472510" y="1265732"/>
                </a:lnTo>
                <a:lnTo>
                  <a:pt x="3441814" y="1232331"/>
                </a:lnTo>
                <a:lnTo>
                  <a:pt x="3408413" y="1201648"/>
                </a:lnTo>
                <a:lnTo>
                  <a:pt x="3372472" y="1173861"/>
                </a:lnTo>
                <a:lnTo>
                  <a:pt x="3334194" y="1149172"/>
                </a:lnTo>
                <a:lnTo>
                  <a:pt x="3293757" y="1127772"/>
                </a:lnTo>
                <a:lnTo>
                  <a:pt x="3251339" y="1109840"/>
                </a:lnTo>
                <a:lnTo>
                  <a:pt x="3207156" y="1095565"/>
                </a:lnTo>
                <a:lnTo>
                  <a:pt x="3161373" y="1085138"/>
                </a:lnTo>
                <a:lnTo>
                  <a:pt x="3114192" y="1078750"/>
                </a:lnTo>
                <a:lnTo>
                  <a:pt x="3076346" y="1077061"/>
                </a:lnTo>
                <a:lnTo>
                  <a:pt x="3099422" y="1075918"/>
                </a:lnTo>
                <a:lnTo>
                  <a:pt x="3159341" y="1069987"/>
                </a:lnTo>
                <a:lnTo>
                  <a:pt x="3223526" y="1056195"/>
                </a:lnTo>
                <a:lnTo>
                  <a:pt x="3290252" y="1032941"/>
                </a:lnTo>
                <a:lnTo>
                  <a:pt x="3352800" y="1001877"/>
                </a:lnTo>
                <a:lnTo>
                  <a:pt x="3410280" y="963777"/>
                </a:lnTo>
                <a:lnTo>
                  <a:pt x="3462274" y="919086"/>
                </a:lnTo>
                <a:lnTo>
                  <a:pt x="3507994" y="868565"/>
                </a:lnTo>
                <a:lnTo>
                  <a:pt x="3546983" y="812622"/>
                </a:lnTo>
                <a:lnTo>
                  <a:pt x="3578453" y="752081"/>
                </a:lnTo>
                <a:lnTo>
                  <a:pt x="3596754" y="704113"/>
                </a:lnTo>
                <a:lnTo>
                  <a:pt x="3610292" y="654050"/>
                </a:lnTo>
                <a:lnTo>
                  <a:pt x="3618827" y="602132"/>
                </a:lnTo>
                <a:lnTo>
                  <a:pt x="3622217" y="544360"/>
                </a:lnTo>
                <a:lnTo>
                  <a:pt x="3622217" y="11315"/>
                </a:lnTo>
                <a:close/>
              </a:path>
              <a:path w="9133840" h="2143760">
                <a:moveTo>
                  <a:pt x="4109224" y="1318983"/>
                </a:moveTo>
                <a:lnTo>
                  <a:pt x="4104322" y="1270292"/>
                </a:lnTo>
                <a:lnTo>
                  <a:pt x="4090238" y="1224953"/>
                </a:lnTo>
                <a:lnTo>
                  <a:pt x="4067975" y="1183919"/>
                </a:lnTo>
                <a:lnTo>
                  <a:pt x="4038473" y="1148168"/>
                </a:lnTo>
                <a:lnTo>
                  <a:pt x="4002722" y="1118666"/>
                </a:lnTo>
                <a:lnTo>
                  <a:pt x="3961688" y="1096391"/>
                </a:lnTo>
                <a:lnTo>
                  <a:pt x="3916349" y="1082319"/>
                </a:lnTo>
                <a:lnTo>
                  <a:pt x="3867658" y="1077417"/>
                </a:lnTo>
                <a:lnTo>
                  <a:pt x="3818979" y="1082319"/>
                </a:lnTo>
                <a:lnTo>
                  <a:pt x="3773627" y="1096391"/>
                </a:lnTo>
                <a:lnTo>
                  <a:pt x="3732593" y="1118666"/>
                </a:lnTo>
                <a:lnTo>
                  <a:pt x="3696843" y="1148168"/>
                </a:lnTo>
                <a:lnTo>
                  <a:pt x="3667353" y="1183919"/>
                </a:lnTo>
                <a:lnTo>
                  <a:pt x="3645077" y="1224953"/>
                </a:lnTo>
                <a:lnTo>
                  <a:pt x="3631006" y="1270292"/>
                </a:lnTo>
                <a:lnTo>
                  <a:pt x="3626091" y="1318983"/>
                </a:lnTo>
                <a:lnTo>
                  <a:pt x="3631006" y="1367663"/>
                </a:lnTo>
                <a:lnTo>
                  <a:pt x="3645077" y="1413014"/>
                </a:lnTo>
                <a:lnTo>
                  <a:pt x="3667353" y="1454048"/>
                </a:lnTo>
                <a:lnTo>
                  <a:pt x="3696843" y="1489798"/>
                </a:lnTo>
                <a:lnTo>
                  <a:pt x="3732593" y="1519288"/>
                </a:lnTo>
                <a:lnTo>
                  <a:pt x="3773627" y="1541564"/>
                </a:lnTo>
                <a:lnTo>
                  <a:pt x="3818979" y="1555635"/>
                </a:lnTo>
                <a:lnTo>
                  <a:pt x="3867658" y="1560550"/>
                </a:lnTo>
                <a:lnTo>
                  <a:pt x="3916349" y="1555635"/>
                </a:lnTo>
                <a:lnTo>
                  <a:pt x="3961688" y="1541564"/>
                </a:lnTo>
                <a:lnTo>
                  <a:pt x="4002722" y="1519288"/>
                </a:lnTo>
                <a:lnTo>
                  <a:pt x="4038473" y="1489798"/>
                </a:lnTo>
                <a:lnTo>
                  <a:pt x="4067975" y="1454048"/>
                </a:lnTo>
                <a:lnTo>
                  <a:pt x="4090238" y="1413014"/>
                </a:lnTo>
                <a:lnTo>
                  <a:pt x="4104322" y="1367663"/>
                </a:lnTo>
                <a:lnTo>
                  <a:pt x="4109224" y="1318983"/>
                </a:lnTo>
                <a:close/>
              </a:path>
              <a:path w="9133840" h="2143760">
                <a:moveTo>
                  <a:pt x="4596460" y="2143493"/>
                </a:moveTo>
                <a:lnTo>
                  <a:pt x="4573384" y="2102408"/>
                </a:lnTo>
                <a:lnTo>
                  <a:pt x="4548619" y="2062441"/>
                </a:lnTo>
                <a:lnTo>
                  <a:pt x="4522228" y="2023630"/>
                </a:lnTo>
                <a:lnTo>
                  <a:pt x="4494263" y="1986026"/>
                </a:lnTo>
                <a:lnTo>
                  <a:pt x="4464748" y="1949678"/>
                </a:lnTo>
                <a:lnTo>
                  <a:pt x="4433760" y="1914626"/>
                </a:lnTo>
                <a:lnTo>
                  <a:pt x="4401324" y="1880933"/>
                </a:lnTo>
                <a:lnTo>
                  <a:pt x="4367504" y="1848637"/>
                </a:lnTo>
                <a:lnTo>
                  <a:pt x="4332338" y="1817801"/>
                </a:lnTo>
                <a:lnTo>
                  <a:pt x="4295876" y="1788452"/>
                </a:lnTo>
                <a:lnTo>
                  <a:pt x="4258170" y="1760651"/>
                </a:lnTo>
                <a:lnTo>
                  <a:pt x="4219257" y="1734439"/>
                </a:lnTo>
                <a:lnTo>
                  <a:pt x="4179201" y="1709877"/>
                </a:lnTo>
                <a:lnTo>
                  <a:pt x="4138041" y="1686991"/>
                </a:lnTo>
                <a:lnTo>
                  <a:pt x="4095826" y="1665846"/>
                </a:lnTo>
                <a:lnTo>
                  <a:pt x="4052595" y="1646491"/>
                </a:lnTo>
                <a:lnTo>
                  <a:pt x="4008412" y="1628965"/>
                </a:lnTo>
                <a:lnTo>
                  <a:pt x="3963314" y="1613331"/>
                </a:lnTo>
                <a:lnTo>
                  <a:pt x="3917340" y="1599615"/>
                </a:lnTo>
                <a:lnTo>
                  <a:pt x="3870566" y="1587881"/>
                </a:lnTo>
                <a:lnTo>
                  <a:pt x="3823017" y="1578178"/>
                </a:lnTo>
                <a:lnTo>
                  <a:pt x="3774744" y="1570532"/>
                </a:lnTo>
                <a:lnTo>
                  <a:pt x="3725811" y="1565021"/>
                </a:lnTo>
                <a:lnTo>
                  <a:pt x="3676243" y="1561680"/>
                </a:lnTo>
                <a:lnTo>
                  <a:pt x="3626091" y="1560550"/>
                </a:lnTo>
                <a:lnTo>
                  <a:pt x="3626091" y="1946668"/>
                </a:lnTo>
                <a:lnTo>
                  <a:pt x="3643096" y="1946440"/>
                </a:lnTo>
                <a:lnTo>
                  <a:pt x="3693007" y="1948294"/>
                </a:lnTo>
                <a:lnTo>
                  <a:pt x="3741940" y="1953729"/>
                </a:lnTo>
                <a:lnTo>
                  <a:pt x="3789781" y="1962645"/>
                </a:lnTo>
                <a:lnTo>
                  <a:pt x="3836416" y="1974913"/>
                </a:lnTo>
                <a:lnTo>
                  <a:pt x="3881729" y="1990382"/>
                </a:lnTo>
                <a:lnTo>
                  <a:pt x="3925595" y="2008936"/>
                </a:lnTo>
                <a:lnTo>
                  <a:pt x="3967899" y="2030463"/>
                </a:lnTo>
                <a:lnTo>
                  <a:pt x="4008539" y="2054796"/>
                </a:lnTo>
                <a:lnTo>
                  <a:pt x="4047375" y="2081834"/>
                </a:lnTo>
                <a:lnTo>
                  <a:pt x="4084307" y="2111451"/>
                </a:lnTo>
                <a:lnTo>
                  <a:pt x="4119207" y="2143493"/>
                </a:lnTo>
                <a:lnTo>
                  <a:pt x="4596460" y="2143493"/>
                </a:lnTo>
                <a:close/>
              </a:path>
              <a:path w="9133840" h="2143760">
                <a:moveTo>
                  <a:pt x="4728654" y="1714"/>
                </a:moveTo>
                <a:lnTo>
                  <a:pt x="3623767" y="1073645"/>
                </a:lnTo>
                <a:lnTo>
                  <a:pt x="4728654" y="1073645"/>
                </a:lnTo>
                <a:lnTo>
                  <a:pt x="4728654" y="1714"/>
                </a:lnTo>
                <a:close/>
              </a:path>
              <a:path w="9133840" h="2143760">
                <a:moveTo>
                  <a:pt x="5820943" y="537667"/>
                </a:moveTo>
                <a:lnTo>
                  <a:pt x="5818746" y="488734"/>
                </a:lnTo>
                <a:lnTo>
                  <a:pt x="5812282" y="441020"/>
                </a:lnTo>
                <a:lnTo>
                  <a:pt x="5801728" y="394741"/>
                </a:lnTo>
                <a:lnTo>
                  <a:pt x="5787301" y="350062"/>
                </a:lnTo>
                <a:lnTo>
                  <a:pt x="5769165" y="307187"/>
                </a:lnTo>
                <a:lnTo>
                  <a:pt x="5747524" y="266293"/>
                </a:lnTo>
                <a:lnTo>
                  <a:pt x="5722569" y="227596"/>
                </a:lnTo>
                <a:lnTo>
                  <a:pt x="5694477" y="191262"/>
                </a:lnTo>
                <a:lnTo>
                  <a:pt x="5663450" y="157480"/>
                </a:lnTo>
                <a:lnTo>
                  <a:pt x="5629681" y="126453"/>
                </a:lnTo>
                <a:lnTo>
                  <a:pt x="5593346" y="98374"/>
                </a:lnTo>
                <a:lnTo>
                  <a:pt x="5554637" y="73406"/>
                </a:lnTo>
                <a:lnTo>
                  <a:pt x="5513743" y="51777"/>
                </a:lnTo>
                <a:lnTo>
                  <a:pt x="5470868" y="33642"/>
                </a:lnTo>
                <a:lnTo>
                  <a:pt x="5426202" y="19215"/>
                </a:lnTo>
                <a:lnTo>
                  <a:pt x="5379910" y="8661"/>
                </a:lnTo>
                <a:lnTo>
                  <a:pt x="5332209" y="2197"/>
                </a:lnTo>
                <a:lnTo>
                  <a:pt x="5283276" y="0"/>
                </a:lnTo>
                <a:lnTo>
                  <a:pt x="5234330" y="2197"/>
                </a:lnTo>
                <a:lnTo>
                  <a:pt x="5186616" y="8661"/>
                </a:lnTo>
                <a:lnTo>
                  <a:pt x="5140337" y="19215"/>
                </a:lnTo>
                <a:lnTo>
                  <a:pt x="5095659" y="33642"/>
                </a:lnTo>
                <a:lnTo>
                  <a:pt x="5052771" y="51777"/>
                </a:lnTo>
                <a:lnTo>
                  <a:pt x="5011890" y="73406"/>
                </a:lnTo>
                <a:lnTo>
                  <a:pt x="4973180" y="98374"/>
                </a:lnTo>
                <a:lnTo>
                  <a:pt x="4936845" y="126453"/>
                </a:lnTo>
                <a:lnTo>
                  <a:pt x="4903076" y="157480"/>
                </a:lnTo>
                <a:lnTo>
                  <a:pt x="4872050" y="191262"/>
                </a:lnTo>
                <a:lnTo>
                  <a:pt x="4843958" y="227596"/>
                </a:lnTo>
                <a:lnTo>
                  <a:pt x="4819002" y="266293"/>
                </a:lnTo>
                <a:lnTo>
                  <a:pt x="4797361" y="307187"/>
                </a:lnTo>
                <a:lnTo>
                  <a:pt x="4779226" y="350062"/>
                </a:lnTo>
                <a:lnTo>
                  <a:pt x="4764798" y="394741"/>
                </a:lnTo>
                <a:lnTo>
                  <a:pt x="4754257" y="441020"/>
                </a:lnTo>
                <a:lnTo>
                  <a:pt x="4747793" y="488734"/>
                </a:lnTo>
                <a:lnTo>
                  <a:pt x="4745596" y="537667"/>
                </a:lnTo>
                <a:lnTo>
                  <a:pt x="4747793" y="586613"/>
                </a:lnTo>
                <a:lnTo>
                  <a:pt x="4754257" y="634314"/>
                </a:lnTo>
                <a:lnTo>
                  <a:pt x="4764798" y="680605"/>
                </a:lnTo>
                <a:lnTo>
                  <a:pt x="4779226" y="725284"/>
                </a:lnTo>
                <a:lnTo>
                  <a:pt x="4797361" y="768159"/>
                </a:lnTo>
                <a:lnTo>
                  <a:pt x="4819002" y="809040"/>
                </a:lnTo>
                <a:lnTo>
                  <a:pt x="4843958" y="847750"/>
                </a:lnTo>
                <a:lnTo>
                  <a:pt x="4872050" y="884085"/>
                </a:lnTo>
                <a:lnTo>
                  <a:pt x="4903076" y="917867"/>
                </a:lnTo>
                <a:lnTo>
                  <a:pt x="4936845" y="948893"/>
                </a:lnTo>
                <a:lnTo>
                  <a:pt x="4973180" y="976972"/>
                </a:lnTo>
                <a:lnTo>
                  <a:pt x="5011890" y="1001928"/>
                </a:lnTo>
                <a:lnTo>
                  <a:pt x="5052771" y="1023569"/>
                </a:lnTo>
                <a:lnTo>
                  <a:pt x="5095659" y="1041704"/>
                </a:lnTo>
                <a:lnTo>
                  <a:pt x="5140337" y="1056132"/>
                </a:lnTo>
                <a:lnTo>
                  <a:pt x="5186616" y="1066673"/>
                </a:lnTo>
                <a:lnTo>
                  <a:pt x="5234330" y="1073137"/>
                </a:lnTo>
                <a:lnTo>
                  <a:pt x="5283276" y="1075334"/>
                </a:lnTo>
                <a:lnTo>
                  <a:pt x="5332209" y="1073137"/>
                </a:lnTo>
                <a:lnTo>
                  <a:pt x="5379910" y="1066673"/>
                </a:lnTo>
                <a:lnTo>
                  <a:pt x="5426202" y="1056132"/>
                </a:lnTo>
                <a:lnTo>
                  <a:pt x="5470868" y="1041704"/>
                </a:lnTo>
                <a:lnTo>
                  <a:pt x="5513743" y="1023569"/>
                </a:lnTo>
                <a:lnTo>
                  <a:pt x="5554637" y="1001928"/>
                </a:lnTo>
                <a:lnTo>
                  <a:pt x="5593346" y="976972"/>
                </a:lnTo>
                <a:lnTo>
                  <a:pt x="5629681" y="948893"/>
                </a:lnTo>
                <a:lnTo>
                  <a:pt x="5663450" y="917867"/>
                </a:lnTo>
                <a:lnTo>
                  <a:pt x="5694477" y="884085"/>
                </a:lnTo>
                <a:lnTo>
                  <a:pt x="5722569" y="847750"/>
                </a:lnTo>
                <a:lnTo>
                  <a:pt x="5747524" y="809040"/>
                </a:lnTo>
                <a:lnTo>
                  <a:pt x="5769165" y="768159"/>
                </a:lnTo>
                <a:lnTo>
                  <a:pt x="5787301" y="725284"/>
                </a:lnTo>
                <a:lnTo>
                  <a:pt x="5801728" y="680605"/>
                </a:lnTo>
                <a:lnTo>
                  <a:pt x="5812282" y="634314"/>
                </a:lnTo>
                <a:lnTo>
                  <a:pt x="5818746" y="586613"/>
                </a:lnTo>
                <a:lnTo>
                  <a:pt x="5820943" y="537667"/>
                </a:lnTo>
                <a:close/>
              </a:path>
              <a:path w="9133840" h="2143760">
                <a:moveTo>
                  <a:pt x="5834596" y="2143036"/>
                </a:moveTo>
                <a:lnTo>
                  <a:pt x="4729708" y="1071105"/>
                </a:lnTo>
                <a:lnTo>
                  <a:pt x="4729708" y="2143036"/>
                </a:lnTo>
                <a:lnTo>
                  <a:pt x="5834596" y="2143036"/>
                </a:lnTo>
                <a:close/>
              </a:path>
              <a:path w="9133840" h="2143760">
                <a:moveTo>
                  <a:pt x="6916839" y="537667"/>
                </a:moveTo>
                <a:lnTo>
                  <a:pt x="6914642" y="488734"/>
                </a:lnTo>
                <a:lnTo>
                  <a:pt x="6908178" y="441020"/>
                </a:lnTo>
                <a:lnTo>
                  <a:pt x="6897637" y="394741"/>
                </a:lnTo>
                <a:lnTo>
                  <a:pt x="6888442" y="366268"/>
                </a:lnTo>
                <a:lnTo>
                  <a:pt x="6883209" y="350062"/>
                </a:lnTo>
                <a:lnTo>
                  <a:pt x="6865277" y="307657"/>
                </a:lnTo>
                <a:lnTo>
                  <a:pt x="6843433" y="266293"/>
                </a:lnTo>
                <a:lnTo>
                  <a:pt x="6818477" y="227596"/>
                </a:lnTo>
                <a:lnTo>
                  <a:pt x="6794944" y="197154"/>
                </a:lnTo>
                <a:lnTo>
                  <a:pt x="6794944" y="336956"/>
                </a:lnTo>
                <a:lnTo>
                  <a:pt x="6792646" y="348373"/>
                </a:lnTo>
                <a:lnTo>
                  <a:pt x="6786372" y="357695"/>
                </a:lnTo>
                <a:lnTo>
                  <a:pt x="6777050" y="363969"/>
                </a:lnTo>
                <a:lnTo>
                  <a:pt x="6765633" y="366268"/>
                </a:lnTo>
                <a:lnTo>
                  <a:pt x="6754241" y="363969"/>
                </a:lnTo>
                <a:lnTo>
                  <a:pt x="6744919" y="357695"/>
                </a:lnTo>
                <a:lnTo>
                  <a:pt x="6738645" y="348373"/>
                </a:lnTo>
                <a:lnTo>
                  <a:pt x="6736334" y="336956"/>
                </a:lnTo>
                <a:lnTo>
                  <a:pt x="6738645" y="325551"/>
                </a:lnTo>
                <a:lnTo>
                  <a:pt x="6744919" y="316242"/>
                </a:lnTo>
                <a:lnTo>
                  <a:pt x="6754241" y="309968"/>
                </a:lnTo>
                <a:lnTo>
                  <a:pt x="6765633" y="307657"/>
                </a:lnTo>
                <a:lnTo>
                  <a:pt x="6777050" y="309968"/>
                </a:lnTo>
                <a:lnTo>
                  <a:pt x="6786372" y="316242"/>
                </a:lnTo>
                <a:lnTo>
                  <a:pt x="6792646" y="325551"/>
                </a:lnTo>
                <a:lnTo>
                  <a:pt x="6794944" y="336956"/>
                </a:lnTo>
                <a:lnTo>
                  <a:pt x="6794944" y="197154"/>
                </a:lnTo>
                <a:lnTo>
                  <a:pt x="6759372" y="157480"/>
                </a:lnTo>
                <a:lnTo>
                  <a:pt x="6725590" y="126453"/>
                </a:lnTo>
                <a:lnTo>
                  <a:pt x="6689255" y="98374"/>
                </a:lnTo>
                <a:lnTo>
                  <a:pt x="6650545" y="73406"/>
                </a:lnTo>
                <a:lnTo>
                  <a:pt x="6609664" y="51777"/>
                </a:lnTo>
                <a:lnTo>
                  <a:pt x="6566789" y="33642"/>
                </a:lnTo>
                <a:lnTo>
                  <a:pt x="6522110" y="19215"/>
                </a:lnTo>
                <a:lnTo>
                  <a:pt x="6475819" y="8661"/>
                </a:lnTo>
                <a:lnTo>
                  <a:pt x="6428118" y="2197"/>
                </a:lnTo>
                <a:lnTo>
                  <a:pt x="6379172" y="0"/>
                </a:lnTo>
                <a:lnTo>
                  <a:pt x="6330239" y="2197"/>
                </a:lnTo>
                <a:lnTo>
                  <a:pt x="6282525" y="8661"/>
                </a:lnTo>
                <a:lnTo>
                  <a:pt x="6236246" y="19215"/>
                </a:lnTo>
                <a:lnTo>
                  <a:pt x="6191567" y="33642"/>
                </a:lnTo>
                <a:lnTo>
                  <a:pt x="6148692" y="51777"/>
                </a:lnTo>
                <a:lnTo>
                  <a:pt x="6107798" y="73406"/>
                </a:lnTo>
                <a:lnTo>
                  <a:pt x="6069101" y="98374"/>
                </a:lnTo>
                <a:lnTo>
                  <a:pt x="6032766" y="126453"/>
                </a:lnTo>
                <a:lnTo>
                  <a:pt x="5998984" y="157480"/>
                </a:lnTo>
                <a:lnTo>
                  <a:pt x="5967958" y="191262"/>
                </a:lnTo>
                <a:lnTo>
                  <a:pt x="5939866" y="227596"/>
                </a:lnTo>
                <a:lnTo>
                  <a:pt x="5914910" y="266293"/>
                </a:lnTo>
                <a:lnTo>
                  <a:pt x="5893270" y="307187"/>
                </a:lnTo>
                <a:lnTo>
                  <a:pt x="5875147" y="350062"/>
                </a:lnTo>
                <a:lnTo>
                  <a:pt x="5860720" y="394741"/>
                </a:lnTo>
                <a:lnTo>
                  <a:pt x="5850166" y="441020"/>
                </a:lnTo>
                <a:lnTo>
                  <a:pt x="5843702" y="488734"/>
                </a:lnTo>
                <a:lnTo>
                  <a:pt x="5841504" y="537667"/>
                </a:lnTo>
                <a:lnTo>
                  <a:pt x="5843702" y="586613"/>
                </a:lnTo>
                <a:lnTo>
                  <a:pt x="5850166" y="634314"/>
                </a:lnTo>
                <a:lnTo>
                  <a:pt x="5860720" y="680605"/>
                </a:lnTo>
                <a:lnTo>
                  <a:pt x="5875147" y="725284"/>
                </a:lnTo>
                <a:lnTo>
                  <a:pt x="5893270" y="768159"/>
                </a:lnTo>
                <a:lnTo>
                  <a:pt x="5914910" y="809040"/>
                </a:lnTo>
                <a:lnTo>
                  <a:pt x="5939866" y="847750"/>
                </a:lnTo>
                <a:lnTo>
                  <a:pt x="5967958" y="884085"/>
                </a:lnTo>
                <a:lnTo>
                  <a:pt x="5998984" y="917867"/>
                </a:lnTo>
                <a:lnTo>
                  <a:pt x="6032766" y="948893"/>
                </a:lnTo>
                <a:lnTo>
                  <a:pt x="6069101" y="976972"/>
                </a:lnTo>
                <a:lnTo>
                  <a:pt x="6107798" y="1001928"/>
                </a:lnTo>
                <a:lnTo>
                  <a:pt x="6148692" y="1023569"/>
                </a:lnTo>
                <a:lnTo>
                  <a:pt x="6191567" y="1041704"/>
                </a:lnTo>
                <a:lnTo>
                  <a:pt x="6236246" y="1056132"/>
                </a:lnTo>
                <a:lnTo>
                  <a:pt x="6282525" y="1066673"/>
                </a:lnTo>
                <a:lnTo>
                  <a:pt x="6330239" y="1073137"/>
                </a:lnTo>
                <a:lnTo>
                  <a:pt x="6379172" y="1075334"/>
                </a:lnTo>
                <a:lnTo>
                  <a:pt x="6428118" y="1073137"/>
                </a:lnTo>
                <a:lnTo>
                  <a:pt x="6475819" y="1066673"/>
                </a:lnTo>
                <a:lnTo>
                  <a:pt x="6522110" y="1056132"/>
                </a:lnTo>
                <a:lnTo>
                  <a:pt x="6566789" y="1041704"/>
                </a:lnTo>
                <a:lnTo>
                  <a:pt x="6609664" y="1023569"/>
                </a:lnTo>
                <a:lnTo>
                  <a:pt x="6650545" y="1001928"/>
                </a:lnTo>
                <a:lnTo>
                  <a:pt x="6689255" y="976972"/>
                </a:lnTo>
                <a:lnTo>
                  <a:pt x="6725590" y="948893"/>
                </a:lnTo>
                <a:lnTo>
                  <a:pt x="6759372" y="917867"/>
                </a:lnTo>
                <a:lnTo>
                  <a:pt x="6790398" y="884085"/>
                </a:lnTo>
                <a:lnTo>
                  <a:pt x="6818477" y="847750"/>
                </a:lnTo>
                <a:lnTo>
                  <a:pt x="6843433" y="809040"/>
                </a:lnTo>
                <a:lnTo>
                  <a:pt x="6865074" y="768159"/>
                </a:lnTo>
                <a:lnTo>
                  <a:pt x="6883209" y="725284"/>
                </a:lnTo>
                <a:lnTo>
                  <a:pt x="6897637" y="680605"/>
                </a:lnTo>
                <a:lnTo>
                  <a:pt x="6908178" y="634314"/>
                </a:lnTo>
                <a:lnTo>
                  <a:pt x="6914642" y="586613"/>
                </a:lnTo>
                <a:lnTo>
                  <a:pt x="6916839" y="537667"/>
                </a:lnTo>
                <a:close/>
              </a:path>
              <a:path w="9133840" h="2143760">
                <a:moveTo>
                  <a:pt x="8027810" y="1102982"/>
                </a:moveTo>
                <a:lnTo>
                  <a:pt x="7979194" y="1114005"/>
                </a:lnTo>
                <a:lnTo>
                  <a:pt x="7931226" y="1126629"/>
                </a:lnTo>
                <a:lnTo>
                  <a:pt x="7883906" y="1140802"/>
                </a:lnTo>
                <a:lnTo>
                  <a:pt x="7837297" y="1156500"/>
                </a:lnTo>
                <a:lnTo>
                  <a:pt x="7791412" y="1173708"/>
                </a:lnTo>
                <a:lnTo>
                  <a:pt x="7746276" y="1192377"/>
                </a:lnTo>
                <a:lnTo>
                  <a:pt x="7701928" y="1212494"/>
                </a:lnTo>
                <a:lnTo>
                  <a:pt x="7658392" y="1234008"/>
                </a:lnTo>
                <a:lnTo>
                  <a:pt x="7615707" y="1256906"/>
                </a:lnTo>
                <a:lnTo>
                  <a:pt x="7573899" y="1281163"/>
                </a:lnTo>
                <a:lnTo>
                  <a:pt x="7532992" y="1306741"/>
                </a:lnTo>
                <a:lnTo>
                  <a:pt x="7493025" y="1333601"/>
                </a:lnTo>
                <a:lnTo>
                  <a:pt x="7454024" y="1361732"/>
                </a:lnTo>
                <a:lnTo>
                  <a:pt x="7416025" y="1391081"/>
                </a:lnTo>
                <a:lnTo>
                  <a:pt x="7379043" y="1421650"/>
                </a:lnTo>
                <a:lnTo>
                  <a:pt x="7343114" y="1453375"/>
                </a:lnTo>
                <a:lnTo>
                  <a:pt x="7308278" y="1486255"/>
                </a:lnTo>
                <a:lnTo>
                  <a:pt x="7274547" y="1520240"/>
                </a:lnTo>
                <a:lnTo>
                  <a:pt x="7241972" y="1555318"/>
                </a:lnTo>
                <a:lnTo>
                  <a:pt x="7210565" y="1591449"/>
                </a:lnTo>
                <a:lnTo>
                  <a:pt x="7180364" y="1628597"/>
                </a:lnTo>
                <a:lnTo>
                  <a:pt x="7151408" y="1666748"/>
                </a:lnTo>
                <a:lnTo>
                  <a:pt x="7123709" y="1705851"/>
                </a:lnTo>
                <a:lnTo>
                  <a:pt x="7097306" y="1745894"/>
                </a:lnTo>
                <a:lnTo>
                  <a:pt x="7072236" y="1786851"/>
                </a:lnTo>
                <a:lnTo>
                  <a:pt x="7048513" y="1828673"/>
                </a:lnTo>
                <a:lnTo>
                  <a:pt x="7026173" y="1871345"/>
                </a:lnTo>
                <a:lnTo>
                  <a:pt x="7005256" y="1914842"/>
                </a:lnTo>
                <a:lnTo>
                  <a:pt x="6985787" y="1959114"/>
                </a:lnTo>
                <a:lnTo>
                  <a:pt x="6967779" y="2004148"/>
                </a:lnTo>
                <a:lnTo>
                  <a:pt x="6951294" y="2049907"/>
                </a:lnTo>
                <a:lnTo>
                  <a:pt x="6936333" y="2096363"/>
                </a:lnTo>
                <a:lnTo>
                  <a:pt x="6923748" y="2140635"/>
                </a:lnTo>
                <a:lnTo>
                  <a:pt x="6923748" y="1609623"/>
                </a:lnTo>
                <a:lnTo>
                  <a:pt x="6920865" y="1556131"/>
                </a:lnTo>
                <a:lnTo>
                  <a:pt x="6915366" y="1517040"/>
                </a:lnTo>
                <a:lnTo>
                  <a:pt x="6907085" y="1478953"/>
                </a:lnTo>
                <a:lnTo>
                  <a:pt x="6896087" y="1441996"/>
                </a:lnTo>
                <a:lnTo>
                  <a:pt x="6877342" y="1394371"/>
                </a:lnTo>
                <a:lnTo>
                  <a:pt x="6854164" y="1349032"/>
                </a:lnTo>
                <a:lnTo>
                  <a:pt x="6826872" y="1306334"/>
                </a:lnTo>
                <a:lnTo>
                  <a:pt x="6795668" y="1266431"/>
                </a:lnTo>
                <a:lnTo>
                  <a:pt x="6760883" y="1229652"/>
                </a:lnTo>
                <a:lnTo>
                  <a:pt x="6722694" y="1196174"/>
                </a:lnTo>
                <a:lnTo>
                  <a:pt x="6681432" y="1166329"/>
                </a:lnTo>
                <a:lnTo>
                  <a:pt x="6637261" y="1140294"/>
                </a:lnTo>
                <a:lnTo>
                  <a:pt x="6590538" y="1118400"/>
                </a:lnTo>
                <a:lnTo>
                  <a:pt x="6541427" y="1100810"/>
                </a:lnTo>
                <a:lnTo>
                  <a:pt x="6490309" y="1087856"/>
                </a:lnTo>
                <a:lnTo>
                  <a:pt x="6438328" y="1079944"/>
                </a:lnTo>
                <a:lnTo>
                  <a:pt x="6386106" y="1076871"/>
                </a:lnTo>
                <a:lnTo>
                  <a:pt x="6359893" y="1076579"/>
                </a:lnTo>
                <a:lnTo>
                  <a:pt x="5834596" y="1076579"/>
                </a:lnTo>
                <a:lnTo>
                  <a:pt x="5834596" y="1609623"/>
                </a:lnTo>
                <a:lnTo>
                  <a:pt x="5836069" y="1639328"/>
                </a:lnTo>
                <a:lnTo>
                  <a:pt x="5840146" y="1684883"/>
                </a:lnTo>
                <a:lnTo>
                  <a:pt x="5850217" y="1736140"/>
                </a:lnTo>
                <a:lnTo>
                  <a:pt x="5865203" y="1785747"/>
                </a:lnTo>
                <a:lnTo>
                  <a:pt x="5892190" y="1848091"/>
                </a:lnTo>
                <a:lnTo>
                  <a:pt x="5927052" y="1906587"/>
                </a:lnTo>
                <a:lnTo>
                  <a:pt x="5968771" y="1959762"/>
                </a:lnTo>
                <a:lnTo>
                  <a:pt x="6016930" y="2007450"/>
                </a:lnTo>
                <a:lnTo>
                  <a:pt x="6070993" y="2048954"/>
                </a:lnTo>
                <a:lnTo>
                  <a:pt x="6129921" y="2083498"/>
                </a:lnTo>
                <a:lnTo>
                  <a:pt x="6193955" y="2110854"/>
                </a:lnTo>
                <a:lnTo>
                  <a:pt x="6261062" y="2129917"/>
                </a:lnTo>
                <a:lnTo>
                  <a:pt x="6319850" y="2138845"/>
                </a:lnTo>
                <a:lnTo>
                  <a:pt x="6379172" y="2142667"/>
                </a:lnTo>
                <a:lnTo>
                  <a:pt x="6923164" y="2142667"/>
                </a:lnTo>
                <a:lnTo>
                  <a:pt x="6922935" y="2143493"/>
                </a:lnTo>
                <a:lnTo>
                  <a:pt x="7303973" y="2143493"/>
                </a:lnTo>
                <a:lnTo>
                  <a:pt x="7327671" y="2098802"/>
                </a:lnTo>
                <a:lnTo>
                  <a:pt x="7352893" y="2055063"/>
                </a:lnTo>
                <a:lnTo>
                  <a:pt x="7379602" y="2012302"/>
                </a:lnTo>
                <a:lnTo>
                  <a:pt x="7407783" y="1970544"/>
                </a:lnTo>
                <a:lnTo>
                  <a:pt x="7437361" y="1929841"/>
                </a:lnTo>
                <a:lnTo>
                  <a:pt x="7468336" y="1890217"/>
                </a:lnTo>
                <a:lnTo>
                  <a:pt x="7500671" y="1851710"/>
                </a:lnTo>
                <a:lnTo>
                  <a:pt x="7534300" y="1814347"/>
                </a:lnTo>
                <a:lnTo>
                  <a:pt x="7569225" y="1778165"/>
                </a:lnTo>
                <a:lnTo>
                  <a:pt x="7605395" y="1743202"/>
                </a:lnTo>
                <a:lnTo>
                  <a:pt x="7642771" y="1709483"/>
                </a:lnTo>
                <a:lnTo>
                  <a:pt x="7681315" y="1677047"/>
                </a:lnTo>
                <a:lnTo>
                  <a:pt x="7721003" y="1645932"/>
                </a:lnTo>
                <a:lnTo>
                  <a:pt x="7761795" y="1616163"/>
                </a:lnTo>
                <a:lnTo>
                  <a:pt x="7803667" y="1587792"/>
                </a:lnTo>
                <a:lnTo>
                  <a:pt x="7846568" y="1560830"/>
                </a:lnTo>
                <a:lnTo>
                  <a:pt x="7890459" y="1535315"/>
                </a:lnTo>
                <a:lnTo>
                  <a:pt x="7935328" y="1511287"/>
                </a:lnTo>
                <a:lnTo>
                  <a:pt x="7981124" y="1488795"/>
                </a:lnTo>
                <a:lnTo>
                  <a:pt x="8027810" y="1467840"/>
                </a:lnTo>
                <a:lnTo>
                  <a:pt x="8027810" y="1102982"/>
                </a:lnTo>
                <a:close/>
              </a:path>
              <a:path w="9133840" h="2143760">
                <a:moveTo>
                  <a:pt x="8027822" y="1073645"/>
                </a:moveTo>
                <a:lnTo>
                  <a:pt x="6922935" y="1714"/>
                </a:lnTo>
                <a:lnTo>
                  <a:pt x="6922935" y="1073645"/>
                </a:lnTo>
                <a:lnTo>
                  <a:pt x="8027822" y="1073645"/>
                </a:lnTo>
                <a:close/>
              </a:path>
              <a:path w="9133840" h="2143760">
                <a:moveTo>
                  <a:pt x="9109189" y="1608366"/>
                </a:moveTo>
                <a:lnTo>
                  <a:pt x="9107005" y="1559953"/>
                </a:lnTo>
                <a:lnTo>
                  <a:pt x="9100617" y="1512773"/>
                </a:lnTo>
                <a:lnTo>
                  <a:pt x="9090190" y="1466989"/>
                </a:lnTo>
                <a:lnTo>
                  <a:pt x="9075915" y="1422806"/>
                </a:lnTo>
                <a:lnTo>
                  <a:pt x="9057983" y="1380401"/>
                </a:lnTo>
                <a:lnTo>
                  <a:pt x="9036583" y="1339951"/>
                </a:lnTo>
                <a:lnTo>
                  <a:pt x="9011895" y="1301673"/>
                </a:lnTo>
                <a:lnTo>
                  <a:pt x="8984120" y="1265732"/>
                </a:lnTo>
                <a:lnTo>
                  <a:pt x="8953424" y="1232331"/>
                </a:lnTo>
                <a:lnTo>
                  <a:pt x="8920023" y="1201648"/>
                </a:lnTo>
                <a:lnTo>
                  <a:pt x="8884082" y="1173861"/>
                </a:lnTo>
                <a:lnTo>
                  <a:pt x="8845804" y="1149172"/>
                </a:lnTo>
                <a:lnTo>
                  <a:pt x="8805367" y="1127772"/>
                </a:lnTo>
                <a:lnTo>
                  <a:pt x="8762949" y="1109840"/>
                </a:lnTo>
                <a:lnTo>
                  <a:pt x="8718766" y="1095565"/>
                </a:lnTo>
                <a:lnTo>
                  <a:pt x="8672982" y="1085138"/>
                </a:lnTo>
                <a:lnTo>
                  <a:pt x="8625802" y="1078750"/>
                </a:lnTo>
                <a:lnTo>
                  <a:pt x="8577402" y="1076579"/>
                </a:lnTo>
                <a:lnTo>
                  <a:pt x="8528990" y="1078750"/>
                </a:lnTo>
                <a:lnTo>
                  <a:pt x="8481809" y="1085138"/>
                </a:lnTo>
                <a:lnTo>
                  <a:pt x="8436026" y="1095565"/>
                </a:lnTo>
                <a:lnTo>
                  <a:pt x="8391842" y="1109840"/>
                </a:lnTo>
                <a:lnTo>
                  <a:pt x="8349424" y="1127772"/>
                </a:lnTo>
                <a:lnTo>
                  <a:pt x="8308988" y="1149172"/>
                </a:lnTo>
                <a:lnTo>
                  <a:pt x="8270710" y="1173861"/>
                </a:lnTo>
                <a:lnTo>
                  <a:pt x="8234769" y="1201648"/>
                </a:lnTo>
                <a:lnTo>
                  <a:pt x="8201368" y="1232331"/>
                </a:lnTo>
                <a:lnTo>
                  <a:pt x="8170672" y="1265732"/>
                </a:lnTo>
                <a:lnTo>
                  <a:pt x="8142897" y="1301673"/>
                </a:lnTo>
                <a:lnTo>
                  <a:pt x="8118208" y="1339951"/>
                </a:lnTo>
                <a:lnTo>
                  <a:pt x="8096809" y="1380401"/>
                </a:lnTo>
                <a:lnTo>
                  <a:pt x="8078876" y="1422806"/>
                </a:lnTo>
                <a:lnTo>
                  <a:pt x="8064601" y="1466989"/>
                </a:lnTo>
                <a:lnTo>
                  <a:pt x="8054175" y="1512773"/>
                </a:lnTo>
                <a:lnTo>
                  <a:pt x="8047787" y="1559953"/>
                </a:lnTo>
                <a:lnTo>
                  <a:pt x="8045615" y="1608366"/>
                </a:lnTo>
                <a:lnTo>
                  <a:pt x="8047787" y="1656765"/>
                </a:lnTo>
                <a:lnTo>
                  <a:pt x="8054175" y="1703946"/>
                </a:lnTo>
                <a:lnTo>
                  <a:pt x="8064601" y="1749729"/>
                </a:lnTo>
                <a:lnTo>
                  <a:pt x="8078876" y="1793925"/>
                </a:lnTo>
                <a:lnTo>
                  <a:pt x="8096809" y="1836331"/>
                </a:lnTo>
                <a:lnTo>
                  <a:pt x="8118208" y="1876767"/>
                </a:lnTo>
                <a:lnTo>
                  <a:pt x="8142897" y="1915045"/>
                </a:lnTo>
                <a:lnTo>
                  <a:pt x="8170672" y="1950986"/>
                </a:lnTo>
                <a:lnTo>
                  <a:pt x="8201368" y="1984387"/>
                </a:lnTo>
                <a:lnTo>
                  <a:pt x="8234769" y="2015083"/>
                </a:lnTo>
                <a:lnTo>
                  <a:pt x="8270710" y="2042858"/>
                </a:lnTo>
                <a:lnTo>
                  <a:pt x="8308988" y="2067547"/>
                </a:lnTo>
                <a:lnTo>
                  <a:pt x="8349424" y="2088946"/>
                </a:lnTo>
                <a:lnTo>
                  <a:pt x="8391842" y="2106879"/>
                </a:lnTo>
                <a:lnTo>
                  <a:pt x="8436026" y="2121154"/>
                </a:lnTo>
                <a:lnTo>
                  <a:pt x="8481809" y="2131580"/>
                </a:lnTo>
                <a:lnTo>
                  <a:pt x="8528990" y="2137968"/>
                </a:lnTo>
                <a:lnTo>
                  <a:pt x="8577402" y="2140153"/>
                </a:lnTo>
                <a:lnTo>
                  <a:pt x="8625802" y="2137968"/>
                </a:lnTo>
                <a:lnTo>
                  <a:pt x="8672982" y="2131580"/>
                </a:lnTo>
                <a:lnTo>
                  <a:pt x="8718766" y="2121154"/>
                </a:lnTo>
                <a:lnTo>
                  <a:pt x="8762949" y="2106879"/>
                </a:lnTo>
                <a:lnTo>
                  <a:pt x="8805367" y="2088946"/>
                </a:lnTo>
                <a:lnTo>
                  <a:pt x="8845804" y="2067547"/>
                </a:lnTo>
                <a:lnTo>
                  <a:pt x="8884082" y="2042858"/>
                </a:lnTo>
                <a:lnTo>
                  <a:pt x="8920023" y="2015083"/>
                </a:lnTo>
                <a:lnTo>
                  <a:pt x="8953424" y="1984387"/>
                </a:lnTo>
                <a:lnTo>
                  <a:pt x="8984120" y="1950986"/>
                </a:lnTo>
                <a:lnTo>
                  <a:pt x="9011895" y="1915045"/>
                </a:lnTo>
                <a:lnTo>
                  <a:pt x="9036583" y="1876767"/>
                </a:lnTo>
                <a:lnTo>
                  <a:pt x="9057983" y="1836331"/>
                </a:lnTo>
                <a:lnTo>
                  <a:pt x="9075915" y="1793925"/>
                </a:lnTo>
                <a:lnTo>
                  <a:pt x="9090190" y="1749729"/>
                </a:lnTo>
                <a:lnTo>
                  <a:pt x="9100617" y="1703946"/>
                </a:lnTo>
                <a:lnTo>
                  <a:pt x="9107005" y="1656765"/>
                </a:lnTo>
                <a:lnTo>
                  <a:pt x="9109189" y="1608366"/>
                </a:lnTo>
                <a:close/>
              </a:path>
              <a:path w="9133840" h="2143760">
                <a:moveTo>
                  <a:pt x="9133827" y="7543"/>
                </a:moveTo>
                <a:lnTo>
                  <a:pt x="8600389" y="7543"/>
                </a:lnTo>
                <a:lnTo>
                  <a:pt x="8573783" y="7835"/>
                </a:lnTo>
                <a:lnTo>
                  <a:pt x="8520747" y="10922"/>
                </a:lnTo>
                <a:lnTo>
                  <a:pt x="8467966" y="18834"/>
                </a:lnTo>
                <a:lnTo>
                  <a:pt x="8416061" y="31788"/>
                </a:lnTo>
                <a:lnTo>
                  <a:pt x="8366176" y="49364"/>
                </a:lnTo>
                <a:lnTo>
                  <a:pt x="8318728" y="71272"/>
                </a:lnTo>
                <a:lnTo>
                  <a:pt x="8273885" y="97307"/>
                </a:lnTo>
                <a:lnTo>
                  <a:pt x="8231987" y="127152"/>
                </a:lnTo>
                <a:lnTo>
                  <a:pt x="8193202" y="160616"/>
                </a:lnTo>
                <a:lnTo>
                  <a:pt x="8157870" y="197396"/>
                </a:lnTo>
                <a:lnTo>
                  <a:pt x="8126184" y="237299"/>
                </a:lnTo>
                <a:lnTo>
                  <a:pt x="8098472" y="279996"/>
                </a:lnTo>
                <a:lnTo>
                  <a:pt x="8074939" y="325348"/>
                </a:lnTo>
                <a:lnTo>
                  <a:pt x="8055902" y="372973"/>
                </a:lnTo>
                <a:lnTo>
                  <a:pt x="8044726" y="409930"/>
                </a:lnTo>
                <a:lnTo>
                  <a:pt x="8036306" y="448005"/>
                </a:lnTo>
                <a:lnTo>
                  <a:pt x="8030743" y="487095"/>
                </a:lnTo>
                <a:lnTo>
                  <a:pt x="8027810" y="540588"/>
                </a:lnTo>
                <a:lnTo>
                  <a:pt x="8027810" y="1073632"/>
                </a:lnTo>
                <a:lnTo>
                  <a:pt x="8580818" y="1073632"/>
                </a:lnTo>
                <a:lnTo>
                  <a:pt x="8611032" y="1072146"/>
                </a:lnTo>
                <a:lnTo>
                  <a:pt x="8670950" y="1066215"/>
                </a:lnTo>
                <a:lnTo>
                  <a:pt x="8735136" y="1052410"/>
                </a:lnTo>
                <a:lnTo>
                  <a:pt x="8801862" y="1029157"/>
                </a:lnTo>
                <a:lnTo>
                  <a:pt x="8864409" y="998105"/>
                </a:lnTo>
                <a:lnTo>
                  <a:pt x="8921890" y="960005"/>
                </a:lnTo>
                <a:lnTo>
                  <a:pt x="8973883" y="915314"/>
                </a:lnTo>
                <a:lnTo>
                  <a:pt x="9019603" y="864793"/>
                </a:lnTo>
                <a:lnTo>
                  <a:pt x="9058592" y="808850"/>
                </a:lnTo>
                <a:lnTo>
                  <a:pt x="9090063" y="748309"/>
                </a:lnTo>
                <a:lnTo>
                  <a:pt x="9108364" y="700341"/>
                </a:lnTo>
                <a:lnTo>
                  <a:pt x="9121902" y="650278"/>
                </a:lnTo>
                <a:lnTo>
                  <a:pt x="9130424" y="598360"/>
                </a:lnTo>
                <a:lnTo>
                  <a:pt x="9133827" y="540588"/>
                </a:lnTo>
                <a:lnTo>
                  <a:pt x="9133827" y="7543"/>
                </a:lnTo>
                <a:close/>
              </a:path>
            </a:pathLst>
          </a:custGeom>
          <a:solidFill>
            <a:srgbClr val="F5F5F5"/>
          </a:solidFill>
        </p:spPr>
        <p:txBody>
          <a:bodyPr wrap="square" lIns="0" tIns="0" rIns="0" bIns="0" rtlCol="0"/>
          <a:lstStyle/>
          <a:p>
            <a:endParaRPr/>
          </a:p>
        </p:txBody>
      </p:sp>
      <p:sp>
        <p:nvSpPr>
          <p:cNvPr id="5" name="object 5"/>
          <p:cNvSpPr txBox="1"/>
          <p:nvPr/>
        </p:nvSpPr>
        <p:spPr>
          <a:xfrm>
            <a:off x="3380685" y="879660"/>
            <a:ext cx="5257800" cy="3198310"/>
          </a:xfrm>
          <a:prstGeom prst="rect">
            <a:avLst/>
          </a:prstGeom>
        </p:spPr>
        <p:txBody>
          <a:bodyPr vert="horz" wrap="square" lIns="0" tIns="58419" rIns="0" bIns="0" rtlCol="0">
            <a:spAutoFit/>
          </a:bodyPr>
          <a:lstStyle/>
          <a:p>
            <a:pPr marL="285750" indent="-285750">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We are </a:t>
            </a:r>
            <a:r>
              <a:rPr lang="en-GB" sz="1200" b="1" dirty="0">
                <a:latin typeface="Arial" panose="020B0604020202020204" pitchFamily="34" charset="0"/>
                <a:cs typeface="Arial" panose="020B0604020202020204" pitchFamily="34" charset="0"/>
              </a:rPr>
              <a:t>impartial, evidence-led </a:t>
            </a:r>
            <a:r>
              <a:rPr lang="en-GB" sz="1200" dirty="0">
                <a:latin typeface="Arial" panose="020B0604020202020204" pitchFamily="34" charset="0"/>
                <a:cs typeface="Arial" panose="020B0604020202020204" pitchFamily="34" charset="0"/>
              </a:rPr>
              <a:t>and driven only by our commitment to the </a:t>
            </a:r>
            <a:r>
              <a:rPr lang="en-GB" sz="1200" b="1" dirty="0">
                <a:latin typeface="Arial" panose="020B0604020202020204" pitchFamily="34" charset="0"/>
                <a:cs typeface="Arial" panose="020B0604020202020204" pitchFamily="34" charset="0"/>
              </a:rPr>
              <a:t>public benefit</a:t>
            </a:r>
            <a:r>
              <a:rPr lang="en-GB" sz="12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defRPr/>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We are clear when we are </a:t>
            </a:r>
            <a:r>
              <a:rPr lang="en-GB" sz="1200" b="1" dirty="0">
                <a:latin typeface="Arial" panose="020B0604020202020204" pitchFamily="34" charset="0"/>
                <a:cs typeface="Arial" panose="020B0604020202020204" pitchFamily="34" charset="0"/>
              </a:rPr>
              <a:t>commercial</a:t>
            </a:r>
            <a:r>
              <a:rPr lang="en-GB" sz="1200" dirty="0">
                <a:latin typeface="Arial" panose="020B0604020202020204" pitchFamily="34" charset="0"/>
                <a:cs typeface="Arial" panose="020B0604020202020204" pitchFamily="34" charset="0"/>
              </a:rPr>
              <a:t> and when we are working on our </a:t>
            </a:r>
            <a:r>
              <a:rPr lang="en-GB" sz="1200" b="1" dirty="0">
                <a:latin typeface="Arial" panose="020B0604020202020204" pitchFamily="34" charset="0"/>
                <a:cs typeface="Arial" panose="020B0604020202020204" pitchFamily="34" charset="0"/>
              </a:rPr>
              <a:t>charitable purpose</a:t>
            </a:r>
            <a:r>
              <a:rPr lang="en-GB" sz="12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defRPr/>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200" dirty="0">
                <a:latin typeface="Arial" panose="020B0604020202020204" pitchFamily="34" charset="0"/>
                <a:cs typeface="Arial" panose="020B0604020202020204" pitchFamily="34" charset="0"/>
              </a:rPr>
              <a:t>In our consulting work, we work with clients and members only as part of a </a:t>
            </a:r>
            <a:r>
              <a:rPr lang="en-GB" sz="1200" b="1" dirty="0">
                <a:latin typeface="Arial" panose="020B0604020202020204" pitchFamily="34" charset="0"/>
                <a:cs typeface="Arial" panose="020B0604020202020204" pitchFamily="34" charset="0"/>
              </a:rPr>
              <a:t>meaningful and authentic commitment to nutrition.   </a:t>
            </a:r>
          </a:p>
          <a:p>
            <a:pPr marL="285750" indent="-285750">
              <a:buFont typeface="Wingdings" panose="05000000000000000000" pitchFamily="2" charset="2"/>
              <a:buChar char="§"/>
              <a:defRPr/>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We are </a:t>
            </a:r>
            <a:r>
              <a:rPr lang="en-GB" sz="1200" b="1" dirty="0">
                <a:latin typeface="Arial" panose="020B0604020202020204" pitchFamily="34" charset="0"/>
                <a:cs typeface="Arial" panose="020B0604020202020204" pitchFamily="34" charset="0"/>
              </a:rPr>
              <a:t>digital-first </a:t>
            </a:r>
            <a:r>
              <a:rPr lang="en-GB" sz="1200" dirty="0">
                <a:latin typeface="Arial" panose="020B0604020202020204" pitchFamily="34" charset="0"/>
                <a:cs typeface="Arial" panose="020B0604020202020204" pitchFamily="34" charset="0"/>
              </a:rPr>
              <a:t>with an understanding of the consumer at the heart of our communications, using </a:t>
            </a:r>
            <a:r>
              <a:rPr lang="en-GB" sz="1200" b="1" dirty="0">
                <a:latin typeface="Arial" panose="020B0604020202020204" pitchFamily="34" charset="0"/>
                <a:cs typeface="Arial" panose="020B0604020202020204" pitchFamily="34" charset="0"/>
              </a:rPr>
              <a:t>data </a:t>
            </a:r>
            <a:r>
              <a:rPr lang="en-GB" sz="1200" dirty="0">
                <a:latin typeface="Arial" panose="020B0604020202020204" pitchFamily="34" charset="0"/>
                <a:cs typeface="Arial" panose="020B0604020202020204" pitchFamily="34" charset="0"/>
              </a:rPr>
              <a:t>collection to generate </a:t>
            </a:r>
            <a:r>
              <a:rPr lang="en-GB" sz="1200" b="1" dirty="0">
                <a:latin typeface="Arial" panose="020B0604020202020204" pitchFamily="34" charset="0"/>
                <a:cs typeface="Arial" panose="020B0604020202020204" pitchFamily="34" charset="0"/>
              </a:rPr>
              <a:t>insights</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deepen engagement</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scale our impact</a:t>
            </a:r>
            <a:r>
              <a:rPr lang="en-GB" sz="12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defRPr/>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We recognise that the science base and the food industry is </a:t>
            </a:r>
            <a:r>
              <a:rPr lang="en-GB" sz="1200" b="1" dirty="0">
                <a:latin typeface="Arial" panose="020B0604020202020204" pitchFamily="34" charset="0"/>
                <a:cs typeface="Arial" panose="020B0604020202020204" pitchFamily="34" charset="0"/>
              </a:rPr>
              <a:t>global</a:t>
            </a:r>
            <a:r>
              <a:rPr lang="en-GB" sz="1200" dirty="0">
                <a:latin typeface="Arial" panose="020B0604020202020204" pitchFamily="34" charset="0"/>
                <a:cs typeface="Arial" panose="020B0604020202020204" pitchFamily="34" charset="0"/>
              </a:rPr>
              <a:t> and we reflect this. </a:t>
            </a:r>
          </a:p>
          <a:p>
            <a:pPr>
              <a:defRPr/>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We invest in </a:t>
            </a:r>
            <a:r>
              <a:rPr lang="en-GB" sz="1200" b="1" dirty="0">
                <a:latin typeface="Arial" panose="020B0604020202020204" pitchFamily="34" charset="0"/>
                <a:cs typeface="Arial" panose="020B0604020202020204" pitchFamily="34" charset="0"/>
              </a:rPr>
              <a:t>evaluation</a:t>
            </a:r>
            <a:r>
              <a:rPr lang="en-GB" sz="1200" dirty="0">
                <a:latin typeface="Arial" panose="020B0604020202020204" pitchFamily="34" charset="0"/>
                <a:cs typeface="Arial" panose="020B0604020202020204" pitchFamily="34" charset="0"/>
              </a:rPr>
              <a:t> and will measure and report upon our </a:t>
            </a:r>
            <a:r>
              <a:rPr lang="en-GB" sz="1200" b="1" dirty="0">
                <a:latin typeface="Arial" panose="020B0604020202020204" pitchFamily="34" charset="0"/>
                <a:cs typeface="Arial" panose="020B0604020202020204" pitchFamily="34" charset="0"/>
              </a:rPr>
              <a:t>impact. </a:t>
            </a:r>
          </a:p>
        </p:txBody>
      </p:sp>
      <p:sp>
        <p:nvSpPr>
          <p:cNvPr id="2" name="object 2"/>
          <p:cNvSpPr/>
          <p:nvPr/>
        </p:nvSpPr>
        <p:spPr>
          <a:xfrm>
            <a:off x="3048000" y="1720178"/>
            <a:ext cx="0" cy="1397635"/>
          </a:xfrm>
          <a:custGeom>
            <a:avLst/>
            <a:gdLst/>
            <a:ahLst/>
            <a:cxnLst/>
            <a:rect l="l" t="t" r="r" b="b"/>
            <a:pathLst>
              <a:path h="1397635">
                <a:moveTo>
                  <a:pt x="0" y="1397050"/>
                </a:moveTo>
                <a:lnTo>
                  <a:pt x="0" y="0"/>
                </a:lnTo>
              </a:path>
            </a:pathLst>
          </a:custGeom>
          <a:ln w="3175">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1919745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F34F78-80B4-412D-B2AE-CDA8C886BB2E}">
  <ds:schemaRefs>
    <ds:schemaRef ds:uri="http://schemas.microsoft.com/sharepoint/v3/contenttype/forms"/>
  </ds:schemaRefs>
</ds:datastoreItem>
</file>

<file path=customXml/itemProps2.xml><?xml version="1.0" encoding="utf-8"?>
<ds:datastoreItem xmlns:ds="http://schemas.openxmlformats.org/officeDocument/2006/customXml" ds:itemID="{08844F41-AAF8-41B1-BA3E-12DABD5DAA6D}">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C0FDCE-2638-4011-A079-2AD2F03193C2}">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1067</TotalTime>
  <Words>2193</Words>
  <Application>Microsoft Office PowerPoint</Application>
  <PresentationFormat>Custom</PresentationFormat>
  <Paragraphs>296</Paragraphs>
  <Slides>32</Slides>
  <Notes>7</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Helvetica</vt:lpstr>
      <vt:lpstr>Palatino Linotype</vt:lpstr>
      <vt:lpstr>PT Serif</vt:lpstr>
      <vt:lpstr>Roboto Light</vt:lpstr>
      <vt:lpstr>Wingdings</vt:lpstr>
      <vt:lpstr>Office Theme</vt:lpstr>
      <vt:lpstr>1_Office Theme</vt:lpstr>
      <vt:lpstr>Strategy 2023-28  January 2023 </vt:lpstr>
      <vt:lpstr>About Us</vt:lpstr>
      <vt:lpstr>Who we are</vt:lpstr>
      <vt:lpstr>Context</vt:lpstr>
      <vt:lpstr>Our track record</vt:lpstr>
      <vt:lpstr>Challenges</vt:lpstr>
      <vt:lpstr>Our Strategy</vt:lpstr>
      <vt:lpstr>Our  Strategic  Ambition</vt:lpstr>
      <vt:lpstr>Principles</vt:lpstr>
      <vt:lpstr>PowerPoint Presentation</vt:lpstr>
      <vt:lpstr>PowerPoint Presentation</vt:lpstr>
      <vt:lpstr>Priorities</vt:lpstr>
      <vt:lpstr>Enabled by…</vt:lpstr>
      <vt:lpstr>PowerPoint Presentation</vt:lpstr>
      <vt:lpstr>Changing the Food Environment</vt:lpstr>
      <vt:lpstr>Educating  People</vt:lpstr>
      <vt:lpstr>Advocating Science and Building Consensus</vt:lpstr>
      <vt:lpstr>Enablers</vt:lpstr>
      <vt:lpstr>Equity, diversity and inclusion</vt:lpstr>
      <vt:lpstr>How will we measure success?</vt:lpstr>
      <vt:lpstr>Working with Members</vt:lpstr>
      <vt:lpstr>PowerPoint Presentation</vt:lpstr>
      <vt:lpstr>How members can help us reach our goals</vt:lpstr>
      <vt:lpstr>Science vision 2023-28 within the new Strategy </vt:lpstr>
      <vt:lpstr>Our Science vision  Key objectives</vt:lpstr>
      <vt:lpstr>PowerPoint Presentation</vt:lpstr>
      <vt:lpstr>A leading source of sound science</vt:lpstr>
      <vt:lpstr>Producing practical resources/tools</vt:lpstr>
      <vt:lpstr>Topical training and resources for key stakeholders</vt:lpstr>
      <vt:lpstr>Becoming more global</vt:lpstr>
      <vt:lpstr>Championing nutrition science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15556 BNF Strategy Document_Concepts 2.indd</dc:title>
  <cp:lastModifiedBy>Alan Black</cp:lastModifiedBy>
  <cp:revision>1</cp:revision>
  <dcterms:created xsi:type="dcterms:W3CDTF">2022-11-14T15:26:03Z</dcterms:created>
  <dcterms:modified xsi:type="dcterms:W3CDTF">2023-10-30T09:27:32Z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2022-11-14T00:00:00Z</vt:filetime>
  </property>
  <property fmtid="{D5CDD505-2E9C-101B-9397-08002B2CF9AE}" pid="3" name="Creator">
    <vt:lpwstr>Adobe InDesign 15.1 (Macintosh)</vt:lpwstr>
  </property>
  <property fmtid="{D5CDD505-2E9C-101B-9397-08002B2CF9AE}" pid="4" name="LastSaved">
    <vt:filetime>2022-11-14T00:00:00Z</vt:filetime>
  </property>
  <property fmtid="{D5CDD505-2E9C-101B-9397-08002B2CF9AE}" pid="5" name="ContentTypeId">
    <vt:lpwstr>0x010100BD5B78CA333243439763E4169A5FEB7F</vt:lpwstr>
  </property>
  <property fmtid="{D5CDD505-2E9C-101B-9397-08002B2CF9AE}" pid="6" name="MediaServiceImageTags">
    <vt:lpwstr/>
  </property>
</Properties>
</file>