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97" r:id="rId5"/>
    <p:sldId id="284" r:id="rId6"/>
    <p:sldId id="299" r:id="rId7"/>
    <p:sldId id="301" r:id="rId8"/>
    <p:sldId id="314" r:id="rId9"/>
    <p:sldId id="310" r:id="rId10"/>
    <p:sldId id="303" r:id="rId11"/>
    <p:sldId id="312" r:id="rId12"/>
    <p:sldId id="316" r:id="rId13"/>
    <p:sldId id="317" r:id="rId14"/>
    <p:sldId id="318" r:id="rId15"/>
    <p:sldId id="313" r:id="rId16"/>
    <p:sldId id="305" r:id="rId17"/>
    <p:sldId id="320" r:id="rId18"/>
    <p:sldId id="307" r:id="rId19"/>
    <p:sldId id="308" r:id="rId20"/>
    <p:sldId id="322"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B058"/>
    <a:srgbClr val="F6F6F6"/>
    <a:srgbClr val="F5F5F5"/>
    <a:srgbClr val="FDC92F"/>
    <a:srgbClr val="E538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3C339-2934-4EC2-A171-E630D0AABB37}" v="1" dt="2022-06-10T14:32:00.710"/>
    <p1510:client id="{FEA94546-B0DF-4980-A0C3-181308B43A73}" v="316" dt="2022-06-10T14:17:44.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833"/>
  </p:normalViewPr>
  <p:slideViewPr>
    <p:cSldViewPr snapToGrid="0" snapToObjects="1">
      <p:cViewPr varScale="1">
        <p:scale>
          <a:sx n="112" d="100"/>
          <a:sy n="112" d="100"/>
        </p:scale>
        <p:origin x="4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4682F-F51F-AB45-987C-E929843F021D}"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6FF4A-AB65-7D45-A481-EBCF32640305}" type="slidenum">
              <a:rPr lang="en-US" smtClean="0"/>
              <a:t>‹#›</a:t>
            </a:fld>
            <a:endParaRPr lang="en-US"/>
          </a:p>
        </p:txBody>
      </p:sp>
    </p:spTree>
    <p:extLst>
      <p:ext uri="{BB962C8B-B14F-4D97-AF65-F5344CB8AC3E}">
        <p14:creationId xmlns:p14="http://schemas.microsoft.com/office/powerpoint/2010/main" val="280688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1C7F613-5B79-674E-8CAB-8F5D864B8DC3}"/>
              </a:ext>
            </a:extLst>
          </p:cNvPr>
          <p:cNvPicPr>
            <a:picLocks noChangeAspect="1"/>
          </p:cNvPicPr>
          <p:nvPr userDrawn="1"/>
        </p:nvPicPr>
        <p:blipFill>
          <a:blip r:embed="rId2"/>
          <a:stretch>
            <a:fillRect/>
          </a:stretch>
        </p:blipFill>
        <p:spPr>
          <a:xfrm>
            <a:off x="-36043" y="3252721"/>
            <a:ext cx="12213536" cy="3605279"/>
          </a:xfrm>
          <a:prstGeom prst="rect">
            <a:avLst/>
          </a:prstGeom>
        </p:spPr>
      </p:pic>
      <p:sp>
        <p:nvSpPr>
          <p:cNvPr id="4" name="TextBox 3">
            <a:extLst>
              <a:ext uri="{FF2B5EF4-FFF2-40B4-BE49-F238E27FC236}">
                <a16:creationId xmlns:a16="http://schemas.microsoft.com/office/drawing/2014/main" id="{29E35266-84C1-5644-A21D-EEB4AE06D375}"/>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mn-lt"/>
                <a:ea typeface="+mn-ea"/>
                <a:cs typeface="+mn-cs"/>
              </a:rPr>
              <a:t>© British Nutrition Foundation 2022 | nutrition.org.uk</a:t>
            </a:r>
          </a:p>
          <a:p>
            <a:pPr algn="l"/>
            <a:endParaRPr lang="en-US" dirty="0"/>
          </a:p>
        </p:txBody>
      </p:sp>
      <p:pic>
        <p:nvPicPr>
          <p:cNvPr id="7" name="Picture 6" descr="Logo&#10;&#10;Description automatically generated with medium confidence">
            <a:extLst>
              <a:ext uri="{FF2B5EF4-FFF2-40B4-BE49-F238E27FC236}">
                <a16:creationId xmlns:a16="http://schemas.microsoft.com/office/drawing/2014/main" id="{3CBB80CD-7D10-D649-B898-1A94566AE7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0960" y="280400"/>
            <a:ext cx="2783840" cy="869950"/>
          </a:xfrm>
          <a:prstGeom prst="rect">
            <a:avLst/>
          </a:prstGeom>
        </p:spPr>
      </p:pic>
      <p:sp>
        <p:nvSpPr>
          <p:cNvPr id="11" name="Title 1">
            <a:extLst>
              <a:ext uri="{FF2B5EF4-FFF2-40B4-BE49-F238E27FC236}">
                <a16:creationId xmlns:a16="http://schemas.microsoft.com/office/drawing/2014/main" id="{D7884971-042A-8842-A5FE-6AC434B5DCF8}"/>
              </a:ext>
            </a:extLst>
          </p:cNvPr>
          <p:cNvSpPr>
            <a:spLocks noGrp="1"/>
          </p:cNvSpPr>
          <p:nvPr>
            <p:ph type="ctrTitle" hasCustomPrompt="1"/>
          </p:nvPr>
        </p:nvSpPr>
        <p:spPr>
          <a:xfrm>
            <a:off x="520146" y="858911"/>
            <a:ext cx="8235927" cy="1739433"/>
          </a:xfrm>
        </p:spPr>
        <p:txBody>
          <a:bodyPr anchor="b"/>
          <a:lstStyle>
            <a:lvl1pPr algn="l">
              <a:defRPr sz="6000">
                <a:solidFill>
                  <a:schemeClr val="tx2"/>
                </a:solidFill>
              </a:defRPr>
            </a:lvl1pPr>
          </a:lstStyle>
          <a:p>
            <a:r>
              <a:rPr lang="en-GB" dirty="0"/>
              <a:t>Title </a:t>
            </a:r>
            <a:br>
              <a:rPr lang="en-GB" dirty="0"/>
            </a:br>
            <a:r>
              <a:rPr lang="en-GB" dirty="0"/>
              <a:t>slide 1</a:t>
            </a:r>
            <a:endParaRPr lang="en-US" dirty="0"/>
          </a:p>
        </p:txBody>
      </p:sp>
      <p:sp>
        <p:nvSpPr>
          <p:cNvPr id="12" name="Subtitle 2">
            <a:extLst>
              <a:ext uri="{FF2B5EF4-FFF2-40B4-BE49-F238E27FC236}">
                <a16:creationId xmlns:a16="http://schemas.microsoft.com/office/drawing/2014/main" id="{4AD69F52-471A-AF48-82FB-76FC62444E5F}"/>
              </a:ext>
            </a:extLst>
          </p:cNvPr>
          <p:cNvSpPr>
            <a:spLocks noGrp="1"/>
          </p:cNvSpPr>
          <p:nvPr>
            <p:ph type="subTitle" idx="1" hasCustomPrompt="1"/>
          </p:nvPr>
        </p:nvSpPr>
        <p:spPr>
          <a:xfrm>
            <a:off x="520148" y="2871635"/>
            <a:ext cx="8235926" cy="55736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if needed </a:t>
            </a:r>
            <a:endParaRPr lang="en-US" dirty="0"/>
          </a:p>
        </p:txBody>
      </p:sp>
    </p:spTree>
    <p:extLst>
      <p:ext uri="{BB962C8B-B14F-4D97-AF65-F5344CB8AC3E}">
        <p14:creationId xmlns:p14="http://schemas.microsoft.com/office/powerpoint/2010/main" val="689798220"/>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divider pink">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B40599-B26E-234A-B113-BE7AECCA87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dirty="0"/>
              <a:t>Section Divider: Pink</a:t>
            </a:r>
            <a:endParaRPr lang="en-US" dirty="0"/>
          </a:p>
        </p:txBody>
      </p:sp>
      <p:sp>
        <p:nvSpPr>
          <p:cNvPr id="8" name="TextBox 7">
            <a:extLst>
              <a:ext uri="{FF2B5EF4-FFF2-40B4-BE49-F238E27FC236}">
                <a16:creationId xmlns:a16="http://schemas.microsoft.com/office/drawing/2014/main" id="{FBC3358C-CFBA-594F-9642-86C913598C4F}"/>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bg1"/>
                </a:solidFill>
                <a:effectLst/>
                <a:latin typeface="+mn-lt"/>
                <a:ea typeface="+mn-ea"/>
                <a:cs typeface="+mn-cs"/>
              </a:rPr>
              <a:t>© British Nutrition Foundation 2022 | nutrition.org.uk</a:t>
            </a:r>
          </a:p>
          <a:p>
            <a:pPr algn="l"/>
            <a:endParaRPr lang="en-US" sz="1000" dirty="0"/>
          </a:p>
        </p:txBody>
      </p:sp>
      <p:pic>
        <p:nvPicPr>
          <p:cNvPr id="9" name="Picture 8" descr="Icon&#10;&#10;Description automatically generated">
            <a:extLst>
              <a:ext uri="{FF2B5EF4-FFF2-40B4-BE49-F238E27FC236}">
                <a16:creationId xmlns:a16="http://schemas.microsoft.com/office/drawing/2014/main" id="{6603A102-005B-A642-8126-E5C93FF430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252240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9CB8AE5-F581-1548-82EF-6DEBC30236A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1" y="703384"/>
            <a:ext cx="10589793" cy="691661"/>
          </a:xfrm>
        </p:spPr>
        <p:txBody>
          <a:bodyPr anchor="b"/>
          <a:lstStyle>
            <a:lvl1pPr algn="l">
              <a:defRPr sz="4000">
                <a:solidFill>
                  <a:schemeClr val="tx1"/>
                </a:solidFill>
              </a:defRPr>
            </a:lvl1pPr>
          </a:lstStyle>
          <a:p>
            <a:r>
              <a:rPr lang="en-GB" dirty="0"/>
              <a:t>Title </a:t>
            </a:r>
            <a:endParaRPr lang="en-US" dirty="0"/>
          </a:p>
        </p:txBody>
      </p:sp>
      <p:sp>
        <p:nvSpPr>
          <p:cNvPr id="9" name="Text Placeholder 3">
            <a:extLst>
              <a:ext uri="{FF2B5EF4-FFF2-40B4-BE49-F238E27FC236}">
                <a16:creationId xmlns:a16="http://schemas.microsoft.com/office/drawing/2014/main" id="{DC598F20-CF77-594C-B8EF-91FDE3724D70}"/>
              </a:ext>
            </a:extLst>
          </p:cNvPr>
          <p:cNvSpPr>
            <a:spLocks noGrp="1"/>
          </p:cNvSpPr>
          <p:nvPr>
            <p:ph type="body" sz="quarter" idx="10" hasCustomPrompt="1"/>
          </p:nvPr>
        </p:nvSpPr>
        <p:spPr>
          <a:xfrm>
            <a:off x="808891" y="1833280"/>
            <a:ext cx="10589794" cy="3892146"/>
          </a:xfrm>
        </p:spPr>
        <p:txBody>
          <a:bodyPr>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US" dirty="0"/>
          </a:p>
          <a:p>
            <a:pPr lvl="0"/>
            <a:endParaRPr lang="en-US" dirty="0"/>
          </a:p>
          <a:p>
            <a:pPr lvl="0"/>
            <a:endParaRPr lang="en-US" dirty="0"/>
          </a:p>
          <a:p>
            <a:pPr lvl="0"/>
            <a:endParaRPr lang="en-GB" dirty="0"/>
          </a:p>
        </p:txBody>
      </p:sp>
      <p:sp>
        <p:nvSpPr>
          <p:cNvPr id="10" name="TextBox 9">
            <a:extLst>
              <a:ext uri="{FF2B5EF4-FFF2-40B4-BE49-F238E27FC236}">
                <a16:creationId xmlns:a16="http://schemas.microsoft.com/office/drawing/2014/main" id="{4CB09A7F-5ABE-5C48-ACCB-9C236D2232F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dirty="0"/>
          </a:p>
        </p:txBody>
      </p:sp>
    </p:spTree>
    <p:extLst>
      <p:ext uri="{BB962C8B-B14F-4D97-AF65-F5344CB8AC3E}">
        <p14:creationId xmlns:p14="http://schemas.microsoft.com/office/powerpoint/2010/main" val="1881364267"/>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9CB8AE5-F581-1548-82EF-6DEBC30236A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1" y="703384"/>
            <a:ext cx="10589793" cy="691661"/>
          </a:xfrm>
        </p:spPr>
        <p:txBody>
          <a:bodyPr anchor="b"/>
          <a:lstStyle>
            <a:lvl1pPr algn="l">
              <a:defRPr sz="4000">
                <a:solidFill>
                  <a:schemeClr val="tx1"/>
                </a:solidFill>
              </a:defRPr>
            </a:lvl1pPr>
          </a:lstStyle>
          <a:p>
            <a:r>
              <a:rPr lang="en-GB" dirty="0"/>
              <a:t>Title </a:t>
            </a:r>
            <a:endParaRPr lang="en-US" dirty="0"/>
          </a:p>
        </p:txBody>
      </p:sp>
      <p:sp>
        <p:nvSpPr>
          <p:cNvPr id="9" name="Text Placeholder 3">
            <a:extLst>
              <a:ext uri="{FF2B5EF4-FFF2-40B4-BE49-F238E27FC236}">
                <a16:creationId xmlns:a16="http://schemas.microsoft.com/office/drawing/2014/main" id="{DC598F20-CF77-594C-B8EF-91FDE3724D70}"/>
              </a:ext>
            </a:extLst>
          </p:cNvPr>
          <p:cNvSpPr>
            <a:spLocks noGrp="1"/>
          </p:cNvSpPr>
          <p:nvPr>
            <p:ph type="body" sz="quarter" idx="10" hasCustomPrompt="1"/>
          </p:nvPr>
        </p:nvSpPr>
        <p:spPr>
          <a:xfrm>
            <a:off x="808891" y="2262470"/>
            <a:ext cx="10589794" cy="3892146"/>
          </a:xfrm>
        </p:spPr>
        <p:txBody>
          <a:bodyPr>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US" dirty="0"/>
          </a:p>
          <a:p>
            <a:pPr lvl="0"/>
            <a:endParaRPr lang="en-US" dirty="0"/>
          </a:p>
          <a:p>
            <a:pPr lvl="0"/>
            <a:endParaRPr lang="en-US" dirty="0"/>
          </a:p>
          <a:p>
            <a:pPr lvl="0"/>
            <a:endParaRPr lang="en-GB" dirty="0"/>
          </a:p>
        </p:txBody>
      </p:sp>
      <p:sp>
        <p:nvSpPr>
          <p:cNvPr id="11" name="Text Placeholder 10">
            <a:extLst>
              <a:ext uri="{FF2B5EF4-FFF2-40B4-BE49-F238E27FC236}">
                <a16:creationId xmlns:a16="http://schemas.microsoft.com/office/drawing/2014/main" id="{997E3206-C3B6-1A44-AA3D-E2BC0EA729F9}"/>
              </a:ext>
            </a:extLst>
          </p:cNvPr>
          <p:cNvSpPr>
            <a:spLocks noGrp="1"/>
          </p:cNvSpPr>
          <p:nvPr>
            <p:ph type="body" sz="quarter" idx="11" hasCustomPrompt="1"/>
          </p:nvPr>
        </p:nvSpPr>
        <p:spPr>
          <a:xfrm>
            <a:off x="808891" y="1640932"/>
            <a:ext cx="10589793" cy="375651"/>
          </a:xfrm>
        </p:spPr>
        <p:txBody>
          <a:bodyPr/>
          <a:lstStyle>
            <a:lvl1pPr marL="11113" indent="-11113">
              <a:buNone/>
              <a:tabLst/>
              <a:defRPr sz="2000" b="1"/>
            </a:lvl1pPr>
          </a:lstStyle>
          <a:p>
            <a:pPr lvl="0"/>
            <a:r>
              <a:rPr lang="en-GB" dirty="0"/>
              <a:t>Subhead</a:t>
            </a:r>
            <a:endParaRPr lang="en-US" dirty="0"/>
          </a:p>
        </p:txBody>
      </p:sp>
      <p:sp>
        <p:nvSpPr>
          <p:cNvPr id="10" name="TextBox 9">
            <a:extLst>
              <a:ext uri="{FF2B5EF4-FFF2-40B4-BE49-F238E27FC236}">
                <a16:creationId xmlns:a16="http://schemas.microsoft.com/office/drawing/2014/main" id="{4CB09A7F-5ABE-5C48-ACCB-9C236D2232F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dirty="0"/>
          </a:p>
        </p:txBody>
      </p:sp>
      <p:pic>
        <p:nvPicPr>
          <p:cNvPr id="12" name="Picture 11" descr="Icon&#10;&#10;Description automatically generated">
            <a:extLst>
              <a:ext uri="{FF2B5EF4-FFF2-40B4-BE49-F238E27FC236}">
                <a16:creationId xmlns:a16="http://schemas.microsoft.com/office/drawing/2014/main" id="{CD8FC27C-19DF-F446-8A12-5E1D798FFD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52453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 image lef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FA835BA-20C5-DA4B-8518-72E783AD0B47}"/>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01070" cy="691661"/>
          </a:xfrm>
        </p:spPr>
        <p:txBody>
          <a:bodyPr anchor="b"/>
          <a:lstStyle>
            <a:lvl1pPr algn="l">
              <a:defRPr sz="4000">
                <a:solidFill>
                  <a:schemeClr val="tx1"/>
                </a:solidFill>
              </a:defRPr>
            </a:lvl1pPr>
          </a:lstStyle>
          <a:p>
            <a:r>
              <a:rPr lang="en-GB" dirty="0"/>
              <a:t>Title </a:t>
            </a:r>
            <a:endParaRPr lang="en-US" dirty="0"/>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808892" y="1834018"/>
            <a:ext cx="4771444" cy="4285427"/>
          </a:xfrm>
        </p:spPr>
        <p:txBody>
          <a:bodyPr/>
          <a:lstStyle>
            <a:lvl1pPr>
              <a:buNone/>
              <a:defRPr sz="2000"/>
            </a:lvl1pPr>
          </a:lstStyle>
          <a:p>
            <a:r>
              <a:rPr lang="en-US"/>
              <a:t>Click icon to add picture</a:t>
            </a:r>
            <a:endParaRPr lang="en-US" dirty="0"/>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6096000"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a:t>
            </a:r>
          </a:p>
        </p:txBody>
      </p:sp>
      <p:sp>
        <p:nvSpPr>
          <p:cNvPr id="12" name="TextBox 11">
            <a:extLst>
              <a:ext uri="{FF2B5EF4-FFF2-40B4-BE49-F238E27FC236}">
                <a16:creationId xmlns:a16="http://schemas.microsoft.com/office/drawing/2014/main" id="{3427A242-6236-0341-B7C7-7CE47CB8EF63}"/>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dirty="0"/>
          </a:p>
        </p:txBody>
      </p:sp>
      <p:pic>
        <p:nvPicPr>
          <p:cNvPr id="13" name="Picture 12" descr="Icon&#10;&#10;Description automatically generated">
            <a:extLst>
              <a:ext uri="{FF2B5EF4-FFF2-40B4-BE49-F238E27FC236}">
                <a16:creationId xmlns:a16="http://schemas.microsoft.com/office/drawing/2014/main" id="{7FA27620-FB01-0149-B9D3-F57234CDF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2396316279"/>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ntent + image righ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FEC7D7-9264-BA40-ADD8-F31B313999C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dirty="0"/>
              <a:t>Title </a:t>
            </a:r>
            <a:endParaRPr lang="en-US" dirty="0"/>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834018"/>
            <a:ext cx="4771444" cy="4285427"/>
          </a:xfrm>
        </p:spPr>
        <p:txBody>
          <a:bodyPr/>
          <a:lstStyle>
            <a:lvl1pPr>
              <a:buNone/>
              <a:defRPr sz="2000"/>
            </a:lvl1pPr>
          </a:lstStyle>
          <a:p>
            <a:r>
              <a:rPr lang="en-US"/>
              <a:t>Click icon to add picture</a:t>
            </a:r>
            <a:endParaRPr lang="en-US" dirty="0"/>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12" name="TextBox 11">
            <a:extLst>
              <a:ext uri="{FF2B5EF4-FFF2-40B4-BE49-F238E27FC236}">
                <a16:creationId xmlns:a16="http://schemas.microsoft.com/office/drawing/2014/main" id="{A7723995-8BFF-E840-BA7D-570C8FF42DE8}"/>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dirty="0"/>
          </a:p>
        </p:txBody>
      </p:sp>
      <p:pic>
        <p:nvPicPr>
          <p:cNvPr id="13" name="Picture 12" descr="Icon&#10;&#10;Description automatically generated">
            <a:extLst>
              <a:ext uri="{FF2B5EF4-FFF2-40B4-BE49-F238E27FC236}">
                <a16:creationId xmlns:a16="http://schemas.microsoft.com/office/drawing/2014/main" id="{41C45D34-B6D0-5F49-9E27-5CA854B76A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3432625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 content + image right green">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FEC7D7-9264-BA40-ADD8-F31B313999C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dirty="0"/>
              <a:t>Title </a:t>
            </a:r>
            <a:endParaRPr lang="en-US" dirty="0"/>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879635"/>
            <a:ext cx="4771444" cy="3962365"/>
          </a:xfrm>
          <a:ln w="190500" cap="sq">
            <a:solidFill>
              <a:schemeClr val="accent1"/>
            </a:solidFill>
            <a:miter lim="800000"/>
          </a:ln>
        </p:spPr>
        <p:txBody>
          <a:bodyPr/>
          <a:lstStyle>
            <a:lvl1pPr algn="ctr">
              <a:buNone/>
              <a:defRPr sz="2000"/>
            </a:lvl1pPr>
          </a:lstStyle>
          <a:p>
            <a:r>
              <a:rPr lang="en-US"/>
              <a:t>Click icon to add picture</a:t>
            </a:r>
            <a:endParaRPr lang="en-US" dirty="0"/>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12" name="TextBox 11">
            <a:extLst>
              <a:ext uri="{FF2B5EF4-FFF2-40B4-BE49-F238E27FC236}">
                <a16:creationId xmlns:a16="http://schemas.microsoft.com/office/drawing/2014/main" id="{100F710F-5606-7646-A322-512C2DF26FF5}"/>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dirty="0"/>
          </a:p>
        </p:txBody>
      </p:sp>
    </p:spTree>
    <p:extLst>
      <p:ext uri="{BB962C8B-B14F-4D97-AF65-F5344CB8AC3E}">
        <p14:creationId xmlns:p14="http://schemas.microsoft.com/office/powerpoint/2010/main" val="3472677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 content + image right grey ">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47FCD96-9DEF-DE43-BA7E-C3EA2FA5210D}"/>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dirty="0"/>
              <a:t>Title </a:t>
            </a:r>
            <a:endParaRPr lang="en-US" dirty="0"/>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905361"/>
            <a:ext cx="4771444" cy="3987439"/>
          </a:xfrm>
          <a:ln w="190500" cap="sq">
            <a:solidFill>
              <a:srgbClr val="F6F6F6"/>
            </a:solidFill>
            <a:miter lim="800000"/>
          </a:ln>
        </p:spPr>
        <p:txBody>
          <a:bodyPr/>
          <a:lstStyle>
            <a:lvl1pPr algn="ctr">
              <a:buNone/>
              <a:defRPr sz="2000"/>
            </a:lvl1pPr>
          </a:lstStyle>
          <a:p>
            <a:r>
              <a:rPr lang="en-US"/>
              <a:t>Click icon to add picture</a:t>
            </a:r>
            <a:endParaRPr lang="en-US" dirty="0"/>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10" name="TextBox 9">
            <a:extLst>
              <a:ext uri="{FF2B5EF4-FFF2-40B4-BE49-F238E27FC236}">
                <a16:creationId xmlns:a16="http://schemas.microsoft.com/office/drawing/2014/main" id="{A9A68431-98DC-F74F-AD3C-93A76AF496B4}"/>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dirty="0"/>
          </a:p>
        </p:txBody>
      </p:sp>
    </p:spTree>
    <p:extLst>
      <p:ext uri="{BB962C8B-B14F-4D97-AF65-F5344CB8AC3E}">
        <p14:creationId xmlns:p14="http://schemas.microsoft.com/office/powerpoint/2010/main" val="90070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rcular pic">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190500">
            <a:noFill/>
          </a:ln>
        </p:spPr>
        <p:txBody>
          <a:bodyPr wrap="square">
            <a:noAutofit/>
          </a:bodyPr>
          <a:lstStyle>
            <a:lvl1pPr marL="11113" indent="-11113" algn="ctr">
              <a:buNone/>
              <a:tabLst/>
              <a:defRPr sz="2000"/>
            </a:lvl1pPr>
          </a:lstStyle>
          <a:p>
            <a:r>
              <a:rPr lang="en-US"/>
              <a:t>Click icon to add picture</a:t>
            </a:r>
            <a:endParaRPr lang="en-US" dirty="0"/>
          </a:p>
        </p:txBody>
      </p:sp>
      <p:sp>
        <p:nvSpPr>
          <p:cNvPr id="12" name="TextBox 11">
            <a:extLst>
              <a:ext uri="{FF2B5EF4-FFF2-40B4-BE49-F238E27FC236}">
                <a16:creationId xmlns:a16="http://schemas.microsoft.com/office/drawing/2014/main" id="{DCFA5C25-ADFE-0D4F-9B70-A516087F663B}"/>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dirty="0"/>
          </a:p>
        </p:txBody>
      </p:sp>
      <p:sp>
        <p:nvSpPr>
          <p:cNvPr id="14" name="Title 1">
            <a:extLst>
              <a:ext uri="{FF2B5EF4-FFF2-40B4-BE49-F238E27FC236}">
                <a16:creationId xmlns:a16="http://schemas.microsoft.com/office/drawing/2014/main" id="{C9D611DF-85CD-6E49-B337-A5250CB1AF0A}"/>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dirty="0"/>
              <a:t>Title </a:t>
            </a:r>
            <a:endParaRPr lang="en-US" dirty="0"/>
          </a:p>
        </p:txBody>
      </p:sp>
      <p:sp>
        <p:nvSpPr>
          <p:cNvPr id="15" name="Text Placeholder 3">
            <a:extLst>
              <a:ext uri="{FF2B5EF4-FFF2-40B4-BE49-F238E27FC236}">
                <a16:creationId xmlns:a16="http://schemas.microsoft.com/office/drawing/2014/main" id="{BD37E584-C520-4E4D-B02C-C269E530C18E}"/>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Tree>
    <p:extLst>
      <p:ext uri="{BB962C8B-B14F-4D97-AF65-F5344CB8AC3E}">
        <p14:creationId xmlns:p14="http://schemas.microsoft.com/office/powerpoint/2010/main" val="321628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ircular pic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9604" y="1978557"/>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190500">
            <a:solidFill>
              <a:schemeClr val="accent1"/>
            </a:solidFill>
          </a:ln>
        </p:spPr>
        <p:txBody>
          <a:bodyPr wrap="square">
            <a:noAutofit/>
          </a:bodyPr>
          <a:lstStyle>
            <a:lvl1pPr marL="11113" indent="-11113" algn="ctr">
              <a:buNone/>
              <a:tabLst/>
              <a:defRPr sz="2000"/>
            </a:lvl1pPr>
          </a:lstStyle>
          <a:p>
            <a:r>
              <a:rPr lang="en-US"/>
              <a:t>Click icon to add picture</a:t>
            </a:r>
            <a:endParaRPr lang="en-US" dirty="0"/>
          </a:p>
        </p:txBody>
      </p:sp>
      <p:sp>
        <p:nvSpPr>
          <p:cNvPr id="12" name="TextBox 11">
            <a:extLst>
              <a:ext uri="{FF2B5EF4-FFF2-40B4-BE49-F238E27FC236}">
                <a16:creationId xmlns:a16="http://schemas.microsoft.com/office/drawing/2014/main" id="{857BAF6F-BDE8-424A-BFCD-5AE8C7FCB1BB}"/>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dirty="0"/>
          </a:p>
        </p:txBody>
      </p:sp>
      <p:sp>
        <p:nvSpPr>
          <p:cNvPr id="14" name="Title 1">
            <a:extLst>
              <a:ext uri="{FF2B5EF4-FFF2-40B4-BE49-F238E27FC236}">
                <a16:creationId xmlns:a16="http://schemas.microsoft.com/office/drawing/2014/main" id="{95C53BA8-D198-1F41-8A67-8D3E591EA5A6}"/>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dirty="0"/>
              <a:t>Title </a:t>
            </a:r>
            <a:endParaRPr lang="en-US" dirty="0"/>
          </a:p>
        </p:txBody>
      </p:sp>
      <p:sp>
        <p:nvSpPr>
          <p:cNvPr id="15" name="Text Placeholder 3">
            <a:extLst>
              <a:ext uri="{FF2B5EF4-FFF2-40B4-BE49-F238E27FC236}">
                <a16:creationId xmlns:a16="http://schemas.microsoft.com/office/drawing/2014/main" id="{4494D0B1-5AAE-6C48-92C2-DB80568AFFB1}"/>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Tree>
    <p:extLst>
      <p:ext uri="{BB962C8B-B14F-4D97-AF65-F5344CB8AC3E}">
        <p14:creationId xmlns:p14="http://schemas.microsoft.com/office/powerpoint/2010/main" val="3723502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ircular pic gre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215900">
            <a:solidFill>
              <a:srgbClr val="F5F5F5"/>
            </a:solidFill>
          </a:ln>
        </p:spPr>
        <p:txBody>
          <a:bodyPr wrap="square">
            <a:noAutofit/>
          </a:bodyPr>
          <a:lstStyle>
            <a:lvl1pPr marL="11113" indent="-11113" algn="ctr">
              <a:buNone/>
              <a:tabLst/>
              <a:defRPr sz="2000"/>
            </a:lvl1pPr>
          </a:lstStyle>
          <a:p>
            <a:r>
              <a:rPr lang="en-US"/>
              <a:t>Click icon to add picture</a:t>
            </a:r>
            <a:endParaRPr lang="en-US" dirty="0"/>
          </a:p>
        </p:txBody>
      </p:sp>
      <p:sp>
        <p:nvSpPr>
          <p:cNvPr id="10" name="TextBox 9">
            <a:extLst>
              <a:ext uri="{FF2B5EF4-FFF2-40B4-BE49-F238E27FC236}">
                <a16:creationId xmlns:a16="http://schemas.microsoft.com/office/drawing/2014/main" id="{0D715D3D-5C55-EF45-8531-8B14A9750D09}"/>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dirty="0"/>
          </a:p>
        </p:txBody>
      </p:sp>
      <p:pic>
        <p:nvPicPr>
          <p:cNvPr id="11" name="Picture 10" descr="Icon&#10;&#10;Description automatically generated">
            <a:extLst>
              <a:ext uri="{FF2B5EF4-FFF2-40B4-BE49-F238E27FC236}">
                <a16:creationId xmlns:a16="http://schemas.microsoft.com/office/drawing/2014/main" id="{F2EA6210-B64A-0243-B2E4-6166391F74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2" name="Title 1">
            <a:extLst>
              <a:ext uri="{FF2B5EF4-FFF2-40B4-BE49-F238E27FC236}">
                <a16:creationId xmlns:a16="http://schemas.microsoft.com/office/drawing/2014/main" id="{082B3DA0-339D-3444-B01F-117433928430}"/>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dirty="0"/>
              <a:t>Title </a:t>
            </a:r>
            <a:endParaRPr lang="en-US" dirty="0"/>
          </a:p>
        </p:txBody>
      </p:sp>
      <p:sp>
        <p:nvSpPr>
          <p:cNvPr id="13" name="Text Placeholder 3">
            <a:extLst>
              <a:ext uri="{FF2B5EF4-FFF2-40B4-BE49-F238E27FC236}">
                <a16:creationId xmlns:a16="http://schemas.microsoft.com/office/drawing/2014/main" id="{BEC9E70D-1379-3B4C-96FA-964C6C066685}"/>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Tree>
    <p:extLst>
      <p:ext uri="{BB962C8B-B14F-4D97-AF65-F5344CB8AC3E}">
        <p14:creationId xmlns:p14="http://schemas.microsoft.com/office/powerpoint/2010/main" val="43773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C76CB4F-648F-CD48-B7D2-4F2F7BF1ED1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12192000" cy="6870357"/>
          </a:xfrm>
          <a:prstGeom prst="rect">
            <a:avLst/>
          </a:prstGeom>
        </p:spPr>
      </p:pic>
      <p:pic>
        <p:nvPicPr>
          <p:cNvPr id="5" name="Picture 4" descr="Icon&#10;&#10;Description automatically generated">
            <a:extLst>
              <a:ext uri="{FF2B5EF4-FFF2-40B4-BE49-F238E27FC236}">
                <a16:creationId xmlns:a16="http://schemas.microsoft.com/office/drawing/2014/main" id="{64313CC4-3183-4549-8567-8ED92738F2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7339653" y="2035963"/>
            <a:ext cx="6864627" cy="2844800"/>
          </a:xfrm>
          <a:prstGeom prst="rect">
            <a:avLst/>
          </a:prstGeom>
        </p:spPr>
      </p:pic>
      <p:sp>
        <p:nvSpPr>
          <p:cNvPr id="10" name="Title 1">
            <a:extLst>
              <a:ext uri="{FF2B5EF4-FFF2-40B4-BE49-F238E27FC236}">
                <a16:creationId xmlns:a16="http://schemas.microsoft.com/office/drawing/2014/main" id="{08810A1B-9991-D644-B0FB-D05D6A589AE4}"/>
              </a:ext>
            </a:extLst>
          </p:cNvPr>
          <p:cNvSpPr>
            <a:spLocks noGrp="1"/>
          </p:cNvSpPr>
          <p:nvPr>
            <p:ph type="ctrTitle" hasCustomPrompt="1"/>
          </p:nvPr>
        </p:nvSpPr>
        <p:spPr>
          <a:xfrm>
            <a:off x="520146" y="858911"/>
            <a:ext cx="8829420" cy="1739433"/>
          </a:xfrm>
        </p:spPr>
        <p:txBody>
          <a:bodyPr anchor="b"/>
          <a:lstStyle>
            <a:lvl1pPr algn="l">
              <a:defRPr sz="6000">
                <a:solidFill>
                  <a:schemeClr val="tx2"/>
                </a:solidFill>
              </a:defRPr>
            </a:lvl1pPr>
          </a:lstStyle>
          <a:p>
            <a:r>
              <a:rPr lang="en-GB" dirty="0"/>
              <a:t>Title </a:t>
            </a:r>
            <a:br>
              <a:rPr lang="en-GB" dirty="0"/>
            </a:br>
            <a:r>
              <a:rPr lang="en-GB" dirty="0"/>
              <a:t>slide</a:t>
            </a:r>
            <a:endParaRPr lang="en-US" dirty="0"/>
          </a:p>
        </p:txBody>
      </p:sp>
      <p:sp>
        <p:nvSpPr>
          <p:cNvPr id="11" name="Subtitle 2">
            <a:extLst>
              <a:ext uri="{FF2B5EF4-FFF2-40B4-BE49-F238E27FC236}">
                <a16:creationId xmlns:a16="http://schemas.microsoft.com/office/drawing/2014/main" id="{F3335796-8577-6A4F-8D57-F60569700A50}"/>
              </a:ext>
            </a:extLst>
          </p:cNvPr>
          <p:cNvSpPr>
            <a:spLocks noGrp="1"/>
          </p:cNvSpPr>
          <p:nvPr>
            <p:ph type="subTitle" idx="1" hasCustomPrompt="1"/>
          </p:nvPr>
        </p:nvSpPr>
        <p:spPr>
          <a:xfrm>
            <a:off x="520147" y="2871635"/>
            <a:ext cx="8829419" cy="1063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if needed </a:t>
            </a:r>
            <a:endParaRPr lang="en-US" dirty="0"/>
          </a:p>
        </p:txBody>
      </p:sp>
      <p:sp>
        <p:nvSpPr>
          <p:cNvPr id="7" name="TextBox 6">
            <a:extLst>
              <a:ext uri="{FF2B5EF4-FFF2-40B4-BE49-F238E27FC236}">
                <a16:creationId xmlns:a16="http://schemas.microsoft.com/office/drawing/2014/main" id="{7CA3A49B-7239-384B-A3B0-8600CA8D6427}"/>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mn-lt"/>
                <a:ea typeface="+mn-ea"/>
                <a:cs typeface="+mn-cs"/>
              </a:rPr>
              <a:t>© British Nutrition Foundation 2022 | nutrition.org.uk</a:t>
            </a:r>
          </a:p>
          <a:p>
            <a:pPr algn="l"/>
            <a:endParaRPr lang="en-US" dirty="0"/>
          </a:p>
        </p:txBody>
      </p:sp>
      <p:pic>
        <p:nvPicPr>
          <p:cNvPr id="8" name="Picture 7" descr="Logo&#10;&#10;Description automatically generated with medium confidence">
            <a:extLst>
              <a:ext uri="{FF2B5EF4-FFF2-40B4-BE49-F238E27FC236}">
                <a16:creationId xmlns:a16="http://schemas.microsoft.com/office/drawing/2014/main" id="{761032D2-8F41-5A4F-94F0-4094E2786C7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60" y="5212026"/>
            <a:ext cx="3402048" cy="1063140"/>
          </a:xfrm>
          <a:prstGeom prst="rect">
            <a:avLst/>
          </a:prstGeom>
        </p:spPr>
      </p:pic>
    </p:spTree>
    <p:extLst>
      <p:ext uri="{BB962C8B-B14F-4D97-AF65-F5344CB8AC3E}">
        <p14:creationId xmlns:p14="http://schemas.microsoft.com/office/powerpoint/2010/main" val="582071210"/>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2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ircular pic">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F6FA56D-706C-8D4C-8422-725431357A2A}"/>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0">
            <a:solidFill>
              <a:srgbClr val="F5F5F5"/>
            </a:solidFill>
            <a:miter lim="800000"/>
          </a:ln>
        </p:spPr>
        <p:txBody>
          <a:bodyPr wrap="square">
            <a:noAutofit/>
          </a:bodyPr>
          <a:lstStyle>
            <a:lvl1pPr>
              <a:defRPr>
                <a:solidFill>
                  <a:sysClr val="windowText" lastClr="000000"/>
                </a:solidFill>
              </a:defRPr>
            </a:lvl1pPr>
          </a:lstStyle>
          <a:p>
            <a:r>
              <a:rPr lang="en-US"/>
              <a:t>Click icon to add picture</a:t>
            </a:r>
            <a:endParaRPr lang="en-US" dirty="0"/>
          </a:p>
        </p:txBody>
      </p:sp>
      <p:sp>
        <p:nvSpPr>
          <p:cNvPr id="12" name="TextBox 11">
            <a:extLst>
              <a:ext uri="{FF2B5EF4-FFF2-40B4-BE49-F238E27FC236}">
                <a16:creationId xmlns:a16="http://schemas.microsoft.com/office/drawing/2014/main" id="{98F02296-880B-F147-8804-3CB6DE81CA6A}"/>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dirty="0"/>
          </a:p>
        </p:txBody>
      </p:sp>
      <p:pic>
        <p:nvPicPr>
          <p:cNvPr id="13" name="Picture 12" descr="Icon&#10;&#10;Description automatically generated">
            <a:extLst>
              <a:ext uri="{FF2B5EF4-FFF2-40B4-BE49-F238E27FC236}">
                <a16:creationId xmlns:a16="http://schemas.microsoft.com/office/drawing/2014/main" id="{EA46E459-BF6B-5744-8FF0-44226A143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A8B08707-7DF8-1A48-8400-1670F60A8352}"/>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dirty="0"/>
              <a:t>Title </a:t>
            </a:r>
            <a:endParaRPr lang="en-US" dirty="0"/>
          </a:p>
        </p:txBody>
      </p:sp>
      <p:sp>
        <p:nvSpPr>
          <p:cNvPr id="15" name="Text Placeholder 3">
            <a:extLst>
              <a:ext uri="{FF2B5EF4-FFF2-40B4-BE49-F238E27FC236}">
                <a16:creationId xmlns:a16="http://schemas.microsoft.com/office/drawing/2014/main" id="{FB3632B6-CF32-0F40-8DF7-CF2D1667CE33}"/>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Tree>
    <p:extLst>
      <p:ext uri="{BB962C8B-B14F-4D97-AF65-F5344CB8AC3E}">
        <p14:creationId xmlns:p14="http://schemas.microsoft.com/office/powerpoint/2010/main" val="2744108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ircular pic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12" name="Picture Placeholder 11">
            <a:extLst>
              <a:ext uri="{FF2B5EF4-FFF2-40B4-BE49-F238E27FC236}">
                <a16:creationId xmlns:a16="http://schemas.microsoft.com/office/drawing/2014/main" id="{E08E9F13-4186-1441-99B0-F05129A3EE72}"/>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215900">
            <a:solidFill>
              <a:srgbClr val="53B058"/>
            </a:solidFill>
            <a:miter lim="800000"/>
          </a:ln>
        </p:spPr>
        <p:txBody>
          <a:bodyPr wrap="square">
            <a:noAutofit/>
          </a:bodyPr>
          <a:lstStyle>
            <a:lvl1pPr>
              <a:defRPr>
                <a:solidFill>
                  <a:sysClr val="windowText" lastClr="000000"/>
                </a:solidFill>
              </a:defRPr>
            </a:lvl1pPr>
          </a:lstStyle>
          <a:p>
            <a:r>
              <a:rPr lang="en-US"/>
              <a:t>Click icon to add picture</a:t>
            </a:r>
            <a:endParaRPr lang="en-US" dirty="0"/>
          </a:p>
        </p:txBody>
      </p:sp>
      <p:sp>
        <p:nvSpPr>
          <p:cNvPr id="11" name="TextBox 10">
            <a:extLst>
              <a:ext uri="{FF2B5EF4-FFF2-40B4-BE49-F238E27FC236}">
                <a16:creationId xmlns:a16="http://schemas.microsoft.com/office/drawing/2014/main" id="{7397FF6A-0F69-F94B-B2C1-43C897CABE2C}"/>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dirty="0"/>
          </a:p>
        </p:txBody>
      </p:sp>
      <p:pic>
        <p:nvPicPr>
          <p:cNvPr id="13" name="Picture 12" descr="Icon&#10;&#10;Description automatically generated">
            <a:extLst>
              <a:ext uri="{FF2B5EF4-FFF2-40B4-BE49-F238E27FC236}">
                <a16:creationId xmlns:a16="http://schemas.microsoft.com/office/drawing/2014/main" id="{DEB4DBCE-B832-8D48-BC29-7252E4F026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89B326CD-D89D-1F42-A6FE-E73612278C51}"/>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dirty="0"/>
              <a:t>Title </a:t>
            </a:r>
            <a:endParaRPr lang="en-US" dirty="0"/>
          </a:p>
        </p:txBody>
      </p:sp>
      <p:sp>
        <p:nvSpPr>
          <p:cNvPr id="15" name="Text Placeholder 3">
            <a:extLst>
              <a:ext uri="{FF2B5EF4-FFF2-40B4-BE49-F238E27FC236}">
                <a16:creationId xmlns:a16="http://schemas.microsoft.com/office/drawing/2014/main" id="{14FB47E8-4F76-9E44-A277-AAA9A141F0AC}"/>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Tree>
    <p:extLst>
      <p:ext uri="{BB962C8B-B14F-4D97-AF65-F5344CB8AC3E}">
        <p14:creationId xmlns:p14="http://schemas.microsoft.com/office/powerpoint/2010/main" val="3431014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ircular pic gre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2FC776B-FB98-664E-8161-25A520752A74}"/>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215900">
            <a:solidFill>
              <a:srgbClr val="F5F5F5"/>
            </a:solidFill>
            <a:miter lim="800000"/>
          </a:ln>
        </p:spPr>
        <p:txBody>
          <a:bodyPr wrap="square">
            <a:noAutofit/>
          </a:bodyPr>
          <a:lstStyle>
            <a:lvl1pPr>
              <a:defRPr>
                <a:solidFill>
                  <a:sysClr val="windowText" lastClr="000000"/>
                </a:solidFill>
              </a:defRPr>
            </a:lvl1pPr>
          </a:lstStyle>
          <a:p>
            <a:r>
              <a:rPr lang="en-US"/>
              <a:t>Click icon to add picture</a:t>
            </a:r>
            <a:endParaRPr lang="en-US" dirty="0"/>
          </a:p>
        </p:txBody>
      </p:sp>
      <p:sp>
        <p:nvSpPr>
          <p:cNvPr id="10" name="TextBox 9">
            <a:extLst>
              <a:ext uri="{FF2B5EF4-FFF2-40B4-BE49-F238E27FC236}">
                <a16:creationId xmlns:a16="http://schemas.microsoft.com/office/drawing/2014/main" id="{CFA7B9A1-7C66-864F-89E8-C6ADB63E1A29}"/>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dirty="0"/>
          </a:p>
        </p:txBody>
      </p:sp>
      <p:pic>
        <p:nvPicPr>
          <p:cNvPr id="11" name="Picture 10" descr="Icon&#10;&#10;Description automatically generated">
            <a:extLst>
              <a:ext uri="{FF2B5EF4-FFF2-40B4-BE49-F238E27FC236}">
                <a16:creationId xmlns:a16="http://schemas.microsoft.com/office/drawing/2014/main" id="{2D6DCD96-2F61-5F46-B2C3-4ECD1ECE01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2" name="Title 1">
            <a:extLst>
              <a:ext uri="{FF2B5EF4-FFF2-40B4-BE49-F238E27FC236}">
                <a16:creationId xmlns:a16="http://schemas.microsoft.com/office/drawing/2014/main" id="{3B73CA2F-4623-4D4B-A47D-FF9678A7F18A}"/>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dirty="0"/>
              <a:t>Title </a:t>
            </a:r>
            <a:endParaRPr lang="en-US" dirty="0"/>
          </a:p>
        </p:txBody>
      </p:sp>
      <p:sp>
        <p:nvSpPr>
          <p:cNvPr id="13" name="Text Placeholder 3">
            <a:extLst>
              <a:ext uri="{FF2B5EF4-FFF2-40B4-BE49-F238E27FC236}">
                <a16:creationId xmlns:a16="http://schemas.microsoft.com/office/drawing/2014/main" id="{B728EC04-FB54-D045-B426-EEE62230489C}"/>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Tree>
    <p:extLst>
      <p:ext uri="{BB962C8B-B14F-4D97-AF65-F5344CB8AC3E}">
        <p14:creationId xmlns:p14="http://schemas.microsoft.com/office/powerpoint/2010/main" val="2513918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6CB4C33-DED6-0041-ABA7-C2872615691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7913" y="0"/>
            <a:ext cx="12192000" cy="6870357"/>
          </a:xfrm>
          <a:prstGeom prst="rect">
            <a:avLst/>
          </a:prstGeom>
        </p:spPr>
      </p:pic>
      <p:sp>
        <p:nvSpPr>
          <p:cNvPr id="11" name="Text Placeholder 2">
            <a:extLst>
              <a:ext uri="{FF2B5EF4-FFF2-40B4-BE49-F238E27FC236}">
                <a16:creationId xmlns:a16="http://schemas.microsoft.com/office/drawing/2014/main" id="{48C00819-1863-6940-A124-E3275268E161}"/>
              </a:ext>
            </a:extLst>
          </p:cNvPr>
          <p:cNvSpPr>
            <a:spLocks noGrp="1"/>
          </p:cNvSpPr>
          <p:nvPr>
            <p:ph type="body" sz="quarter" idx="10" hasCustomPrompt="1"/>
          </p:nvPr>
        </p:nvSpPr>
        <p:spPr>
          <a:xfrm>
            <a:off x="808892" y="2563125"/>
            <a:ext cx="4969058"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dirty="0"/>
              <a:t>Bullet point 1</a:t>
            </a:r>
          </a:p>
          <a:p>
            <a:pPr lvl="0"/>
            <a:r>
              <a:rPr lang="en-US" dirty="0"/>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point 3</a:t>
            </a:r>
          </a:p>
          <a:p>
            <a:pPr lvl="0"/>
            <a:endParaRPr lang="en-US" dirty="0"/>
          </a:p>
          <a:p>
            <a:pPr lvl="0"/>
            <a:endParaRPr lang="en-US" dirty="0"/>
          </a:p>
        </p:txBody>
      </p:sp>
      <p:cxnSp>
        <p:nvCxnSpPr>
          <p:cNvPr id="14" name="Straight Connector 13">
            <a:extLst>
              <a:ext uri="{FF2B5EF4-FFF2-40B4-BE49-F238E27FC236}">
                <a16:creationId xmlns:a16="http://schemas.microsoft.com/office/drawing/2014/main" id="{94BB5041-5687-9144-842B-22626597F7F1}"/>
              </a:ext>
            </a:extLst>
          </p:cNvPr>
          <p:cNvCxnSpPr/>
          <p:nvPr userDrawn="1"/>
        </p:nvCxnSpPr>
        <p:spPr>
          <a:xfrm>
            <a:off x="6122502" y="2563124"/>
            <a:ext cx="0" cy="3665397"/>
          </a:xfrm>
          <a:prstGeom prst="line">
            <a:avLst/>
          </a:prstGeom>
        </p:spPr>
        <p:style>
          <a:lnRef idx="1">
            <a:schemeClr val="dk1"/>
          </a:lnRef>
          <a:fillRef idx="0">
            <a:schemeClr val="dk1"/>
          </a:fillRef>
          <a:effectRef idx="0">
            <a:schemeClr val="dk1"/>
          </a:effectRef>
          <a:fontRef idx="minor">
            <a:schemeClr val="tx1"/>
          </a:fontRef>
        </p:style>
      </p:cxnSp>
      <p:sp>
        <p:nvSpPr>
          <p:cNvPr id="16" name="Text Placeholder 10">
            <a:extLst>
              <a:ext uri="{FF2B5EF4-FFF2-40B4-BE49-F238E27FC236}">
                <a16:creationId xmlns:a16="http://schemas.microsoft.com/office/drawing/2014/main" id="{BB16F0E1-97B4-594E-9C49-8B7B22F1859D}"/>
              </a:ext>
            </a:extLst>
          </p:cNvPr>
          <p:cNvSpPr>
            <a:spLocks noGrp="1"/>
          </p:cNvSpPr>
          <p:nvPr>
            <p:ph type="body" sz="quarter" idx="13" hasCustomPrompt="1"/>
          </p:nvPr>
        </p:nvSpPr>
        <p:spPr>
          <a:xfrm>
            <a:off x="808892" y="1796338"/>
            <a:ext cx="10727572" cy="375651"/>
          </a:xfrm>
        </p:spPr>
        <p:txBody>
          <a:bodyPr/>
          <a:lstStyle>
            <a:lvl1pPr marL="11113" indent="-11113">
              <a:buNone/>
              <a:tabLst/>
              <a:defRPr sz="2000" b="1"/>
            </a:lvl1pPr>
          </a:lstStyle>
          <a:p>
            <a:pPr lvl="0"/>
            <a:r>
              <a:rPr lang="en-GB" dirty="0"/>
              <a:t>Subhead</a:t>
            </a:r>
            <a:endParaRPr lang="en-US" dirty="0"/>
          </a:p>
        </p:txBody>
      </p:sp>
      <p:sp>
        <p:nvSpPr>
          <p:cNvPr id="17" name="Text Placeholder 2">
            <a:extLst>
              <a:ext uri="{FF2B5EF4-FFF2-40B4-BE49-F238E27FC236}">
                <a16:creationId xmlns:a16="http://schemas.microsoft.com/office/drawing/2014/main" id="{D3A390E3-140E-E547-9E8B-4D9B3D18BD8B}"/>
              </a:ext>
            </a:extLst>
          </p:cNvPr>
          <p:cNvSpPr>
            <a:spLocks noGrp="1"/>
          </p:cNvSpPr>
          <p:nvPr>
            <p:ph type="body" sz="quarter" idx="14" hasCustomPrompt="1"/>
          </p:nvPr>
        </p:nvSpPr>
        <p:spPr>
          <a:xfrm>
            <a:off x="6480400" y="2575206"/>
            <a:ext cx="5027062"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dirty="0"/>
              <a:t>Bullet point 1</a:t>
            </a:r>
          </a:p>
          <a:p>
            <a:pPr lvl="0"/>
            <a:r>
              <a:rPr lang="en-US" dirty="0"/>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point 3</a:t>
            </a:r>
          </a:p>
          <a:p>
            <a:pPr lvl="0"/>
            <a:endParaRPr lang="en-US" dirty="0"/>
          </a:p>
          <a:p>
            <a:pPr lvl="0"/>
            <a:endParaRPr lang="en-US" dirty="0"/>
          </a:p>
        </p:txBody>
      </p:sp>
      <p:sp>
        <p:nvSpPr>
          <p:cNvPr id="13" name="TextBox 12">
            <a:extLst>
              <a:ext uri="{FF2B5EF4-FFF2-40B4-BE49-F238E27FC236}">
                <a16:creationId xmlns:a16="http://schemas.microsoft.com/office/drawing/2014/main" id="{DF267F82-1D76-804E-973A-8BD5C66E480F}"/>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dirty="0"/>
          </a:p>
        </p:txBody>
      </p:sp>
      <p:pic>
        <p:nvPicPr>
          <p:cNvPr id="15" name="Picture 14" descr="Icon&#10;&#10;Description automatically generated">
            <a:extLst>
              <a:ext uri="{FF2B5EF4-FFF2-40B4-BE49-F238E27FC236}">
                <a16:creationId xmlns:a16="http://schemas.microsoft.com/office/drawing/2014/main" id="{75FED602-3608-C440-81BC-8A58012E9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20" name="Title 1">
            <a:extLst>
              <a:ext uri="{FF2B5EF4-FFF2-40B4-BE49-F238E27FC236}">
                <a16:creationId xmlns:a16="http://schemas.microsoft.com/office/drawing/2014/main" id="{7E5CF72D-FEFF-9545-B378-3B5DC80864F4}"/>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dirty="0"/>
              <a:t>Title </a:t>
            </a:r>
            <a:endParaRPr lang="en-US" dirty="0"/>
          </a:p>
        </p:txBody>
      </p:sp>
    </p:spTree>
    <p:extLst>
      <p:ext uri="{BB962C8B-B14F-4D97-AF65-F5344CB8AC3E}">
        <p14:creationId xmlns:p14="http://schemas.microsoft.com/office/powerpoint/2010/main" val="1957407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3 column 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19DBBC8-A3C9-A74F-BB81-8A62310F9980}"/>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3" name="Text Placeholder 2">
            <a:extLst>
              <a:ext uri="{FF2B5EF4-FFF2-40B4-BE49-F238E27FC236}">
                <a16:creationId xmlns:a16="http://schemas.microsoft.com/office/drawing/2014/main" id="{5233F634-82E2-4B47-98BE-CD0967D9743F}"/>
              </a:ext>
            </a:extLst>
          </p:cNvPr>
          <p:cNvSpPr>
            <a:spLocks noGrp="1"/>
          </p:cNvSpPr>
          <p:nvPr>
            <p:ph type="body" sz="quarter" idx="10" hasCustomPrompt="1"/>
          </p:nvPr>
        </p:nvSpPr>
        <p:spPr>
          <a:xfrm>
            <a:off x="802827" y="2563125"/>
            <a:ext cx="3093312"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dirty="0"/>
              <a:t>Bullet point 1</a:t>
            </a:r>
          </a:p>
          <a:p>
            <a:pPr lvl="0"/>
            <a:r>
              <a:rPr lang="en-US" dirty="0"/>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point 3</a:t>
            </a:r>
          </a:p>
          <a:p>
            <a:pPr lvl="0"/>
            <a:endParaRPr lang="en-US" dirty="0"/>
          </a:p>
          <a:p>
            <a:pPr lvl="0"/>
            <a:endParaRPr lang="en-US" dirty="0"/>
          </a:p>
        </p:txBody>
      </p:sp>
      <p:sp>
        <p:nvSpPr>
          <p:cNvPr id="8" name="Text Placeholder 2">
            <a:extLst>
              <a:ext uri="{FF2B5EF4-FFF2-40B4-BE49-F238E27FC236}">
                <a16:creationId xmlns:a16="http://schemas.microsoft.com/office/drawing/2014/main" id="{0856031A-581E-C943-808C-901EA96AC894}"/>
              </a:ext>
            </a:extLst>
          </p:cNvPr>
          <p:cNvSpPr>
            <a:spLocks noGrp="1"/>
          </p:cNvSpPr>
          <p:nvPr>
            <p:ph type="body" sz="quarter" idx="11" hasCustomPrompt="1"/>
          </p:nvPr>
        </p:nvSpPr>
        <p:spPr>
          <a:xfrm>
            <a:off x="4497405" y="2563125"/>
            <a:ext cx="3145251"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dirty="0"/>
              <a:t>Bullet point 1</a:t>
            </a:r>
          </a:p>
          <a:p>
            <a:pPr lvl="0"/>
            <a:r>
              <a:rPr lang="en-US" dirty="0"/>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point 3</a:t>
            </a:r>
          </a:p>
          <a:p>
            <a:pPr lvl="0"/>
            <a:endParaRPr lang="en-US" dirty="0"/>
          </a:p>
          <a:p>
            <a:pPr lvl="0"/>
            <a:endParaRPr lang="en-US" dirty="0"/>
          </a:p>
        </p:txBody>
      </p:sp>
      <p:sp>
        <p:nvSpPr>
          <p:cNvPr id="9" name="Text Placeholder 2">
            <a:extLst>
              <a:ext uri="{FF2B5EF4-FFF2-40B4-BE49-F238E27FC236}">
                <a16:creationId xmlns:a16="http://schemas.microsoft.com/office/drawing/2014/main" id="{E1FD0595-D54C-E24E-A8CB-E3E68A7946EA}"/>
              </a:ext>
            </a:extLst>
          </p:cNvPr>
          <p:cNvSpPr>
            <a:spLocks noGrp="1"/>
          </p:cNvSpPr>
          <p:nvPr>
            <p:ph type="body" sz="quarter" idx="12" hasCustomPrompt="1"/>
          </p:nvPr>
        </p:nvSpPr>
        <p:spPr>
          <a:xfrm>
            <a:off x="8243922" y="2563124"/>
            <a:ext cx="3145251"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dirty="0"/>
              <a:t>Bullet point 1</a:t>
            </a:r>
          </a:p>
          <a:p>
            <a:pPr lvl="0"/>
            <a:r>
              <a:rPr lang="en-US" dirty="0"/>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point 3</a:t>
            </a:r>
          </a:p>
          <a:p>
            <a:pPr lvl="0"/>
            <a:endParaRPr lang="en-US" dirty="0"/>
          </a:p>
          <a:p>
            <a:pPr lvl="0"/>
            <a:endParaRPr lang="en-US" dirty="0"/>
          </a:p>
        </p:txBody>
      </p:sp>
      <p:cxnSp>
        <p:nvCxnSpPr>
          <p:cNvPr id="11" name="Straight Connector 10">
            <a:extLst>
              <a:ext uri="{FF2B5EF4-FFF2-40B4-BE49-F238E27FC236}">
                <a16:creationId xmlns:a16="http://schemas.microsoft.com/office/drawing/2014/main" id="{4B489203-48C7-F54C-8920-EA20CDF631BF}"/>
              </a:ext>
            </a:extLst>
          </p:cNvPr>
          <p:cNvCxnSpPr/>
          <p:nvPr userDrawn="1"/>
        </p:nvCxnSpPr>
        <p:spPr>
          <a:xfrm>
            <a:off x="4174434" y="2563124"/>
            <a:ext cx="0" cy="366539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BAF4720-9450-BD4A-A2D6-2D17BE596D7C}"/>
              </a:ext>
            </a:extLst>
          </p:cNvPr>
          <p:cNvCxnSpPr/>
          <p:nvPr userDrawn="1"/>
        </p:nvCxnSpPr>
        <p:spPr>
          <a:xfrm>
            <a:off x="7931425" y="2563123"/>
            <a:ext cx="0" cy="3665397"/>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15BDEDA3-9C0B-2D41-BD95-C8EAC73CB0C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dirty="0"/>
          </a:p>
        </p:txBody>
      </p:sp>
      <p:pic>
        <p:nvPicPr>
          <p:cNvPr id="17" name="Picture 16" descr="Icon&#10;&#10;Description automatically generated">
            <a:extLst>
              <a:ext uri="{FF2B5EF4-FFF2-40B4-BE49-F238E27FC236}">
                <a16:creationId xmlns:a16="http://schemas.microsoft.com/office/drawing/2014/main" id="{E738B259-EB2F-7244-9170-5F932993ED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8" name="Text Placeholder 10">
            <a:extLst>
              <a:ext uri="{FF2B5EF4-FFF2-40B4-BE49-F238E27FC236}">
                <a16:creationId xmlns:a16="http://schemas.microsoft.com/office/drawing/2014/main" id="{69AF931A-9886-1042-B92F-216BAF699810}"/>
              </a:ext>
            </a:extLst>
          </p:cNvPr>
          <p:cNvSpPr>
            <a:spLocks noGrp="1"/>
          </p:cNvSpPr>
          <p:nvPr>
            <p:ph type="body" sz="quarter" idx="13" hasCustomPrompt="1"/>
          </p:nvPr>
        </p:nvSpPr>
        <p:spPr>
          <a:xfrm>
            <a:off x="808892" y="1796338"/>
            <a:ext cx="10727572" cy="375651"/>
          </a:xfrm>
        </p:spPr>
        <p:txBody>
          <a:bodyPr/>
          <a:lstStyle>
            <a:lvl1pPr marL="11113" indent="-11113">
              <a:buNone/>
              <a:tabLst/>
              <a:defRPr sz="2000" b="1"/>
            </a:lvl1pPr>
          </a:lstStyle>
          <a:p>
            <a:pPr lvl="0"/>
            <a:r>
              <a:rPr lang="en-GB" dirty="0"/>
              <a:t>Subhead</a:t>
            </a:r>
            <a:endParaRPr lang="en-US" dirty="0"/>
          </a:p>
        </p:txBody>
      </p:sp>
      <p:sp>
        <p:nvSpPr>
          <p:cNvPr id="19" name="Title 1">
            <a:extLst>
              <a:ext uri="{FF2B5EF4-FFF2-40B4-BE49-F238E27FC236}">
                <a16:creationId xmlns:a16="http://schemas.microsoft.com/office/drawing/2014/main" id="{7926E213-08BB-664B-B1AE-978F00DD8A47}"/>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dirty="0"/>
              <a:t>Title </a:t>
            </a:r>
            <a:endParaRPr lang="en-US" dirty="0"/>
          </a:p>
        </p:txBody>
      </p:sp>
    </p:spTree>
    <p:extLst>
      <p:ext uri="{BB962C8B-B14F-4D97-AF65-F5344CB8AC3E}">
        <p14:creationId xmlns:p14="http://schemas.microsoft.com/office/powerpoint/2010/main" val="2012299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1555449"/>
            <a:ext cx="12213536" cy="872063"/>
          </a:xfrm>
        </p:spPr>
        <p:txBody>
          <a:bodyPr anchor="b"/>
          <a:lstStyle>
            <a:lvl1pPr algn="ctr">
              <a:defRPr sz="6000"/>
            </a:lvl1pPr>
          </a:lstStyle>
          <a:p>
            <a:r>
              <a:rPr lang="en-GB" dirty="0"/>
              <a:t>Thank you</a:t>
            </a:r>
            <a:endParaRPr lang="en-US" dirty="0"/>
          </a:p>
        </p:txBody>
      </p:sp>
      <p:pic>
        <p:nvPicPr>
          <p:cNvPr id="10" name="Picture 9" descr="Icon&#10;&#10;Description automatically generated">
            <a:extLst>
              <a:ext uri="{FF2B5EF4-FFF2-40B4-BE49-F238E27FC236}">
                <a16:creationId xmlns:a16="http://schemas.microsoft.com/office/drawing/2014/main" id="{91C7F613-5B79-674E-8CAB-8F5D864B8DC3}"/>
              </a:ext>
            </a:extLst>
          </p:cNvPr>
          <p:cNvPicPr>
            <a:picLocks noChangeAspect="1"/>
          </p:cNvPicPr>
          <p:nvPr userDrawn="1"/>
        </p:nvPicPr>
        <p:blipFill>
          <a:blip r:embed="rId2"/>
          <a:stretch>
            <a:fillRect/>
          </a:stretch>
        </p:blipFill>
        <p:spPr>
          <a:xfrm>
            <a:off x="-36043" y="3252721"/>
            <a:ext cx="12213536" cy="3605279"/>
          </a:xfrm>
          <a:prstGeom prst="rect">
            <a:avLst/>
          </a:prstGeom>
        </p:spPr>
      </p:pic>
      <p:sp>
        <p:nvSpPr>
          <p:cNvPr id="4" name="TextBox 3">
            <a:extLst>
              <a:ext uri="{FF2B5EF4-FFF2-40B4-BE49-F238E27FC236}">
                <a16:creationId xmlns:a16="http://schemas.microsoft.com/office/drawing/2014/main" id="{C1E94BFF-B5AB-E943-9CFC-F78F07288D42}"/>
              </a:ext>
            </a:extLst>
          </p:cNvPr>
          <p:cNvSpPr txBox="1"/>
          <p:nvPr userDrawn="1"/>
        </p:nvSpPr>
        <p:spPr>
          <a:xfrm>
            <a:off x="9530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mn-lt"/>
                <a:ea typeface="+mn-ea"/>
                <a:cs typeface="+mn-cs"/>
              </a:rPr>
              <a:t>© British Nutrition Foundation 2022 | nutrition.org.uk</a:t>
            </a:r>
          </a:p>
          <a:p>
            <a:pPr algn="l"/>
            <a:endParaRPr lang="en-US" dirty="0"/>
          </a:p>
        </p:txBody>
      </p:sp>
      <p:pic>
        <p:nvPicPr>
          <p:cNvPr id="6" name="Picture 5" descr="Icon&#10;&#10;Description automatically generated">
            <a:extLst>
              <a:ext uri="{FF2B5EF4-FFF2-40B4-BE49-F238E27FC236}">
                <a16:creationId xmlns:a16="http://schemas.microsoft.com/office/drawing/2014/main" id="{4B6489C5-A1D5-854E-A4C3-7C65D5414A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73398" y="237797"/>
            <a:ext cx="492443" cy="492443"/>
          </a:xfrm>
          <a:prstGeom prst="rect">
            <a:avLst/>
          </a:prstGeom>
        </p:spPr>
      </p:pic>
    </p:spTree>
    <p:extLst>
      <p:ext uri="{BB962C8B-B14F-4D97-AF65-F5344CB8AC3E}">
        <p14:creationId xmlns:p14="http://schemas.microsoft.com/office/powerpoint/2010/main" val="3160390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DEBA110A-BAEB-0141-973A-FEA95AAEC7E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56937"/>
            <a:ext cx="12213536" cy="872063"/>
          </a:xfrm>
        </p:spPr>
        <p:txBody>
          <a:bodyPr anchor="b"/>
          <a:lstStyle>
            <a:lvl1pPr algn="ctr">
              <a:defRPr sz="6000">
                <a:solidFill>
                  <a:srgbClr val="53B058"/>
                </a:solidFill>
              </a:defRPr>
            </a:lvl1pPr>
          </a:lstStyle>
          <a:p>
            <a:r>
              <a:rPr lang="en-GB" dirty="0"/>
              <a:t>Thank you</a:t>
            </a:r>
            <a:endParaRPr lang="en-US" dirty="0"/>
          </a:p>
        </p:txBody>
      </p:sp>
      <p:sp>
        <p:nvSpPr>
          <p:cNvPr id="4" name="TextBox 3">
            <a:extLst>
              <a:ext uri="{FF2B5EF4-FFF2-40B4-BE49-F238E27FC236}">
                <a16:creationId xmlns:a16="http://schemas.microsoft.com/office/drawing/2014/main" id="{32FE22AF-0330-2E42-9C9B-80BD71BF264F}"/>
              </a:ext>
            </a:extLst>
          </p:cNvPr>
          <p:cNvSpPr txBox="1"/>
          <p:nvPr userDrawn="1"/>
        </p:nvSpPr>
        <p:spPr>
          <a:xfrm>
            <a:off x="132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mn-lt"/>
                <a:ea typeface="+mn-ea"/>
                <a:cs typeface="+mn-cs"/>
              </a:rPr>
              <a:t>© British Nutrition Foundation 2022 | nutrition.org.uk</a:t>
            </a:r>
          </a:p>
          <a:p>
            <a:pPr algn="l"/>
            <a:endParaRPr lang="en-US" dirty="0"/>
          </a:p>
        </p:txBody>
      </p:sp>
      <p:pic>
        <p:nvPicPr>
          <p:cNvPr id="8" name="Picture 7" descr="Icon&#10;&#10;Description automatically generated">
            <a:extLst>
              <a:ext uri="{FF2B5EF4-FFF2-40B4-BE49-F238E27FC236}">
                <a16:creationId xmlns:a16="http://schemas.microsoft.com/office/drawing/2014/main" id="{E40DADFA-8F30-C641-B0C6-AE73CFAC37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583659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66A6321-CBAF-2A40-8801-01BE35D3A9EB}"/>
              </a:ext>
            </a:extLst>
          </p:cNvPr>
          <p:cNvPicPr>
            <a:picLocks noChangeAspect="1"/>
          </p:cNvPicPr>
          <p:nvPr userDrawn="1"/>
        </p:nvPicPr>
        <p:blipFill>
          <a:blip r:embed="rId2">
            <a:alphaModFix amt="40000"/>
          </a:blip>
          <a:stretch>
            <a:fillRect/>
          </a:stretch>
        </p:blipFill>
        <p:spPr>
          <a:xfrm>
            <a:off x="9010" y="-332154"/>
            <a:ext cx="12192000" cy="7190154"/>
          </a:xfrm>
          <a:prstGeom prst="rect">
            <a:avLst/>
          </a:prstGeom>
        </p:spPr>
      </p:pic>
      <p:sp>
        <p:nvSpPr>
          <p:cNvPr id="3" name="TextBox 2">
            <a:extLst>
              <a:ext uri="{FF2B5EF4-FFF2-40B4-BE49-F238E27FC236}">
                <a16:creationId xmlns:a16="http://schemas.microsoft.com/office/drawing/2014/main" id="{05424188-BEB1-9E4C-8C10-2E7F33C47095}"/>
              </a:ext>
            </a:extLst>
          </p:cNvPr>
          <p:cNvSpPr txBox="1"/>
          <p:nvPr userDrawn="1"/>
        </p:nvSpPr>
        <p:spPr>
          <a:xfrm>
            <a:off x="132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mn-lt"/>
                <a:ea typeface="+mn-ea"/>
                <a:cs typeface="+mn-cs"/>
              </a:rPr>
              <a:t>© British Nutrition Foundation 2022 | nutrition.org.uk</a:t>
            </a:r>
          </a:p>
          <a:p>
            <a:pPr algn="l"/>
            <a:endParaRPr lang="en-US" dirty="0"/>
          </a:p>
        </p:txBody>
      </p:sp>
      <p:pic>
        <p:nvPicPr>
          <p:cNvPr id="7" name="Picture 6" descr="Icon&#10;&#10;Description automatically generated">
            <a:extLst>
              <a:ext uri="{FF2B5EF4-FFF2-40B4-BE49-F238E27FC236}">
                <a16:creationId xmlns:a16="http://schemas.microsoft.com/office/drawing/2014/main" id="{418ACBB8-3624-6048-8969-2D44ADD00A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098784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037999-8E9D-CB42-AFEF-52726384724E}"/>
              </a:ext>
            </a:extLst>
          </p:cNvPr>
          <p:cNvSpPr>
            <a:spLocks noGrp="1"/>
          </p:cNvSpPr>
          <p:nvPr>
            <p:ph type="dt" sz="half" idx="10"/>
          </p:nvPr>
        </p:nvSpPr>
        <p:spPr/>
        <p:txBody>
          <a:bodyPr/>
          <a:lstStyle/>
          <a:p>
            <a:fld id="{66264A9D-E9B5-7A42-A727-3F19B36C0956}" type="datetimeFigureOut">
              <a:rPr lang="en-US" smtClean="0"/>
              <a:t>6/10/2022</a:t>
            </a:fld>
            <a:endParaRPr lang="en-US"/>
          </a:p>
        </p:txBody>
      </p:sp>
      <p:sp>
        <p:nvSpPr>
          <p:cNvPr id="3" name="Footer Placeholder 2">
            <a:extLst>
              <a:ext uri="{FF2B5EF4-FFF2-40B4-BE49-F238E27FC236}">
                <a16:creationId xmlns:a16="http://schemas.microsoft.com/office/drawing/2014/main" id="{CE358F46-BC37-4F4E-861D-6428C6E41A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287616-CD83-D745-AF7C-66B5A3E7A33C}"/>
              </a:ext>
            </a:extLst>
          </p:cNvPr>
          <p:cNvSpPr>
            <a:spLocks noGrp="1"/>
          </p:cNvSpPr>
          <p:nvPr>
            <p:ph type="sldNum" sz="quarter" idx="12"/>
          </p:nvPr>
        </p:nvSpPr>
        <p:spPr/>
        <p:txBody>
          <a:bodyPr/>
          <a:lstStyle/>
          <a:p>
            <a:fld id="{6A8F97D5-0B3E-114F-A06B-FEADF0846DF3}" type="slidenum">
              <a:rPr lang="en-US" smtClean="0"/>
              <a:t>‹#›</a:t>
            </a:fld>
            <a:endParaRPr lang="en-US"/>
          </a:p>
        </p:txBody>
      </p:sp>
    </p:spTree>
    <p:extLst>
      <p:ext uri="{BB962C8B-B14F-4D97-AF65-F5344CB8AC3E}">
        <p14:creationId xmlns:p14="http://schemas.microsoft.com/office/powerpoint/2010/main" val="72465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98D0707-8F8F-B146-8C52-B561FD09177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r="29012"/>
          <a:stretch/>
        </p:blipFill>
        <p:spPr>
          <a:xfrm>
            <a:off x="4053840" y="-40640"/>
            <a:ext cx="8138160" cy="6885691"/>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520146" y="848751"/>
            <a:ext cx="10025934" cy="1739433"/>
          </a:xfrm>
        </p:spPr>
        <p:txBody>
          <a:bodyPr anchor="b"/>
          <a:lstStyle>
            <a:lvl1pPr algn="l">
              <a:defRPr sz="6000">
                <a:solidFill>
                  <a:srgbClr val="53B058"/>
                </a:solidFill>
              </a:defRPr>
            </a:lvl1pPr>
          </a:lstStyle>
          <a:p>
            <a:r>
              <a:rPr lang="en-GB" dirty="0"/>
              <a:t>Title </a:t>
            </a:r>
            <a:br>
              <a:rPr lang="en-GB" dirty="0"/>
            </a:br>
            <a:r>
              <a:rPr lang="en-GB" dirty="0"/>
              <a:t>slide 3</a:t>
            </a:r>
            <a:endParaRPr lang="en-US" dirty="0"/>
          </a:p>
        </p:txBody>
      </p:sp>
      <p:sp>
        <p:nvSpPr>
          <p:cNvPr id="3" name="Subtitle 2">
            <a:extLst>
              <a:ext uri="{FF2B5EF4-FFF2-40B4-BE49-F238E27FC236}">
                <a16:creationId xmlns:a16="http://schemas.microsoft.com/office/drawing/2014/main" id="{6385A77F-4613-6A49-889D-044A5256C18D}"/>
              </a:ext>
            </a:extLst>
          </p:cNvPr>
          <p:cNvSpPr>
            <a:spLocks noGrp="1"/>
          </p:cNvSpPr>
          <p:nvPr>
            <p:ph type="subTitle" idx="1" hasCustomPrompt="1"/>
          </p:nvPr>
        </p:nvSpPr>
        <p:spPr>
          <a:xfrm>
            <a:off x="520147" y="2861475"/>
            <a:ext cx="10025933" cy="1063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if needed </a:t>
            </a:r>
            <a:endParaRPr lang="en-US" dirty="0"/>
          </a:p>
        </p:txBody>
      </p:sp>
      <p:pic>
        <p:nvPicPr>
          <p:cNvPr id="8" name="Picture 7" descr="Logo&#10;&#10;Description automatically generated with medium confidence">
            <a:extLst>
              <a:ext uri="{FF2B5EF4-FFF2-40B4-BE49-F238E27FC236}">
                <a16:creationId xmlns:a16="http://schemas.microsoft.com/office/drawing/2014/main" id="{3DBE9F0C-B0C1-364F-9445-D831842771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160" y="5212026"/>
            <a:ext cx="3402048" cy="1063140"/>
          </a:xfrm>
          <a:prstGeom prst="rect">
            <a:avLst/>
          </a:prstGeom>
        </p:spPr>
      </p:pic>
      <p:sp>
        <p:nvSpPr>
          <p:cNvPr id="6" name="TextBox 5">
            <a:extLst>
              <a:ext uri="{FF2B5EF4-FFF2-40B4-BE49-F238E27FC236}">
                <a16:creationId xmlns:a16="http://schemas.microsoft.com/office/drawing/2014/main" id="{69301A21-E7B2-3447-BA9B-2E25416FEAE5}"/>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mn-lt"/>
                <a:ea typeface="+mn-ea"/>
                <a:cs typeface="+mn-cs"/>
              </a:rPr>
              <a:t>© British Nutrition Foundation 2022 | nutrition.org.uk</a:t>
            </a:r>
          </a:p>
          <a:p>
            <a:pPr algn="l"/>
            <a:endParaRPr lang="en-US" dirty="0"/>
          </a:p>
        </p:txBody>
      </p:sp>
    </p:spTree>
    <p:extLst>
      <p:ext uri="{BB962C8B-B14F-4D97-AF65-F5344CB8AC3E}">
        <p14:creationId xmlns:p14="http://schemas.microsoft.com/office/powerpoint/2010/main" val="3011519591"/>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lai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1552112-1EDA-1348-9A06-E85F696280E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rgbClr val="53B058"/>
                </a:solidFill>
              </a:defRPr>
            </a:lvl1pPr>
          </a:lstStyle>
          <a:p>
            <a:r>
              <a:rPr lang="en-GB" dirty="0"/>
              <a:t>Section Divider: Plain</a:t>
            </a:r>
            <a:endParaRPr lang="en-US" dirty="0"/>
          </a:p>
        </p:txBody>
      </p:sp>
      <p:sp>
        <p:nvSpPr>
          <p:cNvPr id="9" name="TextBox 8">
            <a:extLst>
              <a:ext uri="{FF2B5EF4-FFF2-40B4-BE49-F238E27FC236}">
                <a16:creationId xmlns:a16="http://schemas.microsoft.com/office/drawing/2014/main" id="{2C5750F5-B00C-4841-AA7D-EE297926A599}"/>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sz="1000" dirty="0"/>
          </a:p>
        </p:txBody>
      </p:sp>
    </p:spTree>
    <p:extLst>
      <p:ext uri="{BB962C8B-B14F-4D97-AF65-F5344CB8AC3E}">
        <p14:creationId xmlns:p14="http://schemas.microsoft.com/office/powerpoint/2010/main" val="1784744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Blocks">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5AB137F7-4470-674A-B763-E69F613E298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3169"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0" y="2590799"/>
            <a:ext cx="12192000" cy="643155"/>
          </a:xfrm>
        </p:spPr>
        <p:txBody>
          <a:bodyPr anchor="b"/>
          <a:lstStyle>
            <a:lvl1pPr algn="ctr">
              <a:defRPr sz="4000">
                <a:solidFill>
                  <a:schemeClr val="tx1"/>
                </a:solidFill>
              </a:defRPr>
            </a:lvl1pPr>
          </a:lstStyle>
          <a:p>
            <a:r>
              <a:rPr lang="en-GB" dirty="0"/>
              <a:t>Section Divider: Blocks</a:t>
            </a:r>
            <a:endParaRPr lang="en-US" dirty="0"/>
          </a:p>
        </p:txBody>
      </p:sp>
      <p:pic>
        <p:nvPicPr>
          <p:cNvPr id="8" name="Picture 7" descr="A picture containing drawing&#10;&#10;Description automatically generated">
            <a:extLst>
              <a:ext uri="{FF2B5EF4-FFF2-40B4-BE49-F238E27FC236}">
                <a16:creationId xmlns:a16="http://schemas.microsoft.com/office/drawing/2014/main" id="{E0A7485E-FABC-9C45-807C-45B10991B7A0}"/>
              </a:ext>
            </a:extLst>
          </p:cNvPr>
          <p:cNvPicPr>
            <a:picLocks noChangeAspect="1"/>
          </p:cNvPicPr>
          <p:nvPr userDrawn="1"/>
        </p:nvPicPr>
        <p:blipFill>
          <a:blip r:embed="rId3"/>
          <a:stretch>
            <a:fillRect/>
          </a:stretch>
        </p:blipFill>
        <p:spPr>
          <a:xfrm>
            <a:off x="70339" y="4994031"/>
            <a:ext cx="12024984" cy="1875692"/>
          </a:xfrm>
          <a:prstGeom prst="rect">
            <a:avLst/>
          </a:prstGeom>
        </p:spPr>
      </p:pic>
      <p:pic>
        <p:nvPicPr>
          <p:cNvPr id="3" name="Picture 2" descr="Icon&#10;&#10;Description automatically generated">
            <a:extLst>
              <a:ext uri="{FF2B5EF4-FFF2-40B4-BE49-F238E27FC236}">
                <a16:creationId xmlns:a16="http://schemas.microsoft.com/office/drawing/2014/main" id="{220313A8-413D-A444-A021-CB153809DA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23329" y="275411"/>
            <a:ext cx="534991" cy="534991"/>
          </a:xfrm>
          <a:prstGeom prst="rect">
            <a:avLst/>
          </a:prstGeom>
        </p:spPr>
      </p:pic>
      <p:sp>
        <p:nvSpPr>
          <p:cNvPr id="9" name="TextBox 8">
            <a:extLst>
              <a:ext uri="{FF2B5EF4-FFF2-40B4-BE49-F238E27FC236}">
                <a16:creationId xmlns:a16="http://schemas.microsoft.com/office/drawing/2014/main" id="{4E944D1F-16E2-1C42-BC01-40BDA1B0C498}"/>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bg1"/>
                </a:solidFill>
                <a:effectLst/>
                <a:latin typeface="+mn-lt"/>
                <a:ea typeface="+mn-ea"/>
                <a:cs typeface="+mn-cs"/>
              </a:rPr>
              <a:t>© British Nutrition Foundation 2022 | nutrition.org.uk</a:t>
            </a:r>
          </a:p>
          <a:p>
            <a:pPr algn="l"/>
            <a:endParaRPr lang="en-US" sz="1000" dirty="0"/>
          </a:p>
        </p:txBody>
      </p:sp>
    </p:spTree>
    <p:extLst>
      <p:ext uri="{BB962C8B-B14F-4D97-AF65-F5344CB8AC3E}">
        <p14:creationId xmlns:p14="http://schemas.microsoft.com/office/powerpoint/2010/main" val="75951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gree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A7948B9-E2D7-0C46-BBD5-8A8901B485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509"/>
          <a:stretch/>
        </p:blipFill>
        <p:spPr>
          <a:xfrm>
            <a:off x="0" y="0"/>
            <a:ext cx="12192000" cy="687831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dirty="0"/>
              <a:t>Section Divider: Green</a:t>
            </a:r>
            <a:endParaRPr lang="en-US" dirty="0"/>
          </a:p>
        </p:txBody>
      </p:sp>
      <p:sp>
        <p:nvSpPr>
          <p:cNvPr id="5" name="TextBox 4">
            <a:extLst>
              <a:ext uri="{FF2B5EF4-FFF2-40B4-BE49-F238E27FC236}">
                <a16:creationId xmlns:a16="http://schemas.microsoft.com/office/drawing/2014/main" id="{C500FF99-9F59-0540-BF93-0DA39ED3074D}"/>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bg1"/>
                </a:solidFill>
                <a:effectLst/>
                <a:latin typeface="+mn-lt"/>
                <a:ea typeface="+mn-ea"/>
                <a:cs typeface="+mn-cs"/>
              </a:rPr>
              <a:t>© British Nutrition Foundation 2022 | nutrition.org.uk</a:t>
            </a:r>
          </a:p>
          <a:p>
            <a:pPr algn="l"/>
            <a:endParaRPr lang="en-US" sz="1000" dirty="0"/>
          </a:p>
        </p:txBody>
      </p:sp>
      <p:pic>
        <p:nvPicPr>
          <p:cNvPr id="6" name="Picture 5" descr="Icon&#10;&#10;Description automatically generated">
            <a:extLst>
              <a:ext uri="{FF2B5EF4-FFF2-40B4-BE49-F238E27FC236}">
                <a16:creationId xmlns:a16="http://schemas.microsoft.com/office/drawing/2014/main" id="{A06CF6AA-2ABC-A442-9DCD-CD50B26D3C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37627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divider ta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B6609C-F2CE-8D4A-8125-64CCCDB288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78320"/>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dirty="0"/>
              <a:t>Section Divider: Tan</a:t>
            </a:r>
            <a:endParaRPr lang="en-US" dirty="0"/>
          </a:p>
        </p:txBody>
      </p:sp>
      <p:sp>
        <p:nvSpPr>
          <p:cNvPr id="8" name="TextBox 7">
            <a:extLst>
              <a:ext uri="{FF2B5EF4-FFF2-40B4-BE49-F238E27FC236}">
                <a16:creationId xmlns:a16="http://schemas.microsoft.com/office/drawing/2014/main" id="{42E67CE2-3041-1547-9F0B-C855A7A3F576}"/>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bg1"/>
                </a:solidFill>
                <a:effectLst/>
                <a:latin typeface="+mn-lt"/>
                <a:ea typeface="+mn-ea"/>
                <a:cs typeface="+mn-cs"/>
              </a:rPr>
              <a:t>© British Nutrition Foundation 2022 | nutrition.org.uk</a:t>
            </a:r>
          </a:p>
          <a:p>
            <a:pPr algn="l"/>
            <a:endParaRPr lang="en-US" sz="1000" dirty="0"/>
          </a:p>
        </p:txBody>
      </p:sp>
      <p:pic>
        <p:nvPicPr>
          <p:cNvPr id="9" name="Picture 8" descr="Icon&#10;&#10;Description automatically generated">
            <a:extLst>
              <a:ext uri="{FF2B5EF4-FFF2-40B4-BE49-F238E27FC236}">
                <a16:creationId xmlns:a16="http://schemas.microsoft.com/office/drawing/2014/main" id="{22E77DFA-D338-1E4E-9FCD-DFD64BA6C3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231452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divider yellow">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85F87BC-EFDD-D244-85B2-858EE64E20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347200" cy="6858000"/>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tx1"/>
                </a:solidFill>
              </a:defRPr>
            </a:lvl1pPr>
          </a:lstStyle>
          <a:p>
            <a:r>
              <a:rPr lang="en-GB" dirty="0"/>
              <a:t>Section Divider: Yellow</a:t>
            </a:r>
            <a:endParaRPr lang="en-US" dirty="0"/>
          </a:p>
        </p:txBody>
      </p:sp>
      <p:sp>
        <p:nvSpPr>
          <p:cNvPr id="8" name="TextBox 7">
            <a:extLst>
              <a:ext uri="{FF2B5EF4-FFF2-40B4-BE49-F238E27FC236}">
                <a16:creationId xmlns:a16="http://schemas.microsoft.com/office/drawing/2014/main" id="{FD2E68D0-1A0A-0841-8342-AD55AE73F016}"/>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2022 | nutrition.org.uk</a:t>
            </a:r>
          </a:p>
          <a:p>
            <a:pPr algn="l"/>
            <a:endParaRPr lang="en-US" sz="1000" dirty="0"/>
          </a:p>
        </p:txBody>
      </p:sp>
      <p:pic>
        <p:nvPicPr>
          <p:cNvPr id="9" name="Picture 8" descr="Icon&#10;&#10;Description automatically generated">
            <a:extLst>
              <a:ext uri="{FF2B5EF4-FFF2-40B4-BE49-F238E27FC236}">
                <a16:creationId xmlns:a16="http://schemas.microsoft.com/office/drawing/2014/main" id="{1D5AF871-7C29-084E-8C12-C2368388D5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44503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divider blu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349783A-3F3D-2048-A533-417AE864E6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863"/>
          <a:stretch/>
        </p:blipFill>
        <p:spPr>
          <a:xfrm>
            <a:off x="0" y="-54429"/>
            <a:ext cx="12192000" cy="691242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dirty="0"/>
              <a:t>Section Divider: Blue</a:t>
            </a:r>
            <a:endParaRPr lang="en-US" dirty="0"/>
          </a:p>
        </p:txBody>
      </p:sp>
      <p:sp>
        <p:nvSpPr>
          <p:cNvPr id="8" name="TextBox 7">
            <a:extLst>
              <a:ext uri="{FF2B5EF4-FFF2-40B4-BE49-F238E27FC236}">
                <a16:creationId xmlns:a16="http://schemas.microsoft.com/office/drawing/2014/main" id="{DDCF2284-C5F6-F247-990C-4AF26C41B122}"/>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bg1"/>
                </a:solidFill>
                <a:effectLst/>
                <a:latin typeface="+mn-lt"/>
                <a:ea typeface="+mn-ea"/>
                <a:cs typeface="+mn-cs"/>
              </a:rPr>
              <a:t>© British Nutrition Foundation 2022 | nutrition.org.uk</a:t>
            </a:r>
          </a:p>
          <a:p>
            <a:pPr algn="l"/>
            <a:endParaRPr lang="en-US" sz="1000" dirty="0"/>
          </a:p>
        </p:txBody>
      </p:sp>
      <p:pic>
        <p:nvPicPr>
          <p:cNvPr id="9" name="Picture 8" descr="Icon&#10;&#10;Description automatically generated">
            <a:extLst>
              <a:ext uri="{FF2B5EF4-FFF2-40B4-BE49-F238E27FC236}">
                <a16:creationId xmlns:a16="http://schemas.microsoft.com/office/drawing/2014/main" id="{9E6954E2-285B-2B47-92D3-F16E53FA2A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267257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6C4D72-AE0F-FE4B-B6A5-4581A0B2D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4E3A59-2058-7442-9528-A596EE7C5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E8C908-3946-184B-98CF-F23A68BC4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64A9D-E9B5-7A42-A727-3F19B36C0956}" type="datetimeFigureOut">
              <a:rPr lang="en-US" smtClean="0"/>
              <a:t>6/10/2022</a:t>
            </a:fld>
            <a:endParaRPr lang="en-US"/>
          </a:p>
        </p:txBody>
      </p:sp>
      <p:sp>
        <p:nvSpPr>
          <p:cNvPr id="5" name="Footer Placeholder 4">
            <a:extLst>
              <a:ext uri="{FF2B5EF4-FFF2-40B4-BE49-F238E27FC236}">
                <a16:creationId xmlns:a16="http://schemas.microsoft.com/office/drawing/2014/main" id="{EA50DA2C-8883-AF4F-98A4-CB3E52833C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6AD9E1-5C2C-4043-83EB-2BF8C8F73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F97D5-0B3E-114F-A06B-FEADF0846DF3}" type="slidenum">
              <a:rPr lang="en-US" smtClean="0"/>
              <a:t>‹#›</a:t>
            </a:fld>
            <a:endParaRPr lang="en-US"/>
          </a:p>
        </p:txBody>
      </p:sp>
    </p:spTree>
    <p:extLst>
      <p:ext uri="{BB962C8B-B14F-4D97-AF65-F5344CB8AC3E}">
        <p14:creationId xmlns:p14="http://schemas.microsoft.com/office/powerpoint/2010/main" val="104095447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3" r:id="rId5"/>
    <p:sldLayoutId id="2147483674" r:id="rId6"/>
    <p:sldLayoutId id="2147483677" r:id="rId7"/>
    <p:sldLayoutId id="2147483675" r:id="rId8"/>
    <p:sldLayoutId id="2147483678" r:id="rId9"/>
    <p:sldLayoutId id="2147483679" r:id="rId10"/>
    <p:sldLayoutId id="2147483664" r:id="rId11"/>
    <p:sldLayoutId id="2147483687" r:id="rId12"/>
    <p:sldLayoutId id="2147483666" r:id="rId13"/>
    <p:sldLayoutId id="2147483670" r:id="rId14"/>
    <p:sldLayoutId id="2147483681" r:id="rId15"/>
    <p:sldLayoutId id="2147483682" r:id="rId16"/>
    <p:sldLayoutId id="2147483665" r:id="rId17"/>
    <p:sldLayoutId id="2147483683" r:id="rId18"/>
    <p:sldLayoutId id="2147483680" r:id="rId19"/>
    <p:sldLayoutId id="2147483684" r:id="rId20"/>
    <p:sldLayoutId id="2147483685" r:id="rId21"/>
    <p:sldLayoutId id="2147483686" r:id="rId22"/>
    <p:sldLayoutId id="2147483673" r:id="rId23"/>
    <p:sldLayoutId id="2147483667" r:id="rId24"/>
    <p:sldLayoutId id="2147483668" r:id="rId25"/>
    <p:sldLayoutId id="2147483669" r:id="rId26"/>
    <p:sldLayoutId id="2147483671" r:id="rId27"/>
    <p:sldLayoutId id="2147483655" r:id="rId28"/>
  </p:sldLayoutIdLst>
  <p:txStyles>
    <p:titleStyle>
      <a:lvl1pPr algn="l" defTabSz="914400" rtl="0" eaLnBrk="1" latinLnBrk="0" hangingPunct="1">
        <a:lnSpc>
          <a:spcPct val="90000"/>
        </a:lnSpc>
        <a:spcBef>
          <a:spcPct val="0"/>
        </a:spcBef>
        <a:buNone/>
        <a:defRPr sz="4400" b="0"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50.jpeg"/><Relationship Id="rId2"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1.xml"/><Relationship Id="rId5" Type="http://schemas.openxmlformats.org/officeDocument/2006/relationships/image" Target="../media/image55.jpeg"/><Relationship Id="rId4" Type="http://schemas.openxmlformats.org/officeDocument/2006/relationships/image" Target="../media/image54.jpe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1.xml"/><Relationship Id="rId5" Type="http://schemas.openxmlformats.org/officeDocument/2006/relationships/image" Target="../media/image59.png"/><Relationship Id="rId4" Type="http://schemas.openxmlformats.org/officeDocument/2006/relationships/image" Target="../media/image58.jpeg"/></Relationships>
</file>

<file path=ppt/slides/_rels/slide14.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1.png"/><Relationship Id="rId7" Type="http://schemas.openxmlformats.org/officeDocument/2006/relationships/image" Target="../media/image64.jpeg"/><Relationship Id="rId2" Type="http://schemas.openxmlformats.org/officeDocument/2006/relationships/image" Target="../media/image60.jpeg"/><Relationship Id="rId1" Type="http://schemas.openxmlformats.org/officeDocument/2006/relationships/slideLayout" Target="../slideLayouts/slideLayout11.xml"/><Relationship Id="rId6" Type="http://schemas.openxmlformats.org/officeDocument/2006/relationships/image" Target="../media/image63.jpeg"/><Relationship Id="rId5" Type="http://schemas.openxmlformats.org/officeDocument/2006/relationships/image" Target="../media/image59.png"/><Relationship Id="rId10" Type="http://schemas.openxmlformats.org/officeDocument/2006/relationships/image" Target="../media/image67.jpeg"/><Relationship Id="rId4" Type="http://schemas.openxmlformats.org/officeDocument/2006/relationships/image" Target="../media/image62.png"/><Relationship Id="rId9" Type="http://schemas.openxmlformats.org/officeDocument/2006/relationships/image" Target="../media/image66.jpeg"/></Relationships>
</file>

<file path=ppt/slides/_rels/slide15.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pn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11.xml"/><Relationship Id="rId6" Type="http://schemas.openxmlformats.org/officeDocument/2006/relationships/image" Target="../media/image72.jpeg"/><Relationship Id="rId5" Type="http://schemas.openxmlformats.org/officeDocument/2006/relationships/image" Target="../media/image71.jpe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jpeg"/></Relationships>
</file>

<file path=ppt/slides/_rels/slide1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8.jpeg"/><Relationship Id="rId1" Type="http://schemas.openxmlformats.org/officeDocument/2006/relationships/slideLayout" Target="../slideLayouts/slideLayout11.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1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8.jpeg"/><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8.jpeg"/><Relationship Id="rId1" Type="http://schemas.openxmlformats.org/officeDocument/2006/relationships/slideLayout" Target="../slideLayouts/slideLayout1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18.jpeg"/><Relationship Id="rId1" Type="http://schemas.openxmlformats.org/officeDocument/2006/relationships/slideLayout" Target="../slideLayouts/slideLayout1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0.png"/><Relationship Id="rId7" Type="http://schemas.openxmlformats.org/officeDocument/2006/relationships/image" Target="../media/image47.jpeg"/><Relationship Id="rId2" Type="http://schemas.openxmlformats.org/officeDocument/2006/relationships/image" Target="../media/image18.jpeg"/><Relationship Id="rId1" Type="http://schemas.openxmlformats.org/officeDocument/2006/relationships/slideLayout" Target="../slideLayouts/slideLayout1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674F-D3DB-9C4A-887A-D21ADA091C1C}"/>
              </a:ext>
            </a:extLst>
          </p:cNvPr>
          <p:cNvSpPr>
            <a:spLocks noGrp="1"/>
          </p:cNvSpPr>
          <p:nvPr>
            <p:ph type="ctrTitle"/>
          </p:nvPr>
        </p:nvSpPr>
        <p:spPr/>
        <p:txBody>
          <a:bodyPr/>
          <a:lstStyle/>
          <a:p>
            <a:r>
              <a:rPr lang="en-US" dirty="0"/>
              <a:t>Eat well for you and the planet!</a:t>
            </a:r>
          </a:p>
        </p:txBody>
      </p:sp>
      <p:sp>
        <p:nvSpPr>
          <p:cNvPr id="3" name="Subtitle 2">
            <a:extLst>
              <a:ext uri="{FF2B5EF4-FFF2-40B4-BE49-F238E27FC236}">
                <a16:creationId xmlns:a16="http://schemas.microsoft.com/office/drawing/2014/main" id="{A71048B5-F307-A244-8D81-9CDADDD01303}"/>
              </a:ext>
            </a:extLst>
          </p:cNvPr>
          <p:cNvSpPr>
            <a:spLocks noGrp="1"/>
          </p:cNvSpPr>
          <p:nvPr>
            <p:ph type="subTitle" idx="1"/>
          </p:nvPr>
        </p:nvSpPr>
        <p:spPr/>
        <p:txBody>
          <a:bodyPr/>
          <a:lstStyle/>
          <a:p>
            <a:r>
              <a:rPr lang="en-US" dirty="0"/>
              <a:t>Primary school assembly</a:t>
            </a:r>
          </a:p>
        </p:txBody>
      </p:sp>
    </p:spTree>
    <p:extLst>
      <p:ext uri="{BB962C8B-B14F-4D97-AF65-F5344CB8AC3E}">
        <p14:creationId xmlns:p14="http://schemas.microsoft.com/office/powerpoint/2010/main" val="281221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792-9E6B-8A4E-9A16-4FA2C0BC605A}"/>
              </a:ext>
            </a:extLst>
          </p:cNvPr>
          <p:cNvSpPr>
            <a:spLocks noGrp="1"/>
          </p:cNvSpPr>
          <p:nvPr>
            <p:ph type="ctrTitle"/>
          </p:nvPr>
        </p:nvSpPr>
        <p:spPr>
          <a:xfrm>
            <a:off x="638435" y="409161"/>
            <a:ext cx="10589793" cy="691661"/>
          </a:xfrm>
        </p:spPr>
        <p:txBody>
          <a:bodyPr>
            <a:normAutofit/>
          </a:bodyPr>
          <a:lstStyle/>
          <a:p>
            <a:r>
              <a:rPr lang="en-GB" sz="3200" b="1" dirty="0"/>
              <a:t>The Eatwell Guide</a:t>
            </a:r>
            <a:endParaRPr lang="en-US" sz="3200" b="1" dirty="0"/>
          </a:p>
        </p:txBody>
      </p:sp>
      <p:pic>
        <p:nvPicPr>
          <p:cNvPr id="16" name="Picture 15" descr="Chart&#10;&#10;Description automatically generated">
            <a:extLst>
              <a:ext uri="{FF2B5EF4-FFF2-40B4-BE49-F238E27FC236}">
                <a16:creationId xmlns:a16="http://schemas.microsoft.com/office/drawing/2014/main" id="{A5C6E280-942C-B274-B5FE-5A5D502C37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4754" y="374137"/>
            <a:ext cx="1352604" cy="1350319"/>
          </a:xfrm>
          <a:prstGeom prst="rect">
            <a:avLst/>
          </a:prstGeom>
        </p:spPr>
      </p:pic>
      <p:sp>
        <p:nvSpPr>
          <p:cNvPr id="17" name="TextBox 16">
            <a:extLst>
              <a:ext uri="{FF2B5EF4-FFF2-40B4-BE49-F238E27FC236}">
                <a16:creationId xmlns:a16="http://schemas.microsoft.com/office/drawing/2014/main" id="{D613679C-9A17-A492-BB87-697757383CAA}"/>
              </a:ext>
            </a:extLst>
          </p:cNvPr>
          <p:cNvSpPr txBox="1"/>
          <p:nvPr/>
        </p:nvSpPr>
        <p:spPr>
          <a:xfrm>
            <a:off x="3394988" y="1401111"/>
            <a:ext cx="7258223" cy="830997"/>
          </a:xfrm>
          <a:prstGeom prst="rect">
            <a:avLst/>
          </a:prstGeom>
          <a:noFill/>
        </p:spPr>
        <p:txBody>
          <a:bodyPr wrap="square" rtlCol="0">
            <a:spAutoFit/>
          </a:bodyPr>
          <a:lstStyle/>
          <a:p>
            <a:pPr indent="0" algn="ctr"/>
            <a:r>
              <a:rPr lang="en-GB" sz="2400" dirty="0"/>
              <a:t>Where are the foods that provide fibre on the Eatwell Guide?</a:t>
            </a:r>
          </a:p>
        </p:txBody>
      </p:sp>
      <p:sp>
        <p:nvSpPr>
          <p:cNvPr id="20" name="TextBox 19">
            <a:extLst>
              <a:ext uri="{FF2B5EF4-FFF2-40B4-BE49-F238E27FC236}">
                <a16:creationId xmlns:a16="http://schemas.microsoft.com/office/drawing/2014/main" id="{1ABB67F9-FD26-A941-B797-99B08B3B5A3A}"/>
              </a:ext>
            </a:extLst>
          </p:cNvPr>
          <p:cNvSpPr txBox="1"/>
          <p:nvPr/>
        </p:nvSpPr>
        <p:spPr>
          <a:xfrm>
            <a:off x="651309" y="4489959"/>
            <a:ext cx="2611900" cy="369332"/>
          </a:xfrm>
          <a:prstGeom prst="rect">
            <a:avLst/>
          </a:prstGeom>
          <a:noFill/>
        </p:spPr>
        <p:txBody>
          <a:bodyPr wrap="square" rtlCol="0">
            <a:spAutoFit/>
          </a:bodyPr>
          <a:lstStyle/>
          <a:p>
            <a:pPr algn="ctr"/>
            <a:r>
              <a:rPr lang="en-GB" dirty="0"/>
              <a:t>Fruit and vegetables </a:t>
            </a:r>
          </a:p>
        </p:txBody>
      </p:sp>
      <p:pic>
        <p:nvPicPr>
          <p:cNvPr id="22" name="Picture 21">
            <a:extLst>
              <a:ext uri="{FF2B5EF4-FFF2-40B4-BE49-F238E27FC236}">
                <a16:creationId xmlns:a16="http://schemas.microsoft.com/office/drawing/2014/main" id="{6B745B3A-499F-951A-75FB-5DE4444189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8246" y="1931009"/>
            <a:ext cx="1545015" cy="836551"/>
          </a:xfrm>
          <a:prstGeom prst="rect">
            <a:avLst/>
          </a:prstGeom>
        </p:spPr>
      </p:pic>
      <p:pic>
        <p:nvPicPr>
          <p:cNvPr id="24" name="Picture 23" descr="A picture containing food, fruit, vegetable, dish&#10;&#10;Description automatically generated">
            <a:extLst>
              <a:ext uri="{FF2B5EF4-FFF2-40B4-BE49-F238E27FC236}">
                <a16:creationId xmlns:a16="http://schemas.microsoft.com/office/drawing/2014/main" id="{0BBC1652-BF5D-2027-695C-AA9D2FDA71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1023" y="3411456"/>
            <a:ext cx="1699462" cy="980922"/>
          </a:xfrm>
          <a:prstGeom prst="rect">
            <a:avLst/>
          </a:prstGeom>
        </p:spPr>
      </p:pic>
      <p:pic>
        <p:nvPicPr>
          <p:cNvPr id="26" name="Picture 25" descr="A picture containing plate, fruit, bean, nut&#10;&#10;Description automatically generated">
            <a:extLst>
              <a:ext uri="{FF2B5EF4-FFF2-40B4-BE49-F238E27FC236}">
                <a16:creationId xmlns:a16="http://schemas.microsoft.com/office/drawing/2014/main" id="{6E06EA44-472D-725C-014F-D2A1C09286F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68529" y="4982712"/>
            <a:ext cx="1404450" cy="1031926"/>
          </a:xfrm>
          <a:prstGeom prst="rect">
            <a:avLst/>
          </a:prstGeom>
        </p:spPr>
      </p:pic>
      <p:sp>
        <p:nvSpPr>
          <p:cNvPr id="19" name="TextBox 18">
            <a:extLst>
              <a:ext uri="{FF2B5EF4-FFF2-40B4-BE49-F238E27FC236}">
                <a16:creationId xmlns:a16="http://schemas.microsoft.com/office/drawing/2014/main" id="{76EA9910-99A9-0E87-9BFC-D231563B1F3B}"/>
              </a:ext>
            </a:extLst>
          </p:cNvPr>
          <p:cNvSpPr txBox="1"/>
          <p:nvPr/>
        </p:nvSpPr>
        <p:spPr>
          <a:xfrm>
            <a:off x="797658" y="2893681"/>
            <a:ext cx="2146192" cy="369332"/>
          </a:xfrm>
          <a:prstGeom prst="rect">
            <a:avLst/>
          </a:prstGeom>
          <a:noFill/>
        </p:spPr>
        <p:txBody>
          <a:bodyPr wrap="square" rtlCol="0">
            <a:spAutoFit/>
          </a:bodyPr>
          <a:lstStyle/>
          <a:p>
            <a:pPr algn="ctr"/>
            <a:r>
              <a:rPr lang="en-GB" dirty="0"/>
              <a:t>Wholegrain foods</a:t>
            </a:r>
          </a:p>
        </p:txBody>
      </p:sp>
      <p:sp>
        <p:nvSpPr>
          <p:cNvPr id="21" name="TextBox 20">
            <a:extLst>
              <a:ext uri="{FF2B5EF4-FFF2-40B4-BE49-F238E27FC236}">
                <a16:creationId xmlns:a16="http://schemas.microsoft.com/office/drawing/2014/main" id="{553A6121-D096-9F11-E175-404CF473F9CE}"/>
              </a:ext>
            </a:extLst>
          </p:cNvPr>
          <p:cNvSpPr txBox="1"/>
          <p:nvPr/>
        </p:nvSpPr>
        <p:spPr>
          <a:xfrm>
            <a:off x="632308" y="6014638"/>
            <a:ext cx="2995584" cy="369332"/>
          </a:xfrm>
          <a:prstGeom prst="rect">
            <a:avLst/>
          </a:prstGeom>
          <a:noFill/>
        </p:spPr>
        <p:txBody>
          <a:bodyPr wrap="square" rtlCol="0">
            <a:spAutoFit/>
          </a:bodyPr>
          <a:lstStyle/>
          <a:p>
            <a:pPr algn="ctr"/>
            <a:r>
              <a:rPr lang="en-GB" dirty="0"/>
              <a:t>Beans, peas and lentils</a:t>
            </a:r>
          </a:p>
        </p:txBody>
      </p:sp>
      <p:sp>
        <p:nvSpPr>
          <p:cNvPr id="7" name="Rectangle 6">
            <a:extLst>
              <a:ext uri="{FF2B5EF4-FFF2-40B4-BE49-F238E27FC236}">
                <a16:creationId xmlns:a16="http://schemas.microsoft.com/office/drawing/2014/main" id="{BB6D49BC-3281-4822-3D69-E36A8DF96A50}"/>
              </a:ext>
            </a:extLst>
          </p:cNvPr>
          <p:cNvSpPr/>
          <p:nvPr/>
        </p:nvSpPr>
        <p:spPr>
          <a:xfrm>
            <a:off x="707861" y="1271369"/>
            <a:ext cx="2995584" cy="52342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AD4AF2E-01A3-773F-98EF-DA3F1D75F297}"/>
              </a:ext>
            </a:extLst>
          </p:cNvPr>
          <p:cNvSpPr txBox="1"/>
          <p:nvPr/>
        </p:nvSpPr>
        <p:spPr>
          <a:xfrm>
            <a:off x="767627" y="1334090"/>
            <a:ext cx="2802785" cy="369332"/>
          </a:xfrm>
          <a:prstGeom prst="rect">
            <a:avLst/>
          </a:prstGeom>
          <a:noFill/>
        </p:spPr>
        <p:txBody>
          <a:bodyPr wrap="square" rtlCol="0">
            <a:spAutoFit/>
          </a:bodyPr>
          <a:lstStyle/>
          <a:p>
            <a:pPr algn="ctr"/>
            <a:r>
              <a:rPr lang="en-GB" b="1" dirty="0"/>
              <a:t>Foods that provide fibre</a:t>
            </a:r>
          </a:p>
        </p:txBody>
      </p:sp>
      <p:pic>
        <p:nvPicPr>
          <p:cNvPr id="27" name="Picture 26">
            <a:extLst>
              <a:ext uri="{FF2B5EF4-FFF2-40B4-BE49-F238E27FC236}">
                <a16:creationId xmlns:a16="http://schemas.microsoft.com/office/drawing/2014/main" id="{D49C4A80-BCCF-C6AA-62B2-1252D101A13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17270" y="2361850"/>
            <a:ext cx="5122115" cy="3386202"/>
          </a:xfrm>
          <a:prstGeom prst="rect">
            <a:avLst/>
          </a:prstGeom>
        </p:spPr>
      </p:pic>
      <p:sp>
        <p:nvSpPr>
          <p:cNvPr id="28" name="TextBox 27">
            <a:extLst>
              <a:ext uri="{FF2B5EF4-FFF2-40B4-BE49-F238E27FC236}">
                <a16:creationId xmlns:a16="http://schemas.microsoft.com/office/drawing/2014/main" id="{9A411E09-3899-89E8-5A20-BAAB369109AB}"/>
              </a:ext>
            </a:extLst>
          </p:cNvPr>
          <p:cNvSpPr txBox="1"/>
          <p:nvPr/>
        </p:nvSpPr>
        <p:spPr>
          <a:xfrm>
            <a:off x="3703445" y="5862488"/>
            <a:ext cx="7258223" cy="707886"/>
          </a:xfrm>
          <a:prstGeom prst="rect">
            <a:avLst/>
          </a:prstGeom>
          <a:noFill/>
        </p:spPr>
        <p:txBody>
          <a:bodyPr wrap="square" rtlCol="0">
            <a:spAutoFit/>
          </a:bodyPr>
          <a:lstStyle/>
          <a:p>
            <a:pPr indent="0" algn="ctr"/>
            <a:r>
              <a:rPr lang="en-GB" sz="2000" dirty="0"/>
              <a:t>The Eatwell Guide shows us that most of what we eat should come from plants.</a:t>
            </a:r>
          </a:p>
        </p:txBody>
      </p:sp>
      <p:pic>
        <p:nvPicPr>
          <p:cNvPr id="32" name="Picture 31" descr="Logo, company name&#10;&#10;Description automatically generated">
            <a:extLst>
              <a:ext uri="{FF2B5EF4-FFF2-40B4-BE49-F238E27FC236}">
                <a16:creationId xmlns:a16="http://schemas.microsoft.com/office/drawing/2014/main" id="{610A66DE-77B3-4B61-60E5-8083E27893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086542" y="6046156"/>
            <a:ext cx="1025300" cy="729540"/>
          </a:xfrm>
          <a:prstGeom prst="rect">
            <a:avLst/>
          </a:prstGeom>
        </p:spPr>
      </p:pic>
    </p:spTree>
    <p:extLst>
      <p:ext uri="{BB962C8B-B14F-4D97-AF65-F5344CB8AC3E}">
        <p14:creationId xmlns:p14="http://schemas.microsoft.com/office/powerpoint/2010/main" val="206973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792-9E6B-8A4E-9A16-4FA2C0BC605A}"/>
              </a:ext>
            </a:extLst>
          </p:cNvPr>
          <p:cNvSpPr>
            <a:spLocks noGrp="1"/>
          </p:cNvSpPr>
          <p:nvPr>
            <p:ph type="ctrTitle"/>
          </p:nvPr>
        </p:nvSpPr>
        <p:spPr>
          <a:xfrm>
            <a:off x="638435" y="409161"/>
            <a:ext cx="10589793" cy="691661"/>
          </a:xfrm>
        </p:spPr>
        <p:txBody>
          <a:bodyPr>
            <a:normAutofit/>
          </a:bodyPr>
          <a:lstStyle/>
          <a:p>
            <a:r>
              <a:rPr lang="en-GB" sz="3200" b="1" dirty="0"/>
              <a:t>The Eatwell Guide</a:t>
            </a:r>
            <a:endParaRPr lang="en-US" sz="3200" b="1" dirty="0"/>
          </a:p>
        </p:txBody>
      </p:sp>
      <p:pic>
        <p:nvPicPr>
          <p:cNvPr id="27" name="Picture 26">
            <a:extLst>
              <a:ext uri="{FF2B5EF4-FFF2-40B4-BE49-F238E27FC236}">
                <a16:creationId xmlns:a16="http://schemas.microsoft.com/office/drawing/2014/main" id="{D49C4A80-BCCF-C6AA-62B2-1252D101A1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0080" y="1931169"/>
            <a:ext cx="5075229" cy="3355206"/>
          </a:xfrm>
          <a:prstGeom prst="rect">
            <a:avLst/>
          </a:prstGeom>
        </p:spPr>
      </p:pic>
      <p:pic>
        <p:nvPicPr>
          <p:cNvPr id="32" name="Picture 31" descr="Logo, company name&#10;&#10;Description automatically generated">
            <a:extLst>
              <a:ext uri="{FF2B5EF4-FFF2-40B4-BE49-F238E27FC236}">
                <a16:creationId xmlns:a16="http://schemas.microsoft.com/office/drawing/2014/main" id="{610A66DE-77B3-4B61-60E5-8083E27893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86542" y="6046156"/>
            <a:ext cx="1025300" cy="729540"/>
          </a:xfrm>
          <a:prstGeom prst="rect">
            <a:avLst/>
          </a:prstGeom>
        </p:spPr>
      </p:pic>
      <p:sp>
        <p:nvSpPr>
          <p:cNvPr id="23" name="Speech Bubble: Rectangle 22">
            <a:extLst>
              <a:ext uri="{FF2B5EF4-FFF2-40B4-BE49-F238E27FC236}">
                <a16:creationId xmlns:a16="http://schemas.microsoft.com/office/drawing/2014/main" id="{5FC58FC0-3B1A-2091-F58A-B3DBF6F4B2B0}"/>
              </a:ext>
            </a:extLst>
          </p:cNvPr>
          <p:cNvSpPr/>
          <p:nvPr/>
        </p:nvSpPr>
        <p:spPr>
          <a:xfrm>
            <a:off x="5511503" y="977843"/>
            <a:ext cx="5928021" cy="1270058"/>
          </a:xfrm>
          <a:prstGeom prst="wedgeRectCallout">
            <a:avLst>
              <a:gd name="adj1" fmla="val -60889"/>
              <a:gd name="adj2" fmla="val 41321"/>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If we all followed the Eatwell Guide, this would help our health and the health of the planet! </a:t>
            </a:r>
          </a:p>
        </p:txBody>
      </p:sp>
      <p:sp>
        <p:nvSpPr>
          <p:cNvPr id="9" name="Text Box 2">
            <a:extLst>
              <a:ext uri="{FF2B5EF4-FFF2-40B4-BE49-F238E27FC236}">
                <a16:creationId xmlns:a16="http://schemas.microsoft.com/office/drawing/2014/main" id="{F0BF78B3-8290-DE5A-76C8-E2D1EBF92266}"/>
              </a:ext>
            </a:extLst>
          </p:cNvPr>
          <p:cNvSpPr txBox="1">
            <a:spLocks noChangeArrowheads="1"/>
          </p:cNvSpPr>
          <p:nvPr/>
        </p:nvSpPr>
        <p:spPr bwMode="auto">
          <a:xfrm>
            <a:off x="5965941" y="2827018"/>
            <a:ext cx="5633251" cy="2680011"/>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800"/>
              </a:spcAft>
            </a:pPr>
            <a:r>
              <a:rPr lang="en-GB" sz="2000" dirty="0">
                <a:effectLst/>
                <a:ea typeface="Calibri" panose="020F0502020204030204" pitchFamily="34" charset="0"/>
                <a:cs typeface="Times New Roman" panose="02020603050405020304" pitchFamily="18" charset="0"/>
              </a:rPr>
              <a:t>30% lower</a:t>
            </a:r>
            <a:r>
              <a:rPr lang="en-GB" sz="2000" b="1" dirty="0">
                <a:effectLst/>
                <a:ea typeface="Calibri" panose="020F0502020204030204" pitchFamily="34" charset="0"/>
                <a:cs typeface="Times New Roman" panose="02020603050405020304" pitchFamily="18" charset="0"/>
              </a:rPr>
              <a:t> greenhouse gases</a:t>
            </a:r>
            <a:br>
              <a:rPr lang="en-GB" sz="2000" b="1" dirty="0">
                <a:effectLst/>
                <a:ea typeface="Calibri" panose="020F0502020204030204" pitchFamily="34" charset="0"/>
                <a:cs typeface="Times New Roman" panose="02020603050405020304" pitchFamily="18" charset="0"/>
              </a:rPr>
            </a:br>
            <a:endParaRPr lang="en-GB" sz="2000" dirty="0">
              <a:effectLst/>
              <a:ea typeface="Calibri" panose="020F0502020204030204" pitchFamily="34" charset="0"/>
              <a:cs typeface="Times New Roman" panose="02020603050405020304" pitchFamily="18" charset="0"/>
            </a:endParaRPr>
          </a:p>
          <a:p>
            <a:pPr>
              <a:lnSpc>
                <a:spcPct val="200000"/>
              </a:lnSpc>
              <a:spcAft>
                <a:spcPts val="800"/>
              </a:spcAft>
            </a:pPr>
            <a:r>
              <a:rPr lang="en-GB" sz="2000" dirty="0">
                <a:effectLst/>
                <a:ea typeface="Calibri" panose="020F0502020204030204" pitchFamily="34" charset="0"/>
                <a:cs typeface="Times New Roman" panose="02020603050405020304" pitchFamily="18" charset="0"/>
              </a:rPr>
              <a:t>4% lower</a:t>
            </a:r>
            <a:r>
              <a:rPr lang="en-GB" sz="2000" b="1" dirty="0">
                <a:effectLst/>
                <a:ea typeface="Calibri" panose="020F0502020204030204" pitchFamily="34" charset="0"/>
                <a:cs typeface="Times New Roman" panose="02020603050405020304" pitchFamily="18" charset="0"/>
              </a:rPr>
              <a:t> water use</a:t>
            </a:r>
            <a:br>
              <a:rPr lang="en-GB" sz="2000" b="1" dirty="0">
                <a:effectLst/>
                <a:ea typeface="Calibri" panose="020F0502020204030204" pitchFamily="34" charset="0"/>
                <a:cs typeface="Times New Roman" panose="02020603050405020304" pitchFamily="18" charset="0"/>
              </a:rPr>
            </a:br>
            <a:endParaRPr lang="en-GB" sz="2000" dirty="0">
              <a:effectLst/>
              <a:ea typeface="Calibri" panose="020F0502020204030204" pitchFamily="34" charset="0"/>
              <a:cs typeface="Times New Roman" panose="02020603050405020304" pitchFamily="18" charset="0"/>
            </a:endParaRPr>
          </a:p>
          <a:p>
            <a:pPr>
              <a:spcAft>
                <a:spcPts val="1800"/>
              </a:spcAft>
            </a:pPr>
            <a:r>
              <a:rPr lang="en-GB" sz="2000" dirty="0">
                <a:effectLst/>
                <a:ea typeface="Calibri" panose="020F0502020204030204" pitchFamily="34" charset="0"/>
                <a:cs typeface="Times New Roman" panose="02020603050405020304" pitchFamily="18" charset="0"/>
              </a:rPr>
              <a:t>Reduce the number of new cases of </a:t>
            </a:r>
            <a:r>
              <a:rPr lang="en-GB" sz="2000" b="1" dirty="0">
                <a:effectLst/>
                <a:ea typeface="Calibri" panose="020F0502020204030204" pitchFamily="34" charset="0"/>
                <a:cs typeface="Times New Roman" panose="02020603050405020304" pitchFamily="18" charset="0"/>
              </a:rPr>
              <a:t>type 2 diabetes, heart disease, and stroke </a:t>
            </a:r>
            <a:r>
              <a:rPr lang="en-GB" sz="2000" dirty="0">
                <a:effectLst/>
                <a:ea typeface="Calibri" panose="020F0502020204030204" pitchFamily="34" charset="0"/>
                <a:cs typeface="Times New Roman" panose="02020603050405020304" pitchFamily="18" charset="0"/>
              </a:rPr>
              <a:t>in the UK population </a:t>
            </a:r>
            <a:endParaRPr lang="en-GB" sz="2000" dirty="0">
              <a:effectLst/>
              <a:highlight>
                <a:srgbClr val="FFFF00"/>
              </a:highlight>
              <a:ea typeface="Calibri" panose="020F0502020204030204" pitchFamily="34" charset="0"/>
              <a:cs typeface="Times New Roman" panose="02020603050405020304" pitchFamily="18" charset="0"/>
            </a:endParaRPr>
          </a:p>
        </p:txBody>
      </p:sp>
      <p:sp>
        <p:nvSpPr>
          <p:cNvPr id="10" name="Arrow: Down 9">
            <a:extLst>
              <a:ext uri="{FF2B5EF4-FFF2-40B4-BE49-F238E27FC236}">
                <a16:creationId xmlns:a16="http://schemas.microsoft.com/office/drawing/2014/main" id="{28F622DD-2BE4-2F6E-6654-04EB9E344879}"/>
              </a:ext>
            </a:extLst>
          </p:cNvPr>
          <p:cNvSpPr/>
          <p:nvPr/>
        </p:nvSpPr>
        <p:spPr>
          <a:xfrm>
            <a:off x="5560447" y="2903710"/>
            <a:ext cx="409533" cy="445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Arrow: Down 15">
            <a:extLst>
              <a:ext uri="{FF2B5EF4-FFF2-40B4-BE49-F238E27FC236}">
                <a16:creationId xmlns:a16="http://schemas.microsoft.com/office/drawing/2014/main" id="{64729F8F-3785-5925-04CB-F512DEB10500}"/>
              </a:ext>
            </a:extLst>
          </p:cNvPr>
          <p:cNvSpPr/>
          <p:nvPr/>
        </p:nvSpPr>
        <p:spPr>
          <a:xfrm>
            <a:off x="5547936" y="3837092"/>
            <a:ext cx="409533" cy="445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Arrow: Down 16">
            <a:extLst>
              <a:ext uri="{FF2B5EF4-FFF2-40B4-BE49-F238E27FC236}">
                <a16:creationId xmlns:a16="http://schemas.microsoft.com/office/drawing/2014/main" id="{C2251AFF-D189-6B4D-691D-8EBF65930B11}"/>
              </a:ext>
            </a:extLst>
          </p:cNvPr>
          <p:cNvSpPr/>
          <p:nvPr/>
        </p:nvSpPr>
        <p:spPr>
          <a:xfrm>
            <a:off x="5547935" y="5061106"/>
            <a:ext cx="409533" cy="445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94210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792-9E6B-8A4E-9A16-4FA2C0BC605A}"/>
              </a:ext>
            </a:extLst>
          </p:cNvPr>
          <p:cNvSpPr>
            <a:spLocks noGrp="1"/>
          </p:cNvSpPr>
          <p:nvPr>
            <p:ph type="ctrTitle"/>
          </p:nvPr>
        </p:nvSpPr>
        <p:spPr>
          <a:xfrm>
            <a:off x="446941" y="529049"/>
            <a:ext cx="10589793" cy="691661"/>
          </a:xfrm>
        </p:spPr>
        <p:txBody>
          <a:bodyPr>
            <a:normAutofit/>
          </a:bodyPr>
          <a:lstStyle/>
          <a:p>
            <a:r>
              <a:rPr lang="en-GB" sz="3000" b="1" dirty="0"/>
              <a:t>Get at least 5 A DAY – put plenty on your plate</a:t>
            </a:r>
            <a:endParaRPr lang="en-US" sz="3000" b="1" dirty="0"/>
          </a:p>
        </p:txBody>
      </p:sp>
      <p:pic>
        <p:nvPicPr>
          <p:cNvPr id="6" name="Picture 5" descr="Logo, company name&#10;&#10;Description automatically generated">
            <a:extLst>
              <a:ext uri="{FF2B5EF4-FFF2-40B4-BE49-F238E27FC236}">
                <a16:creationId xmlns:a16="http://schemas.microsoft.com/office/drawing/2014/main" id="{4E37EB32-56B2-5B33-9AB6-6F70F462BF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86133" y="5817997"/>
            <a:ext cx="1376388" cy="979353"/>
          </a:xfrm>
          <a:prstGeom prst="rect">
            <a:avLst/>
          </a:prstGeom>
        </p:spPr>
      </p:pic>
      <p:pic>
        <p:nvPicPr>
          <p:cNvPr id="8" name="Picture 7" descr="A picture containing chart&#10;&#10;Description automatically generated">
            <a:extLst>
              <a:ext uri="{FF2B5EF4-FFF2-40B4-BE49-F238E27FC236}">
                <a16:creationId xmlns:a16="http://schemas.microsoft.com/office/drawing/2014/main" id="{B35DF056-735B-CDC4-213F-A85713670A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4449" y="326043"/>
            <a:ext cx="1300610" cy="1300610"/>
          </a:xfrm>
          <a:prstGeom prst="rect">
            <a:avLst/>
          </a:prstGeom>
        </p:spPr>
      </p:pic>
      <p:sp>
        <p:nvSpPr>
          <p:cNvPr id="12" name="TextBox 11">
            <a:extLst>
              <a:ext uri="{FF2B5EF4-FFF2-40B4-BE49-F238E27FC236}">
                <a16:creationId xmlns:a16="http://schemas.microsoft.com/office/drawing/2014/main" id="{06F26A94-ED43-AFFB-D81C-D42CF5EAF3E5}"/>
              </a:ext>
            </a:extLst>
          </p:cNvPr>
          <p:cNvSpPr txBox="1"/>
          <p:nvPr/>
        </p:nvSpPr>
        <p:spPr>
          <a:xfrm>
            <a:off x="446941" y="1679691"/>
            <a:ext cx="6283760" cy="461665"/>
          </a:xfrm>
          <a:prstGeom prst="rect">
            <a:avLst/>
          </a:prstGeom>
          <a:noFill/>
        </p:spPr>
        <p:txBody>
          <a:bodyPr wrap="square" rtlCol="0">
            <a:spAutoFit/>
          </a:bodyPr>
          <a:lstStyle/>
          <a:p>
            <a:r>
              <a:rPr lang="en-GB" sz="2400" b="1" dirty="0"/>
              <a:t>Why do we need fruit and vegetables?</a:t>
            </a:r>
          </a:p>
        </p:txBody>
      </p:sp>
      <p:sp>
        <p:nvSpPr>
          <p:cNvPr id="13" name="TextBox 12">
            <a:extLst>
              <a:ext uri="{FF2B5EF4-FFF2-40B4-BE49-F238E27FC236}">
                <a16:creationId xmlns:a16="http://schemas.microsoft.com/office/drawing/2014/main" id="{5729C6A8-5867-CD15-A0DB-7276F0BE82E3}"/>
              </a:ext>
            </a:extLst>
          </p:cNvPr>
          <p:cNvSpPr txBox="1"/>
          <p:nvPr/>
        </p:nvSpPr>
        <p:spPr>
          <a:xfrm>
            <a:off x="532666" y="5441641"/>
            <a:ext cx="5649059" cy="461665"/>
          </a:xfrm>
          <a:prstGeom prst="rect">
            <a:avLst/>
          </a:prstGeom>
          <a:noFill/>
        </p:spPr>
        <p:txBody>
          <a:bodyPr wrap="square" rtlCol="0">
            <a:spAutoFit/>
          </a:bodyPr>
          <a:lstStyle/>
          <a:p>
            <a:pPr indent="0"/>
            <a:r>
              <a:rPr lang="en-GB" sz="2400" dirty="0"/>
              <a:t>For vitamins, minerals and....</a:t>
            </a:r>
          </a:p>
        </p:txBody>
      </p:sp>
      <p:sp>
        <p:nvSpPr>
          <p:cNvPr id="17" name="TextBox 16">
            <a:extLst>
              <a:ext uri="{FF2B5EF4-FFF2-40B4-BE49-F238E27FC236}">
                <a16:creationId xmlns:a16="http://schemas.microsoft.com/office/drawing/2014/main" id="{D1E4FF9C-FBE0-5EDA-B58D-2D2414D995AB}"/>
              </a:ext>
            </a:extLst>
          </p:cNvPr>
          <p:cNvSpPr txBox="1"/>
          <p:nvPr/>
        </p:nvSpPr>
        <p:spPr>
          <a:xfrm>
            <a:off x="4535089" y="5441640"/>
            <a:ext cx="1009649" cy="461665"/>
          </a:xfrm>
          <a:prstGeom prst="rect">
            <a:avLst/>
          </a:prstGeom>
          <a:noFill/>
        </p:spPr>
        <p:txBody>
          <a:bodyPr wrap="square" rtlCol="0">
            <a:spAutoFit/>
          </a:bodyPr>
          <a:lstStyle/>
          <a:p>
            <a:pPr indent="0"/>
            <a:r>
              <a:rPr lang="en-GB" sz="2400" dirty="0"/>
              <a:t>fibre!</a:t>
            </a:r>
          </a:p>
        </p:txBody>
      </p:sp>
      <p:pic>
        <p:nvPicPr>
          <p:cNvPr id="18" name="Picture 17" descr="A picture containing food, fruit, vegetable, dish&#10;&#10;Description automatically generated">
            <a:extLst>
              <a:ext uri="{FF2B5EF4-FFF2-40B4-BE49-F238E27FC236}">
                <a16:creationId xmlns:a16="http://schemas.microsoft.com/office/drawing/2014/main" id="{7E208A63-9832-46C4-846B-E78BDE472A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9568" y="2461034"/>
            <a:ext cx="4610099" cy="2660929"/>
          </a:xfrm>
          <a:prstGeom prst="rect">
            <a:avLst/>
          </a:prstGeom>
        </p:spPr>
      </p:pic>
      <p:sp>
        <p:nvSpPr>
          <p:cNvPr id="20" name="TextBox 19">
            <a:extLst>
              <a:ext uri="{FF2B5EF4-FFF2-40B4-BE49-F238E27FC236}">
                <a16:creationId xmlns:a16="http://schemas.microsoft.com/office/drawing/2014/main" id="{AD100F23-7C18-38EA-DD12-8A47145EC340}"/>
              </a:ext>
            </a:extLst>
          </p:cNvPr>
          <p:cNvSpPr txBox="1"/>
          <p:nvPr/>
        </p:nvSpPr>
        <p:spPr>
          <a:xfrm>
            <a:off x="6657988" y="1626653"/>
            <a:ext cx="4248754" cy="461665"/>
          </a:xfrm>
          <a:prstGeom prst="rect">
            <a:avLst/>
          </a:prstGeom>
          <a:noFill/>
        </p:spPr>
        <p:txBody>
          <a:bodyPr wrap="square" rtlCol="0">
            <a:spAutoFit/>
          </a:bodyPr>
          <a:lstStyle/>
          <a:p>
            <a:r>
              <a:rPr lang="en-GB" sz="2400" b="1" dirty="0"/>
              <a:t>How much do we need? </a:t>
            </a:r>
          </a:p>
        </p:txBody>
      </p:sp>
      <p:sp>
        <p:nvSpPr>
          <p:cNvPr id="21" name="TextBox 20">
            <a:extLst>
              <a:ext uri="{FF2B5EF4-FFF2-40B4-BE49-F238E27FC236}">
                <a16:creationId xmlns:a16="http://schemas.microsoft.com/office/drawing/2014/main" id="{5E438804-0E42-EC52-4DB2-DF95067D3795}"/>
              </a:ext>
            </a:extLst>
          </p:cNvPr>
          <p:cNvSpPr txBox="1"/>
          <p:nvPr/>
        </p:nvSpPr>
        <p:spPr>
          <a:xfrm>
            <a:off x="6657988" y="2138672"/>
            <a:ext cx="4248754" cy="461665"/>
          </a:xfrm>
          <a:prstGeom prst="rect">
            <a:avLst/>
          </a:prstGeom>
          <a:noFill/>
        </p:spPr>
        <p:txBody>
          <a:bodyPr wrap="square" rtlCol="0">
            <a:spAutoFit/>
          </a:bodyPr>
          <a:lstStyle/>
          <a:p>
            <a:pPr indent="0"/>
            <a:r>
              <a:rPr lang="en-GB" sz="2400" dirty="0"/>
              <a:t>At least 5 portions a day!</a:t>
            </a:r>
          </a:p>
        </p:txBody>
      </p:sp>
      <p:pic>
        <p:nvPicPr>
          <p:cNvPr id="23" name="Picture 22" descr="A picture containing athletic game, sport, ball&#10;&#10;Description automatically generated">
            <a:extLst>
              <a:ext uri="{FF2B5EF4-FFF2-40B4-BE49-F238E27FC236}">
                <a16:creationId xmlns:a16="http://schemas.microsoft.com/office/drawing/2014/main" id="{06E46B27-2DD6-4B78-C3D9-704D65CA65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30701" y="4385067"/>
            <a:ext cx="3101547" cy="2030813"/>
          </a:xfrm>
          <a:prstGeom prst="rect">
            <a:avLst/>
          </a:prstGeom>
          <a:ln w="28575">
            <a:solidFill>
              <a:schemeClr val="accent1"/>
            </a:solidFill>
          </a:ln>
        </p:spPr>
      </p:pic>
      <p:sp>
        <p:nvSpPr>
          <p:cNvPr id="14" name="TextBox 13">
            <a:extLst>
              <a:ext uri="{FF2B5EF4-FFF2-40B4-BE49-F238E27FC236}">
                <a16:creationId xmlns:a16="http://schemas.microsoft.com/office/drawing/2014/main" id="{7BD2942B-E37B-718F-CE9C-FCE28504B6AF}"/>
              </a:ext>
            </a:extLst>
          </p:cNvPr>
          <p:cNvSpPr txBox="1"/>
          <p:nvPr/>
        </p:nvSpPr>
        <p:spPr>
          <a:xfrm>
            <a:off x="6573842" y="2858965"/>
            <a:ext cx="4248754" cy="461665"/>
          </a:xfrm>
          <a:prstGeom prst="rect">
            <a:avLst/>
          </a:prstGeom>
          <a:noFill/>
        </p:spPr>
        <p:txBody>
          <a:bodyPr wrap="square" rtlCol="0">
            <a:spAutoFit/>
          </a:bodyPr>
          <a:lstStyle/>
          <a:p>
            <a:r>
              <a:rPr lang="en-GB" sz="2400" b="1" dirty="0"/>
              <a:t>How much is a portion? </a:t>
            </a:r>
          </a:p>
        </p:txBody>
      </p:sp>
      <p:sp>
        <p:nvSpPr>
          <p:cNvPr id="15" name="TextBox 14">
            <a:extLst>
              <a:ext uri="{FF2B5EF4-FFF2-40B4-BE49-F238E27FC236}">
                <a16:creationId xmlns:a16="http://schemas.microsoft.com/office/drawing/2014/main" id="{CCBB1945-6EDA-94D2-5796-42AF561A1811}"/>
              </a:ext>
            </a:extLst>
          </p:cNvPr>
          <p:cNvSpPr txBox="1"/>
          <p:nvPr/>
        </p:nvSpPr>
        <p:spPr>
          <a:xfrm>
            <a:off x="6575736" y="3328050"/>
            <a:ext cx="4248754" cy="830997"/>
          </a:xfrm>
          <a:prstGeom prst="rect">
            <a:avLst/>
          </a:prstGeom>
          <a:noFill/>
        </p:spPr>
        <p:txBody>
          <a:bodyPr wrap="square" rtlCol="0">
            <a:spAutoFit/>
          </a:bodyPr>
          <a:lstStyle/>
          <a:p>
            <a:pPr indent="0"/>
            <a:r>
              <a:rPr lang="en-GB" sz="2400" b="0" i="0" dirty="0">
                <a:solidFill>
                  <a:srgbClr val="263143"/>
                </a:solidFill>
                <a:effectLst/>
                <a:latin typeface="Helvetica" panose="020B0604020202020204" pitchFamily="34" charset="0"/>
              </a:rPr>
              <a:t>About what fits into the palm of the hand.</a:t>
            </a:r>
            <a:endParaRPr lang="en-GB" sz="2400" dirty="0"/>
          </a:p>
        </p:txBody>
      </p:sp>
    </p:spTree>
    <p:extLst>
      <p:ext uri="{BB962C8B-B14F-4D97-AF65-F5344CB8AC3E}">
        <p14:creationId xmlns:p14="http://schemas.microsoft.com/office/powerpoint/2010/main" val="97142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0" grpId="0"/>
      <p:bldP spid="21"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792-9E6B-8A4E-9A16-4FA2C0BC605A}"/>
              </a:ext>
            </a:extLst>
          </p:cNvPr>
          <p:cNvSpPr>
            <a:spLocks noGrp="1"/>
          </p:cNvSpPr>
          <p:nvPr>
            <p:ph type="ctrTitle"/>
          </p:nvPr>
        </p:nvSpPr>
        <p:spPr>
          <a:xfrm>
            <a:off x="613844" y="522409"/>
            <a:ext cx="10589793" cy="691661"/>
          </a:xfrm>
        </p:spPr>
        <p:txBody>
          <a:bodyPr>
            <a:normAutofit/>
          </a:bodyPr>
          <a:lstStyle/>
          <a:p>
            <a:r>
              <a:rPr lang="en-GB" sz="3600" b="1" dirty="0"/>
              <a:t>Vary your protein – be more creative</a:t>
            </a:r>
          </a:p>
        </p:txBody>
      </p:sp>
      <p:pic>
        <p:nvPicPr>
          <p:cNvPr id="6" name="Picture 5" descr="Logo, company name&#10;&#10;Description automatically generated">
            <a:extLst>
              <a:ext uri="{FF2B5EF4-FFF2-40B4-BE49-F238E27FC236}">
                <a16:creationId xmlns:a16="http://schemas.microsoft.com/office/drawing/2014/main" id="{4E37EB32-56B2-5B33-9AB6-6F70F462BF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582275" y="5744098"/>
            <a:ext cx="1480246" cy="1053252"/>
          </a:xfrm>
          <a:prstGeom prst="rect">
            <a:avLst/>
          </a:prstGeom>
        </p:spPr>
      </p:pic>
      <p:sp>
        <p:nvSpPr>
          <p:cNvPr id="5" name="TextBox 4">
            <a:extLst>
              <a:ext uri="{FF2B5EF4-FFF2-40B4-BE49-F238E27FC236}">
                <a16:creationId xmlns:a16="http://schemas.microsoft.com/office/drawing/2014/main" id="{1BF92957-CB96-27B7-5F75-BDE825FB644D}"/>
              </a:ext>
            </a:extLst>
          </p:cNvPr>
          <p:cNvSpPr txBox="1"/>
          <p:nvPr/>
        </p:nvSpPr>
        <p:spPr>
          <a:xfrm>
            <a:off x="707591" y="1490227"/>
            <a:ext cx="5649059" cy="461665"/>
          </a:xfrm>
          <a:prstGeom prst="rect">
            <a:avLst/>
          </a:prstGeom>
          <a:noFill/>
        </p:spPr>
        <p:txBody>
          <a:bodyPr wrap="square" rtlCol="0">
            <a:spAutoFit/>
          </a:bodyPr>
          <a:lstStyle/>
          <a:p>
            <a:r>
              <a:rPr lang="en-GB" sz="2400" b="1" dirty="0"/>
              <a:t>Why do we need protein foods?</a:t>
            </a:r>
          </a:p>
        </p:txBody>
      </p:sp>
      <p:pic>
        <p:nvPicPr>
          <p:cNvPr id="8" name="Picture 2" descr="C:\Dropbox\Roy\Dropbox\Eatwell guide\Protein.png">
            <a:extLst>
              <a:ext uri="{FF2B5EF4-FFF2-40B4-BE49-F238E27FC236}">
                <a16:creationId xmlns:a16="http://schemas.microsoft.com/office/drawing/2014/main" id="{6F2DF9FD-F5A5-1850-DDA5-CFF4FDC95BE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56650" y="2117883"/>
            <a:ext cx="3607165" cy="34964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B364192-D980-FC5F-13E5-F26AE2DADEF2}"/>
              </a:ext>
            </a:extLst>
          </p:cNvPr>
          <p:cNvSpPr txBox="1"/>
          <p:nvPr/>
        </p:nvSpPr>
        <p:spPr>
          <a:xfrm>
            <a:off x="762377" y="5614359"/>
            <a:ext cx="5466973" cy="461665"/>
          </a:xfrm>
          <a:prstGeom prst="rect">
            <a:avLst/>
          </a:prstGeom>
          <a:noFill/>
        </p:spPr>
        <p:txBody>
          <a:bodyPr wrap="square" rtlCol="0">
            <a:spAutoFit/>
          </a:bodyPr>
          <a:lstStyle/>
          <a:p>
            <a:pPr indent="0"/>
            <a:r>
              <a:rPr lang="en-GB" sz="2400" dirty="0"/>
              <a:t>To help muscles and bones grow.</a:t>
            </a:r>
          </a:p>
        </p:txBody>
      </p:sp>
      <p:pic>
        <p:nvPicPr>
          <p:cNvPr id="12" name="Picture 11">
            <a:extLst>
              <a:ext uri="{FF2B5EF4-FFF2-40B4-BE49-F238E27FC236}">
                <a16:creationId xmlns:a16="http://schemas.microsoft.com/office/drawing/2014/main" id="{AAFF7A88-739E-5F29-19E6-90C0FDF46B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68020" y="2131204"/>
            <a:ext cx="3174238" cy="3139724"/>
          </a:xfrm>
          <a:prstGeom prst="rect">
            <a:avLst/>
          </a:prstGeom>
        </p:spPr>
      </p:pic>
      <p:sp>
        <p:nvSpPr>
          <p:cNvPr id="13" name="TextBox 12">
            <a:extLst>
              <a:ext uri="{FF2B5EF4-FFF2-40B4-BE49-F238E27FC236}">
                <a16:creationId xmlns:a16="http://schemas.microsoft.com/office/drawing/2014/main" id="{87FEDC0F-DCC1-818C-B3BC-298DCAEB09DB}"/>
              </a:ext>
            </a:extLst>
          </p:cNvPr>
          <p:cNvSpPr txBox="1"/>
          <p:nvPr/>
        </p:nvSpPr>
        <p:spPr>
          <a:xfrm>
            <a:off x="6413462" y="1515936"/>
            <a:ext cx="5649059" cy="461665"/>
          </a:xfrm>
          <a:prstGeom prst="rect">
            <a:avLst/>
          </a:prstGeom>
          <a:noFill/>
        </p:spPr>
        <p:txBody>
          <a:bodyPr wrap="square" rtlCol="0">
            <a:spAutoFit/>
          </a:bodyPr>
          <a:lstStyle/>
          <a:p>
            <a:r>
              <a:rPr lang="en-GB" sz="2400" b="1" dirty="0"/>
              <a:t>What foods provide protein?</a:t>
            </a:r>
          </a:p>
        </p:txBody>
      </p:sp>
      <p:sp>
        <p:nvSpPr>
          <p:cNvPr id="16" name="TextBox 15">
            <a:extLst>
              <a:ext uri="{FF2B5EF4-FFF2-40B4-BE49-F238E27FC236}">
                <a16:creationId xmlns:a16="http://schemas.microsoft.com/office/drawing/2014/main" id="{7EC44612-60D8-38FF-94FC-AFE88A871B16}"/>
              </a:ext>
            </a:extLst>
          </p:cNvPr>
          <p:cNvSpPr txBox="1"/>
          <p:nvPr/>
        </p:nvSpPr>
        <p:spPr>
          <a:xfrm>
            <a:off x="6175483" y="5809059"/>
            <a:ext cx="4481039" cy="461665"/>
          </a:xfrm>
          <a:prstGeom prst="rect">
            <a:avLst/>
          </a:prstGeom>
          <a:noFill/>
        </p:spPr>
        <p:txBody>
          <a:bodyPr wrap="square" rtlCol="0">
            <a:spAutoFit/>
          </a:bodyPr>
          <a:lstStyle/>
          <a:p>
            <a:pPr indent="0"/>
            <a:r>
              <a:rPr lang="en-GB" sz="2400" dirty="0"/>
              <a:t>What foods can you see here?</a:t>
            </a:r>
          </a:p>
        </p:txBody>
      </p:sp>
      <p:pic>
        <p:nvPicPr>
          <p:cNvPr id="10" name="Picture 9" descr="A picture containing chart&#10;&#10;Description automatically generated">
            <a:extLst>
              <a:ext uri="{FF2B5EF4-FFF2-40B4-BE49-F238E27FC236}">
                <a16:creationId xmlns:a16="http://schemas.microsoft.com/office/drawing/2014/main" id="{D7424F6E-F92B-662F-CBFC-7D3BE9D802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9068" y="124764"/>
            <a:ext cx="1211776" cy="1209729"/>
          </a:xfrm>
          <a:prstGeom prst="rect">
            <a:avLst/>
          </a:prstGeom>
        </p:spPr>
      </p:pic>
    </p:spTree>
    <p:extLst>
      <p:ext uri="{BB962C8B-B14F-4D97-AF65-F5344CB8AC3E}">
        <p14:creationId xmlns:p14="http://schemas.microsoft.com/office/powerpoint/2010/main" val="362093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792-9E6B-8A4E-9A16-4FA2C0BC605A}"/>
              </a:ext>
            </a:extLst>
          </p:cNvPr>
          <p:cNvSpPr>
            <a:spLocks noGrp="1"/>
          </p:cNvSpPr>
          <p:nvPr>
            <p:ph type="ctrTitle"/>
          </p:nvPr>
        </p:nvSpPr>
        <p:spPr>
          <a:xfrm>
            <a:off x="613844" y="522409"/>
            <a:ext cx="10589793" cy="691661"/>
          </a:xfrm>
        </p:spPr>
        <p:txBody>
          <a:bodyPr>
            <a:normAutofit/>
          </a:bodyPr>
          <a:lstStyle/>
          <a:p>
            <a:r>
              <a:rPr lang="en-GB" sz="3600" b="1" dirty="0"/>
              <a:t>Vary your protein – be more creative</a:t>
            </a:r>
          </a:p>
        </p:txBody>
      </p:sp>
      <p:pic>
        <p:nvPicPr>
          <p:cNvPr id="6" name="Picture 5" descr="Logo, company name&#10;&#10;Description automatically generated">
            <a:extLst>
              <a:ext uri="{FF2B5EF4-FFF2-40B4-BE49-F238E27FC236}">
                <a16:creationId xmlns:a16="http://schemas.microsoft.com/office/drawing/2014/main" id="{4E37EB32-56B2-5B33-9AB6-6F70F462BF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72775" y="5879646"/>
            <a:ext cx="1289745" cy="917703"/>
          </a:xfrm>
          <a:prstGeom prst="rect">
            <a:avLst/>
          </a:prstGeom>
        </p:spPr>
      </p:pic>
      <p:sp>
        <p:nvSpPr>
          <p:cNvPr id="16" name="TextBox 15">
            <a:extLst>
              <a:ext uri="{FF2B5EF4-FFF2-40B4-BE49-F238E27FC236}">
                <a16:creationId xmlns:a16="http://schemas.microsoft.com/office/drawing/2014/main" id="{1E6803F4-AC1F-9F1D-36CF-9C532431C109}"/>
              </a:ext>
            </a:extLst>
          </p:cNvPr>
          <p:cNvSpPr txBox="1"/>
          <p:nvPr/>
        </p:nvSpPr>
        <p:spPr>
          <a:xfrm>
            <a:off x="613844" y="1259300"/>
            <a:ext cx="10816156" cy="461665"/>
          </a:xfrm>
          <a:prstGeom prst="rect">
            <a:avLst/>
          </a:prstGeom>
          <a:noFill/>
        </p:spPr>
        <p:txBody>
          <a:bodyPr wrap="square">
            <a:spAutoFit/>
          </a:bodyPr>
          <a:lstStyle/>
          <a:p>
            <a:r>
              <a:rPr lang="en-GB" sz="2400" dirty="0"/>
              <a:t>W</a:t>
            </a:r>
            <a:r>
              <a:rPr lang="en-GB" sz="2400" dirty="0">
                <a:solidFill>
                  <a:schemeClr val="tx1"/>
                </a:solidFill>
              </a:rPr>
              <a:t>e should vary our protein and have protein foods from plants more often. </a:t>
            </a:r>
          </a:p>
        </p:txBody>
      </p:sp>
      <p:pic>
        <p:nvPicPr>
          <p:cNvPr id="17" name="Picture 2" descr="C:\Dropbox\Roy\Dropbox\Eatwell guide\Protein.png">
            <a:extLst>
              <a:ext uri="{FF2B5EF4-FFF2-40B4-BE49-F238E27FC236}">
                <a16:creationId xmlns:a16="http://schemas.microsoft.com/office/drawing/2014/main" id="{718D1F20-14E5-8533-7361-8E3BFF8AB34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029" y="1887215"/>
            <a:ext cx="2819475" cy="27329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C73A5A3-74BE-FB79-51F7-F79E51919AA7}"/>
              </a:ext>
            </a:extLst>
          </p:cNvPr>
          <p:cNvSpPr txBox="1"/>
          <p:nvPr/>
        </p:nvSpPr>
        <p:spPr>
          <a:xfrm>
            <a:off x="4002738" y="1964303"/>
            <a:ext cx="7200899" cy="461665"/>
          </a:xfrm>
          <a:prstGeom prst="rect">
            <a:avLst/>
          </a:prstGeom>
          <a:noFill/>
        </p:spPr>
        <p:txBody>
          <a:bodyPr wrap="square" rtlCol="0">
            <a:spAutoFit/>
          </a:bodyPr>
          <a:lstStyle/>
          <a:p>
            <a:pPr indent="0"/>
            <a:r>
              <a:rPr lang="en-GB" sz="2400" dirty="0"/>
              <a:t>Can you name these protein foods from plants?</a:t>
            </a:r>
          </a:p>
        </p:txBody>
      </p:sp>
      <p:pic>
        <p:nvPicPr>
          <p:cNvPr id="19" name="Picture 18">
            <a:extLst>
              <a:ext uri="{FF2B5EF4-FFF2-40B4-BE49-F238E27FC236}">
                <a16:creationId xmlns:a16="http://schemas.microsoft.com/office/drawing/2014/main" id="{41A10FF7-7C48-976E-CBBF-53E49DA919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12129" y="5017349"/>
            <a:ext cx="1276350" cy="1290651"/>
          </a:xfrm>
          <a:prstGeom prst="rect">
            <a:avLst/>
          </a:prstGeom>
        </p:spPr>
      </p:pic>
      <p:sp>
        <p:nvSpPr>
          <p:cNvPr id="15" name="Speech Bubble: Rectangle 14">
            <a:extLst>
              <a:ext uri="{FF2B5EF4-FFF2-40B4-BE49-F238E27FC236}">
                <a16:creationId xmlns:a16="http://schemas.microsoft.com/office/drawing/2014/main" id="{A6BE7729-986E-2B65-6108-A46CE48E3C2F}"/>
              </a:ext>
            </a:extLst>
          </p:cNvPr>
          <p:cNvSpPr/>
          <p:nvPr/>
        </p:nvSpPr>
        <p:spPr>
          <a:xfrm>
            <a:off x="1900425" y="5248275"/>
            <a:ext cx="2102313" cy="1087316"/>
          </a:xfrm>
          <a:prstGeom prst="wedgeRectCallout">
            <a:avLst>
              <a:gd name="adj1" fmla="val -70268"/>
              <a:gd name="adj2" fmla="val -6502"/>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Did you know that growing pulses (beans, peas and lentils) can improve soil health?</a:t>
            </a:r>
          </a:p>
        </p:txBody>
      </p:sp>
      <p:pic>
        <p:nvPicPr>
          <p:cNvPr id="9" name="Picture 8" descr="A picture containing chart&#10;&#10;Description automatically generated">
            <a:extLst>
              <a:ext uri="{FF2B5EF4-FFF2-40B4-BE49-F238E27FC236}">
                <a16:creationId xmlns:a16="http://schemas.microsoft.com/office/drawing/2014/main" id="{3D775DF1-3B32-16CD-D603-F8169F64C6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9068" y="124764"/>
            <a:ext cx="1211776" cy="1209729"/>
          </a:xfrm>
          <a:prstGeom prst="rect">
            <a:avLst/>
          </a:prstGeom>
        </p:spPr>
      </p:pic>
      <p:sp>
        <p:nvSpPr>
          <p:cNvPr id="11" name="TextBox 10">
            <a:extLst>
              <a:ext uri="{FF2B5EF4-FFF2-40B4-BE49-F238E27FC236}">
                <a16:creationId xmlns:a16="http://schemas.microsoft.com/office/drawing/2014/main" id="{3EAC3167-1AB7-99D3-33EF-F430F8E770CD}"/>
              </a:ext>
            </a:extLst>
          </p:cNvPr>
          <p:cNvSpPr txBox="1"/>
          <p:nvPr/>
        </p:nvSpPr>
        <p:spPr>
          <a:xfrm>
            <a:off x="4963933" y="6260390"/>
            <a:ext cx="5498162" cy="461665"/>
          </a:xfrm>
          <a:prstGeom prst="rect">
            <a:avLst/>
          </a:prstGeom>
          <a:noFill/>
        </p:spPr>
        <p:txBody>
          <a:bodyPr wrap="square" rtlCol="0">
            <a:spAutoFit/>
          </a:bodyPr>
          <a:lstStyle/>
          <a:p>
            <a:pPr indent="0"/>
            <a:r>
              <a:rPr lang="en-GB" sz="2400" dirty="0"/>
              <a:t>How many of these have you tried?</a:t>
            </a:r>
          </a:p>
        </p:txBody>
      </p:sp>
      <p:pic>
        <p:nvPicPr>
          <p:cNvPr id="14" name="Picture 13" descr="A picture containing bean, vegetable&#10;&#10;Description automatically generated">
            <a:extLst>
              <a:ext uri="{FF2B5EF4-FFF2-40B4-BE49-F238E27FC236}">
                <a16:creationId xmlns:a16="http://schemas.microsoft.com/office/drawing/2014/main" id="{37B5599A-8EEA-4FC4-B385-9E3DE88DE3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95329" y="2602199"/>
            <a:ext cx="2337208" cy="1558711"/>
          </a:xfrm>
          <a:prstGeom prst="rect">
            <a:avLst/>
          </a:prstGeom>
        </p:spPr>
      </p:pic>
      <p:sp>
        <p:nvSpPr>
          <p:cNvPr id="20" name="TextBox 9">
            <a:extLst>
              <a:ext uri="{FF2B5EF4-FFF2-40B4-BE49-F238E27FC236}">
                <a16:creationId xmlns:a16="http://schemas.microsoft.com/office/drawing/2014/main" id="{14DD243F-103D-45A0-9240-2810A653A37C}"/>
              </a:ext>
            </a:extLst>
          </p:cNvPr>
          <p:cNvSpPr txBox="1"/>
          <p:nvPr/>
        </p:nvSpPr>
        <p:spPr>
          <a:xfrm>
            <a:off x="3704105" y="4160910"/>
            <a:ext cx="2819475" cy="369332"/>
          </a:xfrm>
          <a:prstGeom prst="rect">
            <a:avLst/>
          </a:prstGeom>
          <a:noFill/>
        </p:spPr>
        <p:txBody>
          <a:bodyPr wrap="square" rtlCol="0">
            <a:spAutoFit/>
          </a:bodyPr>
          <a:lstStyle/>
          <a:p>
            <a:pPr algn="ctr"/>
            <a:r>
              <a:rPr lang="en-GB"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Red kidney beans </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A pile of coffee beans&#10;&#10;Description automatically generated">
            <a:extLst>
              <a:ext uri="{FF2B5EF4-FFF2-40B4-BE49-F238E27FC236}">
                <a16:creationId xmlns:a16="http://schemas.microsoft.com/office/drawing/2014/main" id="{32BA037E-407D-41B4-B2F0-7D5F09575AE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73670" y="2731620"/>
            <a:ext cx="2819475" cy="1312668"/>
          </a:xfrm>
          <a:prstGeom prst="rect">
            <a:avLst/>
          </a:prstGeom>
        </p:spPr>
      </p:pic>
      <p:sp>
        <p:nvSpPr>
          <p:cNvPr id="22" name="TextBox 29">
            <a:extLst>
              <a:ext uri="{FF2B5EF4-FFF2-40B4-BE49-F238E27FC236}">
                <a16:creationId xmlns:a16="http://schemas.microsoft.com/office/drawing/2014/main" id="{221C15B6-ABD0-417C-AF1D-EE5E1AC3BE20}"/>
              </a:ext>
            </a:extLst>
          </p:cNvPr>
          <p:cNvSpPr txBox="1"/>
          <p:nvPr/>
        </p:nvSpPr>
        <p:spPr>
          <a:xfrm>
            <a:off x="6782234" y="4119847"/>
            <a:ext cx="2293610" cy="338654"/>
          </a:xfrm>
          <a:prstGeom prst="rect">
            <a:avLst/>
          </a:prstGeom>
          <a:noFill/>
        </p:spPr>
        <p:txBody>
          <a:bodyPr wrap="square" rtlCol="0">
            <a:noAutofit/>
          </a:bodyPr>
          <a:lstStyle/>
          <a:p>
            <a:pPr algn="ctr"/>
            <a:r>
              <a:rPr lang="en-GB"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Black eyed beans</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pic>
        <p:nvPicPr>
          <p:cNvPr id="23" name="Picture 22" descr="A picture containing bean, vegetable&#10;&#10;Description automatically generated">
            <a:extLst>
              <a:ext uri="{FF2B5EF4-FFF2-40B4-BE49-F238E27FC236}">
                <a16:creationId xmlns:a16="http://schemas.microsoft.com/office/drawing/2014/main" id="{201D2C04-0957-48B6-82DB-98FD02BA12F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451799" y="2765930"/>
            <a:ext cx="2059384" cy="1271391"/>
          </a:xfrm>
          <a:prstGeom prst="rect">
            <a:avLst/>
          </a:prstGeom>
        </p:spPr>
      </p:pic>
      <p:sp>
        <p:nvSpPr>
          <p:cNvPr id="24" name="TextBox 41">
            <a:extLst>
              <a:ext uri="{FF2B5EF4-FFF2-40B4-BE49-F238E27FC236}">
                <a16:creationId xmlns:a16="http://schemas.microsoft.com/office/drawing/2014/main" id="{E615EEA8-80B8-4BCD-8A08-5D99E47711A4}"/>
              </a:ext>
            </a:extLst>
          </p:cNvPr>
          <p:cNvSpPr txBox="1"/>
          <p:nvPr/>
        </p:nvSpPr>
        <p:spPr>
          <a:xfrm>
            <a:off x="9783715" y="4062063"/>
            <a:ext cx="1676400" cy="369332"/>
          </a:xfrm>
          <a:prstGeom prst="rect">
            <a:avLst/>
          </a:prstGeom>
          <a:noFill/>
        </p:spPr>
        <p:txBody>
          <a:bodyPr wrap="square" rtlCol="0">
            <a:spAutoFit/>
          </a:bodyPr>
          <a:lstStyle/>
          <a:p>
            <a:pPr algn="ctr"/>
            <a:r>
              <a:rPr lang="en-GB"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Pinto beans</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A picture containing vegetable&#10;&#10;Description automatically generated">
            <a:extLst>
              <a:ext uri="{FF2B5EF4-FFF2-40B4-BE49-F238E27FC236}">
                <a16:creationId xmlns:a16="http://schemas.microsoft.com/office/drawing/2014/main" id="{1B37C63F-DF81-263D-1FAB-0D93B8472D1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418210" y="4601216"/>
            <a:ext cx="2183932" cy="1118405"/>
          </a:xfrm>
          <a:prstGeom prst="rect">
            <a:avLst/>
          </a:prstGeom>
        </p:spPr>
      </p:pic>
      <p:sp>
        <p:nvSpPr>
          <p:cNvPr id="25" name="TextBox 9">
            <a:extLst>
              <a:ext uri="{FF2B5EF4-FFF2-40B4-BE49-F238E27FC236}">
                <a16:creationId xmlns:a16="http://schemas.microsoft.com/office/drawing/2014/main" id="{D8C8FD26-67B8-8421-7225-AE450ECB587A}"/>
              </a:ext>
            </a:extLst>
          </p:cNvPr>
          <p:cNvSpPr txBox="1"/>
          <p:nvPr/>
        </p:nvSpPr>
        <p:spPr>
          <a:xfrm>
            <a:off x="4963933" y="5708607"/>
            <a:ext cx="2819475" cy="369332"/>
          </a:xfrm>
          <a:prstGeom prst="rect">
            <a:avLst/>
          </a:prstGeom>
          <a:noFill/>
        </p:spPr>
        <p:txBody>
          <a:bodyPr wrap="square" rtlCol="0">
            <a:spAutoFit/>
          </a:bodyPr>
          <a:lstStyle/>
          <a:p>
            <a:pPr algn="ctr"/>
            <a:r>
              <a:rPr lang="en-GB"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Red lentils</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pic>
        <p:nvPicPr>
          <p:cNvPr id="26" name="Picture 25" descr="A pile of peanuts&#10;&#10;Description automatically generated with low confidence">
            <a:extLst>
              <a:ext uri="{FF2B5EF4-FFF2-40B4-BE49-F238E27FC236}">
                <a16:creationId xmlns:a16="http://schemas.microsoft.com/office/drawing/2014/main" id="{D4C35CFF-510A-526E-023E-DE007C755A2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147021" y="4699120"/>
            <a:ext cx="1719048" cy="1009216"/>
          </a:xfrm>
          <a:prstGeom prst="rect">
            <a:avLst/>
          </a:prstGeom>
        </p:spPr>
      </p:pic>
      <p:sp>
        <p:nvSpPr>
          <p:cNvPr id="27" name="TextBox 29">
            <a:extLst>
              <a:ext uri="{FF2B5EF4-FFF2-40B4-BE49-F238E27FC236}">
                <a16:creationId xmlns:a16="http://schemas.microsoft.com/office/drawing/2014/main" id="{210B0922-4E37-A01F-665F-B06254892D56}"/>
              </a:ext>
            </a:extLst>
          </p:cNvPr>
          <p:cNvSpPr txBox="1"/>
          <p:nvPr/>
        </p:nvSpPr>
        <p:spPr>
          <a:xfrm>
            <a:off x="7944486" y="5702903"/>
            <a:ext cx="2293610" cy="338654"/>
          </a:xfrm>
          <a:prstGeom prst="rect">
            <a:avLst/>
          </a:prstGeom>
          <a:noFill/>
        </p:spPr>
        <p:txBody>
          <a:bodyPr wrap="square" rtlCol="0">
            <a:noAutofit/>
          </a:bodyPr>
          <a:lstStyle/>
          <a:p>
            <a:pPr algn="ctr"/>
            <a:r>
              <a:rPr lang="en-GB"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Chickpeas</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771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1" grpId="0"/>
      <p:bldP spid="20" grpId="0"/>
      <p:bldP spid="22" grpId="0"/>
      <p:bldP spid="24" grpId="0"/>
      <p:bldP spid="2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792-9E6B-8A4E-9A16-4FA2C0BC605A}"/>
              </a:ext>
            </a:extLst>
          </p:cNvPr>
          <p:cNvSpPr>
            <a:spLocks noGrp="1"/>
          </p:cNvSpPr>
          <p:nvPr>
            <p:ph type="ctrTitle"/>
          </p:nvPr>
        </p:nvSpPr>
        <p:spPr>
          <a:xfrm>
            <a:off x="707591" y="650314"/>
            <a:ext cx="10589793" cy="691661"/>
          </a:xfrm>
        </p:spPr>
        <p:txBody>
          <a:bodyPr>
            <a:normAutofit/>
          </a:bodyPr>
          <a:lstStyle/>
          <a:p>
            <a:r>
              <a:rPr lang="en-GB" sz="3600" b="1" dirty="0"/>
              <a:t>Stay hydrated – fill up from the tap </a:t>
            </a:r>
          </a:p>
        </p:txBody>
      </p:sp>
      <p:pic>
        <p:nvPicPr>
          <p:cNvPr id="6" name="Picture 5" descr="Logo, company name&#10;&#10;Description automatically generated">
            <a:extLst>
              <a:ext uri="{FF2B5EF4-FFF2-40B4-BE49-F238E27FC236}">
                <a16:creationId xmlns:a16="http://schemas.microsoft.com/office/drawing/2014/main" id="{4E37EB32-56B2-5B33-9AB6-6F70F462BF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589167" y="5749002"/>
            <a:ext cx="1473354" cy="1048348"/>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EA8354E8-2FFF-4DBB-3126-3CB865F974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9167" y="242046"/>
            <a:ext cx="1101790" cy="1099929"/>
          </a:xfrm>
          <a:prstGeom prst="rect">
            <a:avLst/>
          </a:prstGeom>
        </p:spPr>
      </p:pic>
      <p:sp>
        <p:nvSpPr>
          <p:cNvPr id="7" name="TextBox 6">
            <a:extLst>
              <a:ext uri="{FF2B5EF4-FFF2-40B4-BE49-F238E27FC236}">
                <a16:creationId xmlns:a16="http://schemas.microsoft.com/office/drawing/2014/main" id="{21BF308B-E8FB-BAAD-FF3D-305F3A18A625}"/>
              </a:ext>
            </a:extLst>
          </p:cNvPr>
          <p:cNvSpPr txBox="1"/>
          <p:nvPr/>
        </p:nvSpPr>
        <p:spPr>
          <a:xfrm>
            <a:off x="783792" y="1609761"/>
            <a:ext cx="4750234" cy="830997"/>
          </a:xfrm>
          <a:prstGeom prst="rect">
            <a:avLst/>
          </a:prstGeom>
          <a:noFill/>
        </p:spPr>
        <p:txBody>
          <a:bodyPr wrap="square" rtlCol="0">
            <a:spAutoFit/>
          </a:bodyPr>
          <a:lstStyle/>
          <a:p>
            <a:r>
              <a:rPr lang="en-GB" sz="2400" b="1" dirty="0"/>
              <a:t>How much do we need to drink each day? </a:t>
            </a:r>
          </a:p>
        </p:txBody>
      </p:sp>
      <p:sp>
        <p:nvSpPr>
          <p:cNvPr id="8" name="TextBox 7">
            <a:extLst>
              <a:ext uri="{FF2B5EF4-FFF2-40B4-BE49-F238E27FC236}">
                <a16:creationId xmlns:a16="http://schemas.microsoft.com/office/drawing/2014/main" id="{A7DC309C-93A4-E140-0C29-C5C0A576746B}"/>
              </a:ext>
            </a:extLst>
          </p:cNvPr>
          <p:cNvSpPr txBox="1"/>
          <p:nvPr/>
        </p:nvSpPr>
        <p:spPr>
          <a:xfrm>
            <a:off x="5857875" y="1638388"/>
            <a:ext cx="5657850" cy="461665"/>
          </a:xfrm>
          <a:prstGeom prst="rect">
            <a:avLst/>
          </a:prstGeom>
          <a:noFill/>
        </p:spPr>
        <p:txBody>
          <a:bodyPr wrap="square" rtlCol="0">
            <a:spAutoFit/>
          </a:bodyPr>
          <a:lstStyle/>
          <a:p>
            <a:r>
              <a:rPr lang="en-GB" sz="2400" b="1" dirty="0"/>
              <a:t>What are healthier drink choices?</a:t>
            </a:r>
          </a:p>
        </p:txBody>
      </p:sp>
      <p:sp>
        <p:nvSpPr>
          <p:cNvPr id="9" name="TextBox 8">
            <a:extLst>
              <a:ext uri="{FF2B5EF4-FFF2-40B4-BE49-F238E27FC236}">
                <a16:creationId xmlns:a16="http://schemas.microsoft.com/office/drawing/2014/main" id="{4F65869B-BBCF-A2DB-AFB5-91A445A0276C}"/>
              </a:ext>
            </a:extLst>
          </p:cNvPr>
          <p:cNvSpPr txBox="1"/>
          <p:nvPr/>
        </p:nvSpPr>
        <p:spPr>
          <a:xfrm>
            <a:off x="888566" y="5555776"/>
            <a:ext cx="4073959" cy="461665"/>
          </a:xfrm>
          <a:prstGeom prst="rect">
            <a:avLst/>
          </a:prstGeom>
          <a:noFill/>
        </p:spPr>
        <p:txBody>
          <a:bodyPr wrap="square" rtlCol="0">
            <a:spAutoFit/>
          </a:bodyPr>
          <a:lstStyle/>
          <a:p>
            <a:r>
              <a:rPr lang="en-GB" sz="2400" dirty="0"/>
              <a:t>About 6-8 drinks a day.</a:t>
            </a:r>
            <a:endParaRPr lang="en-GB" sz="2400" b="1" dirty="0"/>
          </a:p>
        </p:txBody>
      </p:sp>
      <p:pic>
        <p:nvPicPr>
          <p:cNvPr id="13" name="Picture 12">
            <a:extLst>
              <a:ext uri="{FF2B5EF4-FFF2-40B4-BE49-F238E27FC236}">
                <a16:creationId xmlns:a16="http://schemas.microsoft.com/office/drawing/2014/main" id="{A92228E9-CF3F-76BB-E3C3-199EBBAA3D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3792" y="2641868"/>
            <a:ext cx="3352800" cy="2539695"/>
          </a:xfrm>
          <a:prstGeom prst="rect">
            <a:avLst/>
          </a:prstGeom>
        </p:spPr>
      </p:pic>
      <p:pic>
        <p:nvPicPr>
          <p:cNvPr id="17" name="Picture 16" descr="A glass of milk&#10;&#10;Description automatically generated with medium confidence">
            <a:extLst>
              <a:ext uri="{FF2B5EF4-FFF2-40B4-BE49-F238E27FC236}">
                <a16:creationId xmlns:a16="http://schemas.microsoft.com/office/drawing/2014/main" id="{7CBC54B2-43AB-72F8-BD7E-00478AAE41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28926" y="2217515"/>
            <a:ext cx="818359" cy="1393358"/>
          </a:xfrm>
          <a:prstGeom prst="rect">
            <a:avLst/>
          </a:prstGeom>
        </p:spPr>
      </p:pic>
      <p:pic>
        <p:nvPicPr>
          <p:cNvPr id="21" name="Picture 20" descr="Shape&#10;&#10;Description automatically generated">
            <a:extLst>
              <a:ext uri="{FF2B5EF4-FFF2-40B4-BE49-F238E27FC236}">
                <a16:creationId xmlns:a16="http://schemas.microsoft.com/office/drawing/2014/main" id="{39419AB2-5263-B2E7-ADF2-9B8DA6FAB45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47488" y="4317894"/>
            <a:ext cx="739312" cy="1727337"/>
          </a:xfrm>
          <a:prstGeom prst="rect">
            <a:avLst/>
          </a:prstGeom>
        </p:spPr>
      </p:pic>
      <p:sp>
        <p:nvSpPr>
          <p:cNvPr id="22" name="TextBox 21">
            <a:extLst>
              <a:ext uri="{FF2B5EF4-FFF2-40B4-BE49-F238E27FC236}">
                <a16:creationId xmlns:a16="http://schemas.microsoft.com/office/drawing/2014/main" id="{4EABE1CC-4271-C83E-6BA4-FB9E00E2A02A}"/>
              </a:ext>
            </a:extLst>
          </p:cNvPr>
          <p:cNvSpPr txBox="1"/>
          <p:nvPr/>
        </p:nvSpPr>
        <p:spPr>
          <a:xfrm>
            <a:off x="5857875" y="3796522"/>
            <a:ext cx="5378884" cy="461665"/>
          </a:xfrm>
          <a:prstGeom prst="rect">
            <a:avLst/>
          </a:prstGeom>
          <a:noFill/>
        </p:spPr>
        <p:txBody>
          <a:bodyPr wrap="square" rtlCol="0">
            <a:spAutoFit/>
          </a:bodyPr>
          <a:lstStyle/>
          <a:p>
            <a:r>
              <a:rPr lang="en-GB" sz="2400" dirty="0"/>
              <a:t>Use reusable drink containers, like...</a:t>
            </a:r>
            <a:endParaRPr lang="en-GB" sz="2400" b="1" dirty="0"/>
          </a:p>
        </p:txBody>
      </p:sp>
      <p:pic>
        <p:nvPicPr>
          <p:cNvPr id="24" name="Picture 23" descr="A blue and white coffee mug&#10;&#10;Description automatically generated with medium confidence">
            <a:extLst>
              <a:ext uri="{FF2B5EF4-FFF2-40B4-BE49-F238E27FC236}">
                <a16:creationId xmlns:a16="http://schemas.microsoft.com/office/drawing/2014/main" id="{A81E6388-F866-9D4F-9C98-BFDE1016C61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98815" y="4800221"/>
            <a:ext cx="1178279" cy="1245010"/>
          </a:xfrm>
          <a:prstGeom prst="rect">
            <a:avLst/>
          </a:prstGeom>
        </p:spPr>
      </p:pic>
      <p:sp>
        <p:nvSpPr>
          <p:cNvPr id="25" name="TextBox 24">
            <a:extLst>
              <a:ext uri="{FF2B5EF4-FFF2-40B4-BE49-F238E27FC236}">
                <a16:creationId xmlns:a16="http://schemas.microsoft.com/office/drawing/2014/main" id="{50D67313-3209-922F-0BAF-FD04CF5DFFFD}"/>
              </a:ext>
            </a:extLst>
          </p:cNvPr>
          <p:cNvSpPr txBox="1"/>
          <p:nvPr/>
        </p:nvSpPr>
        <p:spPr>
          <a:xfrm>
            <a:off x="5857875" y="6233498"/>
            <a:ext cx="4750234" cy="461665"/>
          </a:xfrm>
          <a:prstGeom prst="rect">
            <a:avLst/>
          </a:prstGeom>
          <a:noFill/>
        </p:spPr>
        <p:txBody>
          <a:bodyPr wrap="square" rtlCol="0">
            <a:spAutoFit/>
          </a:bodyPr>
          <a:lstStyle/>
          <a:p>
            <a:r>
              <a:rPr lang="en-GB" sz="2400" dirty="0"/>
              <a:t>or recyclable drink containers! </a:t>
            </a:r>
            <a:endParaRPr lang="en-GB" sz="2400" b="1" dirty="0"/>
          </a:p>
        </p:txBody>
      </p:sp>
      <p:pic>
        <p:nvPicPr>
          <p:cNvPr id="27" name="Picture 26" descr="A picture containing bottle&#10;&#10;Description automatically generated">
            <a:extLst>
              <a:ext uri="{FF2B5EF4-FFF2-40B4-BE49-F238E27FC236}">
                <a16:creationId xmlns:a16="http://schemas.microsoft.com/office/drawing/2014/main" id="{737EB135-EC07-0545-E663-8A3556FE863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837984" y="4353540"/>
            <a:ext cx="1273004" cy="1701758"/>
          </a:xfrm>
          <a:prstGeom prst="rect">
            <a:avLst/>
          </a:prstGeom>
        </p:spPr>
      </p:pic>
      <p:pic>
        <p:nvPicPr>
          <p:cNvPr id="29" name="Picture 28" descr="A glass of beer&#10;&#10;Description automatically generated with medium confidence">
            <a:extLst>
              <a:ext uri="{FF2B5EF4-FFF2-40B4-BE49-F238E27FC236}">
                <a16:creationId xmlns:a16="http://schemas.microsoft.com/office/drawing/2014/main" id="{DF38E1C1-66A1-6023-A6F3-7F4B33D5778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124357" y="2512535"/>
            <a:ext cx="953559" cy="1160026"/>
          </a:xfrm>
          <a:prstGeom prst="rect">
            <a:avLst/>
          </a:prstGeom>
        </p:spPr>
      </p:pic>
      <p:pic>
        <p:nvPicPr>
          <p:cNvPr id="31" name="Picture 30" descr="A glass of milk&#10;&#10;Description automatically generated with medium confidence">
            <a:extLst>
              <a:ext uri="{FF2B5EF4-FFF2-40B4-BE49-F238E27FC236}">
                <a16:creationId xmlns:a16="http://schemas.microsoft.com/office/drawing/2014/main" id="{16273CD5-21CC-E266-B837-F7E684FDB2E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367223" y="2440758"/>
            <a:ext cx="1160530" cy="1303580"/>
          </a:xfrm>
          <a:prstGeom prst="rect">
            <a:avLst/>
          </a:prstGeom>
        </p:spPr>
      </p:pic>
    </p:spTree>
    <p:extLst>
      <p:ext uri="{BB962C8B-B14F-4D97-AF65-F5344CB8AC3E}">
        <p14:creationId xmlns:p14="http://schemas.microsoft.com/office/powerpoint/2010/main" val="350529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792-9E6B-8A4E-9A16-4FA2C0BC605A}"/>
              </a:ext>
            </a:extLst>
          </p:cNvPr>
          <p:cNvSpPr>
            <a:spLocks noGrp="1"/>
          </p:cNvSpPr>
          <p:nvPr>
            <p:ph type="ctrTitle"/>
          </p:nvPr>
        </p:nvSpPr>
        <p:spPr/>
        <p:txBody>
          <a:bodyPr>
            <a:normAutofit fontScale="90000"/>
          </a:bodyPr>
          <a:lstStyle/>
          <a:p>
            <a:r>
              <a:rPr lang="en-GB" b="1" dirty="0"/>
              <a:t>Reduce food waste – know your portions</a:t>
            </a:r>
          </a:p>
        </p:txBody>
      </p:sp>
      <p:sp>
        <p:nvSpPr>
          <p:cNvPr id="3" name="Text Placeholder 2">
            <a:extLst>
              <a:ext uri="{FF2B5EF4-FFF2-40B4-BE49-F238E27FC236}">
                <a16:creationId xmlns:a16="http://schemas.microsoft.com/office/drawing/2014/main" id="{63C02056-3F0E-6841-A8A5-323391F73CE7}"/>
              </a:ext>
            </a:extLst>
          </p:cNvPr>
          <p:cNvSpPr>
            <a:spLocks noGrp="1"/>
          </p:cNvSpPr>
          <p:nvPr>
            <p:ph type="body" sz="quarter" idx="10"/>
          </p:nvPr>
        </p:nvSpPr>
        <p:spPr>
          <a:xfrm>
            <a:off x="6009614" y="3769075"/>
            <a:ext cx="5423767" cy="691661"/>
          </a:xfrm>
        </p:spPr>
        <p:txBody>
          <a:bodyPr>
            <a:normAutofit/>
          </a:bodyPr>
          <a:lstStyle/>
          <a:p>
            <a:r>
              <a:rPr lang="en-GB" sz="2400" dirty="0"/>
              <a:t>To save the planet’s resources!</a:t>
            </a:r>
            <a:endParaRPr lang="en-US" sz="2400" dirty="0"/>
          </a:p>
        </p:txBody>
      </p:sp>
      <p:pic>
        <p:nvPicPr>
          <p:cNvPr id="6" name="Picture 5" descr="Logo, company name&#10;&#10;Description automatically generated">
            <a:extLst>
              <a:ext uri="{FF2B5EF4-FFF2-40B4-BE49-F238E27FC236}">
                <a16:creationId xmlns:a16="http://schemas.microsoft.com/office/drawing/2014/main" id="{4E37EB32-56B2-5B33-9AB6-6F70F462BF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44754" y="5575093"/>
            <a:ext cx="1717767" cy="1222257"/>
          </a:xfrm>
          <a:prstGeom prst="rect">
            <a:avLst/>
          </a:prstGeom>
        </p:spPr>
      </p:pic>
      <p:sp>
        <p:nvSpPr>
          <p:cNvPr id="5" name="TextBox 4">
            <a:extLst>
              <a:ext uri="{FF2B5EF4-FFF2-40B4-BE49-F238E27FC236}">
                <a16:creationId xmlns:a16="http://schemas.microsoft.com/office/drawing/2014/main" id="{98F12FBB-CA23-0A02-DCF4-4D6B4F388A5A}"/>
              </a:ext>
            </a:extLst>
          </p:cNvPr>
          <p:cNvSpPr txBox="1"/>
          <p:nvPr/>
        </p:nvSpPr>
        <p:spPr>
          <a:xfrm>
            <a:off x="783792" y="1609761"/>
            <a:ext cx="4750234" cy="830997"/>
          </a:xfrm>
          <a:prstGeom prst="rect">
            <a:avLst/>
          </a:prstGeom>
          <a:noFill/>
        </p:spPr>
        <p:txBody>
          <a:bodyPr wrap="square" rtlCol="0">
            <a:spAutoFit/>
          </a:bodyPr>
          <a:lstStyle/>
          <a:p>
            <a:r>
              <a:rPr lang="en-GB" sz="2400" b="1" dirty="0"/>
              <a:t>What three foods do you think are most commonly wasted? </a:t>
            </a:r>
          </a:p>
        </p:txBody>
      </p:sp>
      <p:sp>
        <p:nvSpPr>
          <p:cNvPr id="7" name="TextBox 6">
            <a:extLst>
              <a:ext uri="{FF2B5EF4-FFF2-40B4-BE49-F238E27FC236}">
                <a16:creationId xmlns:a16="http://schemas.microsoft.com/office/drawing/2014/main" id="{6D249129-58E7-996C-E980-BDE16580501B}"/>
              </a:ext>
            </a:extLst>
          </p:cNvPr>
          <p:cNvSpPr txBox="1"/>
          <p:nvPr/>
        </p:nvSpPr>
        <p:spPr>
          <a:xfrm>
            <a:off x="888566" y="5692951"/>
            <a:ext cx="4073959" cy="461665"/>
          </a:xfrm>
          <a:prstGeom prst="rect">
            <a:avLst/>
          </a:prstGeom>
          <a:noFill/>
        </p:spPr>
        <p:txBody>
          <a:bodyPr wrap="square" rtlCol="0">
            <a:spAutoFit/>
          </a:bodyPr>
          <a:lstStyle/>
          <a:p>
            <a:r>
              <a:rPr lang="en-GB" sz="2400" dirty="0"/>
              <a:t>Potatoes, bread and milk. </a:t>
            </a:r>
            <a:endParaRPr lang="en-GB" sz="2400" b="1" dirty="0"/>
          </a:p>
        </p:txBody>
      </p:sp>
      <p:sp>
        <p:nvSpPr>
          <p:cNvPr id="8" name="TextBox 7">
            <a:extLst>
              <a:ext uri="{FF2B5EF4-FFF2-40B4-BE49-F238E27FC236}">
                <a16:creationId xmlns:a16="http://schemas.microsoft.com/office/drawing/2014/main" id="{7A667FE5-737A-903B-FE37-03C83B5A08D0}"/>
              </a:ext>
            </a:extLst>
          </p:cNvPr>
          <p:cNvSpPr txBox="1"/>
          <p:nvPr/>
        </p:nvSpPr>
        <p:spPr>
          <a:xfrm>
            <a:off x="5974916" y="1600449"/>
            <a:ext cx="5423767" cy="830997"/>
          </a:xfrm>
          <a:prstGeom prst="rect">
            <a:avLst/>
          </a:prstGeom>
          <a:noFill/>
        </p:spPr>
        <p:txBody>
          <a:bodyPr wrap="square" rtlCol="0">
            <a:spAutoFit/>
          </a:bodyPr>
          <a:lstStyle/>
          <a:p>
            <a:r>
              <a:rPr lang="en-GB" sz="2400" b="1" dirty="0"/>
              <a:t>Why is it be important to reduce food waste? </a:t>
            </a:r>
          </a:p>
        </p:txBody>
      </p:sp>
      <p:sp>
        <p:nvSpPr>
          <p:cNvPr id="9" name="Text Placeholder 2">
            <a:extLst>
              <a:ext uri="{FF2B5EF4-FFF2-40B4-BE49-F238E27FC236}">
                <a16:creationId xmlns:a16="http://schemas.microsoft.com/office/drawing/2014/main" id="{B41E2B2E-13CD-32D0-8838-2EBB459E5599}"/>
              </a:ext>
            </a:extLst>
          </p:cNvPr>
          <p:cNvSpPr txBox="1">
            <a:spLocks/>
          </p:cNvSpPr>
          <p:nvPr/>
        </p:nvSpPr>
        <p:spPr>
          <a:xfrm>
            <a:off x="6150276" y="5655511"/>
            <a:ext cx="5845610" cy="1061420"/>
          </a:xfrm>
          <a:prstGeom prst="rect">
            <a:avLst/>
          </a:prstGeom>
        </p:spPr>
        <p:txBody>
          <a:bodyPr vert="horz" lIns="91440" tIns="45720" rIns="91440" bIns="45720" rtlCol="0">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To save money. </a:t>
            </a:r>
            <a:endParaRPr lang="en-US" sz="2400" dirty="0"/>
          </a:p>
        </p:txBody>
      </p:sp>
      <p:pic>
        <p:nvPicPr>
          <p:cNvPr id="12" name="Picture 11" descr="A picture containing food, piece, plate, slice&#10;&#10;Description automatically generated">
            <a:extLst>
              <a:ext uri="{FF2B5EF4-FFF2-40B4-BE49-F238E27FC236}">
                <a16:creationId xmlns:a16="http://schemas.microsoft.com/office/drawing/2014/main" id="{46B9421F-E78E-CFAC-037B-E48E720A17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4763" y="4356898"/>
            <a:ext cx="1719560" cy="1147725"/>
          </a:xfrm>
          <a:prstGeom prst="rect">
            <a:avLst/>
          </a:prstGeom>
        </p:spPr>
      </p:pic>
      <p:sp>
        <p:nvSpPr>
          <p:cNvPr id="13" name="TextBox 12">
            <a:extLst>
              <a:ext uri="{FF2B5EF4-FFF2-40B4-BE49-F238E27FC236}">
                <a16:creationId xmlns:a16="http://schemas.microsoft.com/office/drawing/2014/main" id="{BFBEA836-6623-E27E-B491-AD4E7082C08D}"/>
              </a:ext>
            </a:extLst>
          </p:cNvPr>
          <p:cNvSpPr txBox="1"/>
          <p:nvPr/>
        </p:nvSpPr>
        <p:spPr>
          <a:xfrm>
            <a:off x="6095721" y="2560899"/>
            <a:ext cx="2146192" cy="523220"/>
          </a:xfrm>
          <a:prstGeom prst="rect">
            <a:avLst/>
          </a:prstGeom>
          <a:solidFill>
            <a:srgbClr val="53B058"/>
          </a:solidFill>
        </p:spPr>
        <p:txBody>
          <a:bodyPr wrap="square" rtlCol="0">
            <a:spAutoFit/>
          </a:bodyPr>
          <a:lstStyle/>
          <a:p>
            <a:pPr algn="ctr"/>
            <a:r>
              <a:rPr lang="en-GB" sz="2800" b="1" dirty="0"/>
              <a:t>Land</a:t>
            </a:r>
          </a:p>
        </p:txBody>
      </p:sp>
      <p:sp>
        <p:nvSpPr>
          <p:cNvPr id="14" name="TextBox 13">
            <a:extLst>
              <a:ext uri="{FF2B5EF4-FFF2-40B4-BE49-F238E27FC236}">
                <a16:creationId xmlns:a16="http://schemas.microsoft.com/office/drawing/2014/main" id="{3D26BC78-1FA7-F20C-C985-E26272FE5CB4}"/>
              </a:ext>
            </a:extLst>
          </p:cNvPr>
          <p:cNvSpPr txBox="1"/>
          <p:nvPr/>
        </p:nvSpPr>
        <p:spPr>
          <a:xfrm>
            <a:off x="8786783" y="2313291"/>
            <a:ext cx="2611900" cy="523220"/>
          </a:xfrm>
          <a:prstGeom prst="rect">
            <a:avLst/>
          </a:prstGeom>
          <a:solidFill>
            <a:schemeClr val="accent5">
              <a:lumMod val="60000"/>
              <a:lumOff val="40000"/>
            </a:schemeClr>
          </a:solidFill>
        </p:spPr>
        <p:txBody>
          <a:bodyPr wrap="square" rtlCol="0">
            <a:spAutoFit/>
          </a:bodyPr>
          <a:lstStyle/>
          <a:p>
            <a:pPr algn="ctr"/>
            <a:r>
              <a:rPr lang="en-GB" sz="2800" b="1" dirty="0"/>
              <a:t>Water</a:t>
            </a:r>
          </a:p>
        </p:txBody>
      </p:sp>
      <p:sp>
        <p:nvSpPr>
          <p:cNvPr id="15" name="TextBox 14">
            <a:extLst>
              <a:ext uri="{FF2B5EF4-FFF2-40B4-BE49-F238E27FC236}">
                <a16:creationId xmlns:a16="http://schemas.microsoft.com/office/drawing/2014/main" id="{CB8CCD72-57A4-A793-7A2B-13BC141CBABB}"/>
              </a:ext>
            </a:extLst>
          </p:cNvPr>
          <p:cNvSpPr txBox="1"/>
          <p:nvPr/>
        </p:nvSpPr>
        <p:spPr>
          <a:xfrm>
            <a:off x="8471119" y="3138525"/>
            <a:ext cx="2611900" cy="523220"/>
          </a:xfrm>
          <a:prstGeom prst="rect">
            <a:avLst/>
          </a:prstGeom>
          <a:solidFill>
            <a:srgbClr val="FFC000"/>
          </a:solidFill>
        </p:spPr>
        <p:txBody>
          <a:bodyPr wrap="square" rtlCol="0">
            <a:spAutoFit/>
          </a:bodyPr>
          <a:lstStyle/>
          <a:p>
            <a:pPr algn="ctr"/>
            <a:r>
              <a:rPr lang="en-GB" sz="2800" b="1" dirty="0"/>
              <a:t>Energy</a:t>
            </a:r>
          </a:p>
        </p:txBody>
      </p:sp>
      <p:pic>
        <p:nvPicPr>
          <p:cNvPr id="17" name="Picture 16" descr="A picture containing text&#10;&#10;Description automatically generated">
            <a:extLst>
              <a:ext uri="{FF2B5EF4-FFF2-40B4-BE49-F238E27FC236}">
                <a16:creationId xmlns:a16="http://schemas.microsoft.com/office/drawing/2014/main" id="{05BCF926-976C-CD18-B8E3-7D0325D914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55421" y="2580217"/>
            <a:ext cx="1209676" cy="2769239"/>
          </a:xfrm>
          <a:prstGeom prst="rect">
            <a:avLst/>
          </a:prstGeom>
        </p:spPr>
      </p:pic>
      <p:pic>
        <p:nvPicPr>
          <p:cNvPr id="19" name="Picture 18" descr="A group of potatoes&#10;&#10;Description automatically generated">
            <a:extLst>
              <a:ext uri="{FF2B5EF4-FFF2-40B4-BE49-F238E27FC236}">
                <a16:creationId xmlns:a16="http://schemas.microsoft.com/office/drawing/2014/main" id="{8662B7EA-CB70-6150-DACE-91893982B0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273" y="2655474"/>
            <a:ext cx="2177499" cy="1434972"/>
          </a:xfrm>
          <a:prstGeom prst="rect">
            <a:avLst/>
          </a:prstGeom>
        </p:spPr>
      </p:pic>
      <p:pic>
        <p:nvPicPr>
          <p:cNvPr id="21" name="Picture 20" descr="A group of coins&#10;&#10;Description automatically generated with medium confidence">
            <a:extLst>
              <a:ext uri="{FF2B5EF4-FFF2-40B4-BE49-F238E27FC236}">
                <a16:creationId xmlns:a16="http://schemas.microsoft.com/office/drawing/2014/main" id="{1C1A8B10-4B9D-FBDE-B12E-26066C0CD7E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14887" y="4725831"/>
            <a:ext cx="3058194" cy="778792"/>
          </a:xfrm>
          <a:prstGeom prst="rect">
            <a:avLst/>
          </a:prstGeom>
        </p:spPr>
      </p:pic>
    </p:spTree>
    <p:extLst>
      <p:ext uri="{BB962C8B-B14F-4D97-AF65-F5344CB8AC3E}">
        <p14:creationId xmlns:p14="http://schemas.microsoft.com/office/powerpoint/2010/main" val="119367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792-9E6B-8A4E-9A16-4FA2C0BC605A}"/>
              </a:ext>
            </a:extLst>
          </p:cNvPr>
          <p:cNvSpPr>
            <a:spLocks noGrp="1"/>
          </p:cNvSpPr>
          <p:nvPr>
            <p:ph type="ctrTitle"/>
          </p:nvPr>
        </p:nvSpPr>
        <p:spPr/>
        <p:txBody>
          <a:bodyPr>
            <a:normAutofit/>
          </a:bodyPr>
          <a:lstStyle/>
          <a:p>
            <a:r>
              <a:rPr lang="en-US" sz="3600" b="1" dirty="0"/>
              <a:t>Remember!</a:t>
            </a:r>
          </a:p>
        </p:txBody>
      </p:sp>
      <p:sp>
        <p:nvSpPr>
          <p:cNvPr id="3" name="Text Placeholder 2">
            <a:extLst>
              <a:ext uri="{FF2B5EF4-FFF2-40B4-BE49-F238E27FC236}">
                <a16:creationId xmlns:a16="http://schemas.microsoft.com/office/drawing/2014/main" id="{63C02056-3F0E-6841-A8A5-323391F73CE7}"/>
              </a:ext>
            </a:extLst>
          </p:cNvPr>
          <p:cNvSpPr>
            <a:spLocks noGrp="1"/>
          </p:cNvSpPr>
          <p:nvPr>
            <p:ph type="body" sz="quarter" idx="10"/>
          </p:nvPr>
        </p:nvSpPr>
        <p:spPr>
          <a:xfrm>
            <a:off x="870080" y="1720589"/>
            <a:ext cx="5664070" cy="3892146"/>
          </a:xfrm>
        </p:spPr>
        <p:txBody>
          <a:bodyPr>
            <a:noAutofit/>
          </a:bodyPr>
          <a:lstStyle/>
          <a:p>
            <a:r>
              <a:rPr lang="en-GB" sz="2400" dirty="0">
                <a:solidFill>
                  <a:srgbClr val="000000"/>
                </a:solidFill>
              </a:rPr>
              <a:t>D</a:t>
            </a:r>
            <a:r>
              <a:rPr lang="en-GB" sz="2400" b="0" i="0" u="none" strike="noStrike" baseline="0" dirty="0">
                <a:solidFill>
                  <a:srgbClr val="000000"/>
                </a:solidFill>
                <a:latin typeface="Arial" panose="020B0604020202020204" pitchFamily="34" charset="0"/>
              </a:rPr>
              <a:t>ifferent foods have different impacts on our planet. This can make it confusing to know what foods we should choose, but there are things that we can all do to help, so…</a:t>
            </a:r>
            <a:br>
              <a:rPr lang="en-GB" sz="2400" b="0" i="0" u="none" strike="noStrike" baseline="0" dirty="0">
                <a:solidFill>
                  <a:srgbClr val="000000"/>
                </a:solidFill>
                <a:latin typeface="Arial" panose="020B0604020202020204" pitchFamily="34" charset="0"/>
              </a:rPr>
            </a:br>
            <a:endParaRPr lang="en-GB" sz="2400" b="0" i="0" u="none" strike="noStrike" baseline="0" dirty="0">
              <a:solidFill>
                <a:srgbClr val="000000"/>
              </a:solidFill>
              <a:latin typeface="Arial" panose="020B0604020202020204" pitchFamily="34" charset="0"/>
            </a:endParaRPr>
          </a:p>
          <a:p>
            <a:endParaRPr lang="en-GB" sz="2400" dirty="0">
              <a:solidFill>
                <a:srgbClr val="000000"/>
              </a:solidFill>
            </a:endParaRPr>
          </a:p>
          <a:p>
            <a:endParaRPr lang="en-US" sz="2400" dirty="0"/>
          </a:p>
        </p:txBody>
      </p:sp>
      <p:pic>
        <p:nvPicPr>
          <p:cNvPr id="5" name="Picture 4" descr="A picture containing chart&#10;&#10;Description automatically generated">
            <a:extLst>
              <a:ext uri="{FF2B5EF4-FFF2-40B4-BE49-F238E27FC236}">
                <a16:creationId xmlns:a16="http://schemas.microsoft.com/office/drawing/2014/main" id="{6A20C90A-ADC2-CA50-2824-8FE3E635D9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5313" y="570034"/>
            <a:ext cx="1800792" cy="1800792"/>
          </a:xfrm>
          <a:prstGeom prst="rect">
            <a:avLst/>
          </a:prstGeom>
        </p:spPr>
      </p:pic>
      <p:pic>
        <p:nvPicPr>
          <p:cNvPr id="7" name="Picture 6" descr="Chart&#10;&#10;Description automatically generated">
            <a:extLst>
              <a:ext uri="{FF2B5EF4-FFF2-40B4-BE49-F238E27FC236}">
                <a16:creationId xmlns:a16="http://schemas.microsoft.com/office/drawing/2014/main" id="{09E6E2C2-D816-CBEF-6ECE-282B4B20D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1499" y="570034"/>
            <a:ext cx="1803839" cy="1800792"/>
          </a:xfrm>
          <a:prstGeom prst="rect">
            <a:avLst/>
          </a:prstGeom>
        </p:spPr>
      </p:pic>
      <p:pic>
        <p:nvPicPr>
          <p:cNvPr id="8" name="Picture 7" descr="A green and white logo&#10;&#10;Description automatically generated with low confidence">
            <a:extLst>
              <a:ext uri="{FF2B5EF4-FFF2-40B4-BE49-F238E27FC236}">
                <a16:creationId xmlns:a16="http://schemas.microsoft.com/office/drawing/2014/main" id="{1EE03E13-CD96-D6D7-253A-3F397C78A7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7002" y="4712339"/>
            <a:ext cx="1800792" cy="1800792"/>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F45990B0-5322-E86E-0341-513631F695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45313" y="2766266"/>
            <a:ext cx="1803839" cy="1800792"/>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id="{5A4D7857-5CE8-5E77-8066-84412FE72B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68216" y="2704474"/>
            <a:ext cx="1803839" cy="1800792"/>
          </a:xfrm>
          <a:prstGeom prst="rect">
            <a:avLst/>
          </a:prstGeom>
        </p:spPr>
      </p:pic>
      <p:sp>
        <p:nvSpPr>
          <p:cNvPr id="11" name="TextBox 10">
            <a:extLst>
              <a:ext uri="{FF2B5EF4-FFF2-40B4-BE49-F238E27FC236}">
                <a16:creationId xmlns:a16="http://schemas.microsoft.com/office/drawing/2014/main" id="{C3013F48-3C9D-4467-0593-359D83C1F2E1}"/>
              </a:ext>
            </a:extLst>
          </p:cNvPr>
          <p:cNvSpPr txBox="1"/>
          <p:nvPr/>
        </p:nvSpPr>
        <p:spPr>
          <a:xfrm>
            <a:off x="870080" y="4366657"/>
            <a:ext cx="6213394" cy="523220"/>
          </a:xfrm>
          <a:prstGeom prst="rect">
            <a:avLst/>
          </a:prstGeom>
          <a:noFill/>
        </p:spPr>
        <p:txBody>
          <a:bodyPr wrap="square" rtlCol="0">
            <a:spAutoFit/>
          </a:bodyPr>
          <a:lstStyle/>
          <a:p>
            <a:r>
              <a:rPr lang="en-GB" sz="2800" b="1" dirty="0">
                <a:solidFill>
                  <a:srgbClr val="000000"/>
                </a:solidFill>
              </a:rPr>
              <a:t>Eat well for you and the planet!</a:t>
            </a:r>
            <a:endParaRPr lang="en-GB" sz="2800" b="1" i="0" u="none" strike="noStrike" baseline="0" dirty="0">
              <a:solidFill>
                <a:srgbClr val="000000"/>
              </a:solidFill>
              <a:latin typeface="Arial" panose="020B0604020202020204" pitchFamily="34" charset="0"/>
            </a:endParaRPr>
          </a:p>
        </p:txBody>
      </p:sp>
      <p:sp>
        <p:nvSpPr>
          <p:cNvPr id="12" name="TextBox 11">
            <a:extLst>
              <a:ext uri="{FF2B5EF4-FFF2-40B4-BE49-F238E27FC236}">
                <a16:creationId xmlns:a16="http://schemas.microsoft.com/office/drawing/2014/main" id="{C61CAA85-BF76-D479-10D5-F9260034D804}"/>
              </a:ext>
            </a:extLst>
          </p:cNvPr>
          <p:cNvSpPr txBox="1"/>
          <p:nvPr/>
        </p:nvSpPr>
        <p:spPr>
          <a:xfrm>
            <a:off x="857407" y="5499834"/>
            <a:ext cx="6213394" cy="523220"/>
          </a:xfrm>
          <a:prstGeom prst="rect">
            <a:avLst/>
          </a:prstGeom>
          <a:noFill/>
        </p:spPr>
        <p:txBody>
          <a:bodyPr wrap="square" rtlCol="0">
            <a:spAutoFit/>
          </a:bodyPr>
          <a:lstStyle/>
          <a:p>
            <a:r>
              <a:rPr lang="en-GB" sz="2800" b="1" i="0" u="none" strike="noStrike" baseline="0" dirty="0">
                <a:solidFill>
                  <a:srgbClr val="53B058"/>
                </a:solidFill>
                <a:latin typeface="Arial" panose="020B0604020202020204" pitchFamily="34" charset="0"/>
              </a:rPr>
              <a:t>Have a great Healthy Eating Week!</a:t>
            </a:r>
          </a:p>
        </p:txBody>
      </p:sp>
    </p:spTree>
    <p:extLst>
      <p:ext uri="{BB962C8B-B14F-4D97-AF65-F5344CB8AC3E}">
        <p14:creationId xmlns:p14="http://schemas.microsoft.com/office/powerpoint/2010/main" val="48058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3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eating at a table&#10;&#10;Description automatically generated with medium confidence">
            <a:extLst>
              <a:ext uri="{FF2B5EF4-FFF2-40B4-BE49-F238E27FC236}">
                <a16:creationId xmlns:a16="http://schemas.microsoft.com/office/drawing/2014/main" id="{2BCFA66A-0BCD-F1D5-3E0C-01C4DF67C93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4591050" y="2854082"/>
            <a:ext cx="3717925" cy="3311525"/>
          </a:xfrm>
        </p:spPr>
      </p:pic>
      <p:sp>
        <p:nvSpPr>
          <p:cNvPr id="5" name="Title 1">
            <a:extLst>
              <a:ext uri="{FF2B5EF4-FFF2-40B4-BE49-F238E27FC236}">
                <a16:creationId xmlns:a16="http://schemas.microsoft.com/office/drawing/2014/main" id="{4EE02AAD-762F-50B1-ABBE-DB131261F2EE}"/>
              </a:ext>
            </a:extLst>
          </p:cNvPr>
          <p:cNvSpPr>
            <a:spLocks noGrp="1"/>
          </p:cNvSpPr>
          <p:nvPr>
            <p:ph type="ctrTitle"/>
          </p:nvPr>
        </p:nvSpPr>
        <p:spPr>
          <a:xfrm>
            <a:off x="570766" y="692393"/>
            <a:ext cx="10589793" cy="691661"/>
          </a:xfrm>
        </p:spPr>
        <p:txBody>
          <a:bodyPr/>
          <a:lstStyle/>
          <a:p>
            <a:r>
              <a:rPr lang="en-US" b="1" dirty="0"/>
              <a:t>Eat well for you and the planet!</a:t>
            </a:r>
          </a:p>
        </p:txBody>
      </p:sp>
      <p:sp>
        <p:nvSpPr>
          <p:cNvPr id="6" name="Text Placeholder 2">
            <a:extLst>
              <a:ext uri="{FF2B5EF4-FFF2-40B4-BE49-F238E27FC236}">
                <a16:creationId xmlns:a16="http://schemas.microsoft.com/office/drawing/2014/main" id="{895CFB27-8443-4DD0-AD0B-D85EA42577DE}"/>
              </a:ext>
            </a:extLst>
          </p:cNvPr>
          <p:cNvSpPr>
            <a:spLocks noGrp="1"/>
          </p:cNvSpPr>
          <p:nvPr>
            <p:ph type="body" sz="quarter" idx="10"/>
          </p:nvPr>
        </p:nvSpPr>
        <p:spPr>
          <a:xfrm>
            <a:off x="570766" y="1830281"/>
            <a:ext cx="9068534" cy="3892146"/>
          </a:xfrm>
        </p:spPr>
        <p:txBody>
          <a:bodyPr/>
          <a:lstStyle/>
          <a:p>
            <a:pPr marL="285750" indent="-285750" algn="l">
              <a:buFont typeface="Arial" panose="020B0604020202020204" pitchFamily="34" charset="0"/>
              <a:buChar char="•"/>
            </a:pPr>
            <a:r>
              <a:rPr lang="en-GB" sz="2400" b="0" i="0" dirty="0">
                <a:effectLst/>
                <a:latin typeface="+mj-lt"/>
              </a:rPr>
              <a:t>What does it mean to ‘</a:t>
            </a:r>
            <a:r>
              <a:rPr lang="en-GB" sz="2400" b="0" i="1" dirty="0">
                <a:effectLst/>
                <a:latin typeface="+mj-lt"/>
              </a:rPr>
              <a:t>Eat well for you and the planet!’?</a:t>
            </a:r>
          </a:p>
          <a:p>
            <a:pPr marL="285750" indent="-285750" algn="l">
              <a:buFont typeface="Arial" panose="020B0604020202020204" pitchFamily="34" charset="0"/>
              <a:buChar char="•"/>
            </a:pPr>
            <a:r>
              <a:rPr lang="en-GB" sz="2400" b="0" i="0" dirty="0">
                <a:effectLst/>
                <a:latin typeface="+mj-lt"/>
              </a:rPr>
              <a:t>Why </a:t>
            </a:r>
            <a:r>
              <a:rPr lang="en-GB" sz="2400" dirty="0">
                <a:latin typeface="+mj-lt"/>
              </a:rPr>
              <a:t>is it</a:t>
            </a:r>
            <a:r>
              <a:rPr lang="en-GB" sz="2400" b="0" i="0" dirty="0">
                <a:effectLst/>
                <a:latin typeface="+mj-lt"/>
              </a:rPr>
              <a:t> important?</a:t>
            </a:r>
          </a:p>
          <a:p>
            <a:pPr marL="285750" indent="-285750" algn="l">
              <a:buFont typeface="Arial" panose="020B0604020202020204" pitchFamily="34" charset="0"/>
              <a:buChar char="•"/>
            </a:pPr>
            <a:r>
              <a:rPr lang="en-GB" sz="2400" b="0" i="0" dirty="0">
                <a:effectLst/>
                <a:latin typeface="+mj-lt"/>
              </a:rPr>
              <a:t>What can we do?</a:t>
            </a:r>
            <a:endParaRPr lang="en-US" dirty="0"/>
          </a:p>
        </p:txBody>
      </p:sp>
      <p:pic>
        <p:nvPicPr>
          <p:cNvPr id="9" name="Picture 8" descr="Logo, company name&#10;&#10;Description automatically generated">
            <a:extLst>
              <a:ext uri="{FF2B5EF4-FFF2-40B4-BE49-F238E27FC236}">
                <a16:creationId xmlns:a16="http://schemas.microsoft.com/office/drawing/2014/main" id="{479523A9-A73A-99F0-630A-C74E473316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92229" y="246166"/>
            <a:ext cx="2592808" cy="1844882"/>
          </a:xfrm>
          <a:prstGeom prst="rect">
            <a:avLst/>
          </a:prstGeom>
        </p:spPr>
      </p:pic>
    </p:spTree>
    <p:extLst>
      <p:ext uri="{BB962C8B-B14F-4D97-AF65-F5344CB8AC3E}">
        <p14:creationId xmlns:p14="http://schemas.microsoft.com/office/powerpoint/2010/main" val="43389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792-9E6B-8A4E-9A16-4FA2C0BC605A}"/>
              </a:ext>
            </a:extLst>
          </p:cNvPr>
          <p:cNvSpPr>
            <a:spLocks noGrp="1"/>
          </p:cNvSpPr>
          <p:nvPr>
            <p:ph type="ctrTitle"/>
          </p:nvPr>
        </p:nvSpPr>
        <p:spPr/>
        <p:txBody>
          <a:bodyPr>
            <a:normAutofit/>
          </a:bodyPr>
          <a:lstStyle/>
          <a:p>
            <a:r>
              <a:rPr lang="en-US" sz="3600" b="1" dirty="0"/>
              <a:t>Eat well for you and the planet!</a:t>
            </a:r>
          </a:p>
        </p:txBody>
      </p:sp>
      <p:sp>
        <p:nvSpPr>
          <p:cNvPr id="3" name="Text Placeholder 2">
            <a:extLst>
              <a:ext uri="{FF2B5EF4-FFF2-40B4-BE49-F238E27FC236}">
                <a16:creationId xmlns:a16="http://schemas.microsoft.com/office/drawing/2014/main" id="{63C02056-3F0E-6841-A8A5-323391F73CE7}"/>
              </a:ext>
            </a:extLst>
          </p:cNvPr>
          <p:cNvSpPr>
            <a:spLocks noGrp="1"/>
          </p:cNvSpPr>
          <p:nvPr>
            <p:ph type="body" sz="quarter" idx="10"/>
          </p:nvPr>
        </p:nvSpPr>
        <p:spPr>
          <a:xfrm>
            <a:off x="808891" y="1562526"/>
            <a:ext cx="10589794" cy="3892146"/>
          </a:xfrm>
        </p:spPr>
        <p:txBody>
          <a:bodyPr>
            <a:normAutofit/>
          </a:bodyPr>
          <a:lstStyle/>
          <a:p>
            <a:r>
              <a:rPr lang="en-GB" sz="2400" b="0" i="0" u="none" strike="noStrike" baseline="0" dirty="0">
                <a:solidFill>
                  <a:srgbClr val="000000"/>
                </a:solidFill>
                <a:latin typeface="Arial" panose="020B0604020202020204" pitchFamily="34" charset="0"/>
              </a:rPr>
              <a:t>The foods and drinks we choose are important for our health and the health of the planet. </a:t>
            </a:r>
            <a:endParaRPr lang="en-US" sz="2400" dirty="0"/>
          </a:p>
        </p:txBody>
      </p:sp>
      <p:pic>
        <p:nvPicPr>
          <p:cNvPr id="6" name="Picture 5" descr="Logo, company name&#10;&#10;Description automatically generated">
            <a:extLst>
              <a:ext uri="{FF2B5EF4-FFF2-40B4-BE49-F238E27FC236}">
                <a16:creationId xmlns:a16="http://schemas.microsoft.com/office/drawing/2014/main" id="{4E37EB32-56B2-5B33-9AB6-6F70F462BF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44754" y="5575093"/>
            <a:ext cx="1717767" cy="1222257"/>
          </a:xfrm>
          <a:prstGeom prst="rect">
            <a:avLst/>
          </a:prstGeom>
        </p:spPr>
      </p:pic>
      <p:pic>
        <p:nvPicPr>
          <p:cNvPr id="8" name="Picture 7" descr="A group of children jumping in the air&#10;&#10;Description automatically generated with low confidence">
            <a:extLst>
              <a:ext uri="{FF2B5EF4-FFF2-40B4-BE49-F238E27FC236}">
                <a16:creationId xmlns:a16="http://schemas.microsoft.com/office/drawing/2014/main" id="{B9F27343-0E60-CC06-D1EE-DC83D91922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8891" y="3181436"/>
            <a:ext cx="5553809" cy="2486658"/>
          </a:xfrm>
          <a:prstGeom prst="rect">
            <a:avLst/>
          </a:prstGeom>
        </p:spPr>
      </p:pic>
      <p:pic>
        <p:nvPicPr>
          <p:cNvPr id="10" name="Picture 9" descr="Circle&#10;&#10;Description automatically generated with medium confidence">
            <a:extLst>
              <a:ext uri="{FF2B5EF4-FFF2-40B4-BE49-F238E27FC236}">
                <a16:creationId xmlns:a16="http://schemas.microsoft.com/office/drawing/2014/main" id="{B7A80182-F6A3-6030-2088-F4E4A99CDD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60620" y="2568959"/>
            <a:ext cx="3584134" cy="3498465"/>
          </a:xfrm>
          <a:prstGeom prst="rect">
            <a:avLst/>
          </a:prstGeom>
        </p:spPr>
      </p:pic>
    </p:spTree>
    <p:extLst>
      <p:ext uri="{BB962C8B-B14F-4D97-AF65-F5344CB8AC3E}">
        <p14:creationId xmlns:p14="http://schemas.microsoft.com/office/powerpoint/2010/main" val="204693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792-9E6B-8A4E-9A16-4FA2C0BC605A}"/>
              </a:ext>
            </a:extLst>
          </p:cNvPr>
          <p:cNvSpPr>
            <a:spLocks noGrp="1"/>
          </p:cNvSpPr>
          <p:nvPr>
            <p:ph type="ctrTitle"/>
          </p:nvPr>
        </p:nvSpPr>
        <p:spPr>
          <a:xfrm>
            <a:off x="609562" y="674369"/>
            <a:ext cx="10589793" cy="691661"/>
          </a:xfrm>
        </p:spPr>
        <p:txBody>
          <a:bodyPr>
            <a:normAutofit/>
          </a:bodyPr>
          <a:lstStyle/>
          <a:p>
            <a:r>
              <a:rPr lang="en-US" sz="3600" b="1" dirty="0"/>
              <a:t>A lot goes into producing our food!</a:t>
            </a:r>
          </a:p>
        </p:txBody>
      </p:sp>
      <p:sp>
        <p:nvSpPr>
          <p:cNvPr id="17" name="TextBox 16">
            <a:extLst>
              <a:ext uri="{FF2B5EF4-FFF2-40B4-BE49-F238E27FC236}">
                <a16:creationId xmlns:a16="http://schemas.microsoft.com/office/drawing/2014/main" id="{98215E5B-B55C-FF8D-BAA8-F45DA95FBC42}"/>
              </a:ext>
            </a:extLst>
          </p:cNvPr>
          <p:cNvSpPr txBox="1"/>
          <p:nvPr/>
        </p:nvSpPr>
        <p:spPr>
          <a:xfrm>
            <a:off x="918233" y="1903085"/>
            <a:ext cx="2146192" cy="523220"/>
          </a:xfrm>
          <a:prstGeom prst="rect">
            <a:avLst/>
          </a:prstGeom>
          <a:noFill/>
        </p:spPr>
        <p:txBody>
          <a:bodyPr wrap="square" rtlCol="0">
            <a:spAutoFit/>
          </a:bodyPr>
          <a:lstStyle/>
          <a:p>
            <a:pPr algn="ctr"/>
            <a:r>
              <a:rPr lang="en-GB" sz="2800" b="1" dirty="0"/>
              <a:t>Land</a:t>
            </a:r>
          </a:p>
        </p:txBody>
      </p:sp>
      <p:sp>
        <p:nvSpPr>
          <p:cNvPr id="24" name="TextBox 23">
            <a:extLst>
              <a:ext uri="{FF2B5EF4-FFF2-40B4-BE49-F238E27FC236}">
                <a16:creationId xmlns:a16="http://schemas.microsoft.com/office/drawing/2014/main" id="{71A4A8FD-DD53-1043-0F2D-5E6CD811EF32}"/>
              </a:ext>
            </a:extLst>
          </p:cNvPr>
          <p:cNvSpPr txBox="1"/>
          <p:nvPr/>
        </p:nvSpPr>
        <p:spPr>
          <a:xfrm>
            <a:off x="3405668" y="1887840"/>
            <a:ext cx="2611900" cy="523220"/>
          </a:xfrm>
          <a:prstGeom prst="rect">
            <a:avLst/>
          </a:prstGeom>
          <a:noFill/>
        </p:spPr>
        <p:txBody>
          <a:bodyPr wrap="square" rtlCol="0">
            <a:spAutoFit/>
          </a:bodyPr>
          <a:lstStyle/>
          <a:p>
            <a:pPr algn="ctr"/>
            <a:r>
              <a:rPr lang="en-GB" sz="2800" b="1" dirty="0"/>
              <a:t>Water</a:t>
            </a:r>
          </a:p>
        </p:txBody>
      </p:sp>
      <p:sp>
        <p:nvSpPr>
          <p:cNvPr id="25" name="TextBox 24">
            <a:extLst>
              <a:ext uri="{FF2B5EF4-FFF2-40B4-BE49-F238E27FC236}">
                <a16:creationId xmlns:a16="http://schemas.microsoft.com/office/drawing/2014/main" id="{25574D87-C743-0108-0DC2-B9898B966794}"/>
              </a:ext>
            </a:extLst>
          </p:cNvPr>
          <p:cNvSpPr txBox="1"/>
          <p:nvPr/>
        </p:nvSpPr>
        <p:spPr>
          <a:xfrm>
            <a:off x="6358811" y="1894073"/>
            <a:ext cx="2611900" cy="523220"/>
          </a:xfrm>
          <a:prstGeom prst="rect">
            <a:avLst/>
          </a:prstGeom>
          <a:noFill/>
        </p:spPr>
        <p:txBody>
          <a:bodyPr wrap="square" rtlCol="0">
            <a:spAutoFit/>
          </a:bodyPr>
          <a:lstStyle/>
          <a:p>
            <a:pPr algn="ctr"/>
            <a:r>
              <a:rPr lang="en-GB" sz="2800" b="1" dirty="0"/>
              <a:t>Energy</a:t>
            </a:r>
          </a:p>
        </p:txBody>
      </p:sp>
      <p:pic>
        <p:nvPicPr>
          <p:cNvPr id="26" name="Picture 25" descr="A loaf of bread&#10;&#10;Description automatically generated">
            <a:extLst>
              <a:ext uri="{FF2B5EF4-FFF2-40B4-BE49-F238E27FC236}">
                <a16:creationId xmlns:a16="http://schemas.microsoft.com/office/drawing/2014/main" id="{DCDC76DA-65C4-D530-6C1D-17639D362B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2975" y="2682766"/>
            <a:ext cx="4371371" cy="2417368"/>
          </a:xfrm>
          <a:prstGeom prst="rect">
            <a:avLst/>
          </a:prstGeom>
        </p:spPr>
      </p:pic>
      <p:sp>
        <p:nvSpPr>
          <p:cNvPr id="27" name="TextBox 26">
            <a:extLst>
              <a:ext uri="{FF2B5EF4-FFF2-40B4-BE49-F238E27FC236}">
                <a16:creationId xmlns:a16="http://schemas.microsoft.com/office/drawing/2014/main" id="{CD611B22-705B-2ADD-6EA1-656441B78EF0}"/>
              </a:ext>
            </a:extLst>
          </p:cNvPr>
          <p:cNvSpPr txBox="1"/>
          <p:nvPr/>
        </p:nvSpPr>
        <p:spPr>
          <a:xfrm>
            <a:off x="272640" y="5328460"/>
            <a:ext cx="10455792" cy="461665"/>
          </a:xfrm>
          <a:prstGeom prst="rect">
            <a:avLst/>
          </a:prstGeom>
          <a:noFill/>
        </p:spPr>
        <p:txBody>
          <a:bodyPr wrap="square" rtlCol="0">
            <a:spAutoFit/>
          </a:bodyPr>
          <a:lstStyle/>
          <a:p>
            <a:pPr algn="ctr"/>
            <a:r>
              <a:rPr lang="en-GB" sz="2400" dirty="0"/>
              <a:t>How would land, water and energy be used to make this loaf of bread? </a:t>
            </a:r>
          </a:p>
        </p:txBody>
      </p:sp>
      <p:pic>
        <p:nvPicPr>
          <p:cNvPr id="29" name="Picture 28" descr="Diagram&#10;&#10;Description automatically generated">
            <a:extLst>
              <a:ext uri="{FF2B5EF4-FFF2-40B4-BE49-F238E27FC236}">
                <a16:creationId xmlns:a16="http://schemas.microsoft.com/office/drawing/2014/main" id="{0AD431B2-AEF6-381E-13ED-B65BF14694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47193" y="719494"/>
            <a:ext cx="2162478" cy="2102255"/>
          </a:xfrm>
          <a:prstGeom prst="rect">
            <a:avLst/>
          </a:prstGeom>
        </p:spPr>
      </p:pic>
      <p:pic>
        <p:nvPicPr>
          <p:cNvPr id="30" name="Picture 29" descr="Logo, company name&#10;&#10;Description automatically generated">
            <a:extLst>
              <a:ext uri="{FF2B5EF4-FFF2-40B4-BE49-F238E27FC236}">
                <a16:creationId xmlns:a16="http://schemas.microsoft.com/office/drawing/2014/main" id="{D842759B-E6F1-A60D-499C-6B61EA3D96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44754" y="5575093"/>
            <a:ext cx="1717767" cy="1222257"/>
          </a:xfrm>
          <a:prstGeom prst="rect">
            <a:avLst/>
          </a:prstGeom>
        </p:spPr>
      </p:pic>
    </p:spTree>
    <p:extLst>
      <p:ext uri="{BB962C8B-B14F-4D97-AF65-F5344CB8AC3E}">
        <p14:creationId xmlns:p14="http://schemas.microsoft.com/office/powerpoint/2010/main" val="390401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792-9E6B-8A4E-9A16-4FA2C0BC605A}"/>
              </a:ext>
            </a:extLst>
          </p:cNvPr>
          <p:cNvSpPr>
            <a:spLocks noGrp="1"/>
          </p:cNvSpPr>
          <p:nvPr>
            <p:ph type="ctrTitle"/>
          </p:nvPr>
        </p:nvSpPr>
        <p:spPr>
          <a:xfrm>
            <a:off x="1096392" y="451668"/>
            <a:ext cx="10589793" cy="691661"/>
          </a:xfrm>
        </p:spPr>
        <p:txBody>
          <a:bodyPr>
            <a:normAutofit/>
          </a:bodyPr>
          <a:lstStyle/>
          <a:p>
            <a:r>
              <a:rPr lang="en-US" sz="3600" b="1" dirty="0"/>
              <a:t>A lot goes into producing our food!</a:t>
            </a:r>
          </a:p>
        </p:txBody>
      </p:sp>
      <p:pic>
        <p:nvPicPr>
          <p:cNvPr id="6" name="Picture 5" descr="Logo, company name&#10;&#10;Description automatically generated">
            <a:extLst>
              <a:ext uri="{FF2B5EF4-FFF2-40B4-BE49-F238E27FC236}">
                <a16:creationId xmlns:a16="http://schemas.microsoft.com/office/drawing/2014/main" id="{4E37EB32-56B2-5B33-9AB6-6F70F462BF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44754" y="5575093"/>
            <a:ext cx="1717767" cy="1222257"/>
          </a:xfrm>
          <a:prstGeom prst="rect">
            <a:avLst/>
          </a:prstGeom>
        </p:spPr>
      </p:pic>
      <p:pic>
        <p:nvPicPr>
          <p:cNvPr id="12" name="Picture 11">
            <a:extLst>
              <a:ext uri="{FF2B5EF4-FFF2-40B4-BE49-F238E27FC236}">
                <a16:creationId xmlns:a16="http://schemas.microsoft.com/office/drawing/2014/main" id="{94DC83AE-A2B2-54ED-ED29-F6E272BB02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4969" y="1508031"/>
            <a:ext cx="2294748" cy="1934415"/>
          </a:xfrm>
          <a:prstGeom prst="rect">
            <a:avLst/>
          </a:prstGeom>
        </p:spPr>
      </p:pic>
      <p:pic>
        <p:nvPicPr>
          <p:cNvPr id="13" name="Picture 12">
            <a:extLst>
              <a:ext uri="{FF2B5EF4-FFF2-40B4-BE49-F238E27FC236}">
                <a16:creationId xmlns:a16="http://schemas.microsoft.com/office/drawing/2014/main" id="{8B079968-AED1-FC0D-AAC5-F88F3A4E32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9347" y="1494585"/>
            <a:ext cx="2294748" cy="1934415"/>
          </a:xfrm>
          <a:prstGeom prst="rect">
            <a:avLst/>
          </a:prstGeom>
        </p:spPr>
      </p:pic>
      <p:pic>
        <p:nvPicPr>
          <p:cNvPr id="14" name="Picture 13">
            <a:extLst>
              <a:ext uri="{FF2B5EF4-FFF2-40B4-BE49-F238E27FC236}">
                <a16:creationId xmlns:a16="http://schemas.microsoft.com/office/drawing/2014/main" id="{363B0051-5C09-49A8-6B52-DE0B1A868B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9347" y="4033826"/>
            <a:ext cx="2294748" cy="1934415"/>
          </a:xfrm>
          <a:prstGeom prst="rect">
            <a:avLst/>
          </a:prstGeom>
        </p:spPr>
      </p:pic>
      <p:pic>
        <p:nvPicPr>
          <p:cNvPr id="15" name="Picture 14">
            <a:extLst>
              <a:ext uri="{FF2B5EF4-FFF2-40B4-BE49-F238E27FC236}">
                <a16:creationId xmlns:a16="http://schemas.microsoft.com/office/drawing/2014/main" id="{F38A683A-5C00-D414-1E04-E807E0130D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93900" y="4067723"/>
            <a:ext cx="2381129" cy="2007233"/>
          </a:xfrm>
          <a:prstGeom prst="rect">
            <a:avLst/>
          </a:prstGeom>
        </p:spPr>
      </p:pic>
      <p:pic>
        <p:nvPicPr>
          <p:cNvPr id="16" name="Picture 15">
            <a:extLst>
              <a:ext uri="{FF2B5EF4-FFF2-40B4-BE49-F238E27FC236}">
                <a16:creationId xmlns:a16="http://schemas.microsoft.com/office/drawing/2014/main" id="{3726EC91-7688-AA42-6F23-E77C9277EA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54969" y="4033826"/>
            <a:ext cx="2294748" cy="1934416"/>
          </a:xfrm>
          <a:prstGeom prst="rect">
            <a:avLst/>
          </a:prstGeom>
        </p:spPr>
      </p:pic>
      <p:sp>
        <p:nvSpPr>
          <p:cNvPr id="17" name="TextBox 16">
            <a:extLst>
              <a:ext uri="{FF2B5EF4-FFF2-40B4-BE49-F238E27FC236}">
                <a16:creationId xmlns:a16="http://schemas.microsoft.com/office/drawing/2014/main" id="{98215E5B-B55C-FF8D-BAA8-F45DA95FBC42}"/>
              </a:ext>
            </a:extLst>
          </p:cNvPr>
          <p:cNvSpPr txBox="1"/>
          <p:nvPr/>
        </p:nvSpPr>
        <p:spPr>
          <a:xfrm>
            <a:off x="1096392" y="3455893"/>
            <a:ext cx="2611900" cy="461665"/>
          </a:xfrm>
          <a:prstGeom prst="rect">
            <a:avLst/>
          </a:prstGeom>
          <a:noFill/>
        </p:spPr>
        <p:txBody>
          <a:bodyPr wrap="square" rtlCol="0">
            <a:spAutoFit/>
          </a:bodyPr>
          <a:lstStyle/>
          <a:p>
            <a:pPr algn="ctr"/>
            <a:r>
              <a:rPr lang="en-GB" sz="2400" dirty="0"/>
              <a:t>Land</a:t>
            </a:r>
          </a:p>
        </p:txBody>
      </p:sp>
      <p:sp>
        <p:nvSpPr>
          <p:cNvPr id="18" name="TextBox 17">
            <a:extLst>
              <a:ext uri="{FF2B5EF4-FFF2-40B4-BE49-F238E27FC236}">
                <a16:creationId xmlns:a16="http://schemas.microsoft.com/office/drawing/2014/main" id="{96F76A76-A7F3-0443-0997-C341B514C520}"/>
              </a:ext>
            </a:extLst>
          </p:cNvPr>
          <p:cNvSpPr txBox="1"/>
          <p:nvPr/>
        </p:nvSpPr>
        <p:spPr>
          <a:xfrm>
            <a:off x="1218326" y="5960959"/>
            <a:ext cx="2368032" cy="461665"/>
          </a:xfrm>
          <a:prstGeom prst="rect">
            <a:avLst/>
          </a:prstGeom>
          <a:noFill/>
        </p:spPr>
        <p:txBody>
          <a:bodyPr wrap="square" rtlCol="0">
            <a:spAutoFit/>
          </a:bodyPr>
          <a:lstStyle/>
          <a:p>
            <a:pPr algn="ctr"/>
            <a:r>
              <a:rPr lang="en-GB" sz="2400" dirty="0"/>
              <a:t>Water</a:t>
            </a:r>
          </a:p>
        </p:txBody>
      </p:sp>
      <p:sp>
        <p:nvSpPr>
          <p:cNvPr id="19" name="TextBox 18">
            <a:extLst>
              <a:ext uri="{FF2B5EF4-FFF2-40B4-BE49-F238E27FC236}">
                <a16:creationId xmlns:a16="http://schemas.microsoft.com/office/drawing/2014/main" id="{BC1D9DE9-4A48-FB88-3BB8-12B3FC3641DA}"/>
              </a:ext>
            </a:extLst>
          </p:cNvPr>
          <p:cNvSpPr txBox="1"/>
          <p:nvPr/>
        </p:nvSpPr>
        <p:spPr>
          <a:xfrm>
            <a:off x="4806248" y="3442448"/>
            <a:ext cx="2048271" cy="461665"/>
          </a:xfrm>
          <a:prstGeom prst="rect">
            <a:avLst/>
          </a:prstGeom>
          <a:noFill/>
        </p:spPr>
        <p:txBody>
          <a:bodyPr wrap="square" rtlCol="0">
            <a:spAutoFit/>
          </a:bodyPr>
          <a:lstStyle/>
          <a:p>
            <a:pPr algn="l"/>
            <a:r>
              <a:rPr lang="en-GB" sz="2400" dirty="0"/>
              <a:t>Fuel</a:t>
            </a:r>
          </a:p>
        </p:txBody>
      </p:sp>
      <p:sp>
        <p:nvSpPr>
          <p:cNvPr id="20" name="TextBox 19">
            <a:extLst>
              <a:ext uri="{FF2B5EF4-FFF2-40B4-BE49-F238E27FC236}">
                <a16:creationId xmlns:a16="http://schemas.microsoft.com/office/drawing/2014/main" id="{FACB3867-893C-5428-64AC-335FC2DC17F6}"/>
              </a:ext>
            </a:extLst>
          </p:cNvPr>
          <p:cNvSpPr txBox="1"/>
          <p:nvPr/>
        </p:nvSpPr>
        <p:spPr>
          <a:xfrm>
            <a:off x="7191057" y="3465446"/>
            <a:ext cx="3709380" cy="461665"/>
          </a:xfrm>
          <a:prstGeom prst="rect">
            <a:avLst/>
          </a:prstGeom>
          <a:noFill/>
        </p:spPr>
        <p:txBody>
          <a:bodyPr wrap="square" rtlCol="0">
            <a:spAutoFit/>
          </a:bodyPr>
          <a:lstStyle/>
          <a:p>
            <a:pPr algn="ctr"/>
            <a:r>
              <a:rPr lang="en-GB" sz="2400" dirty="0"/>
              <a:t>Transport</a:t>
            </a:r>
          </a:p>
        </p:txBody>
      </p:sp>
      <p:sp>
        <p:nvSpPr>
          <p:cNvPr id="21" name="TextBox 20">
            <a:extLst>
              <a:ext uri="{FF2B5EF4-FFF2-40B4-BE49-F238E27FC236}">
                <a16:creationId xmlns:a16="http://schemas.microsoft.com/office/drawing/2014/main" id="{E37295AA-005F-78E2-D330-FFD51D6C24EF}"/>
              </a:ext>
            </a:extLst>
          </p:cNvPr>
          <p:cNvSpPr txBox="1"/>
          <p:nvPr/>
        </p:nvSpPr>
        <p:spPr>
          <a:xfrm>
            <a:off x="4670808" y="6093846"/>
            <a:ext cx="2294748" cy="461665"/>
          </a:xfrm>
          <a:prstGeom prst="rect">
            <a:avLst/>
          </a:prstGeom>
          <a:noFill/>
        </p:spPr>
        <p:txBody>
          <a:bodyPr wrap="square" rtlCol="0">
            <a:spAutoFit/>
          </a:bodyPr>
          <a:lstStyle/>
          <a:p>
            <a:pPr algn="ctr"/>
            <a:r>
              <a:rPr lang="en-GB" sz="2400" dirty="0"/>
              <a:t>Oven</a:t>
            </a:r>
          </a:p>
        </p:txBody>
      </p:sp>
      <p:sp>
        <p:nvSpPr>
          <p:cNvPr id="22" name="TextBox 21">
            <a:extLst>
              <a:ext uri="{FF2B5EF4-FFF2-40B4-BE49-F238E27FC236}">
                <a16:creationId xmlns:a16="http://schemas.microsoft.com/office/drawing/2014/main" id="{0888786B-165C-52DB-873F-2040E2036373}"/>
              </a:ext>
            </a:extLst>
          </p:cNvPr>
          <p:cNvSpPr txBox="1"/>
          <p:nvPr/>
        </p:nvSpPr>
        <p:spPr>
          <a:xfrm>
            <a:off x="8164901" y="6074957"/>
            <a:ext cx="1761692" cy="461665"/>
          </a:xfrm>
          <a:prstGeom prst="rect">
            <a:avLst/>
          </a:prstGeom>
          <a:noFill/>
        </p:spPr>
        <p:txBody>
          <a:bodyPr wrap="square" rtlCol="0">
            <a:spAutoFit/>
          </a:bodyPr>
          <a:lstStyle/>
          <a:p>
            <a:pPr algn="l"/>
            <a:r>
              <a:rPr lang="en-GB" sz="2400" dirty="0"/>
              <a:t>Packaging</a:t>
            </a:r>
          </a:p>
        </p:txBody>
      </p:sp>
      <p:pic>
        <p:nvPicPr>
          <p:cNvPr id="23" name="Picture 22">
            <a:extLst>
              <a:ext uri="{FF2B5EF4-FFF2-40B4-BE49-F238E27FC236}">
                <a16:creationId xmlns:a16="http://schemas.microsoft.com/office/drawing/2014/main" id="{C97A82C6-7A20-2636-6449-92C153F0D7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93901" y="1454244"/>
            <a:ext cx="2294751" cy="1961308"/>
          </a:xfrm>
          <a:prstGeom prst="rect">
            <a:avLst/>
          </a:prstGeom>
        </p:spPr>
      </p:pic>
    </p:spTree>
    <p:extLst>
      <p:ext uri="{BB962C8B-B14F-4D97-AF65-F5344CB8AC3E}">
        <p14:creationId xmlns:p14="http://schemas.microsoft.com/office/powerpoint/2010/main" val="717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792-9E6B-8A4E-9A16-4FA2C0BC605A}"/>
              </a:ext>
            </a:extLst>
          </p:cNvPr>
          <p:cNvSpPr>
            <a:spLocks noGrp="1"/>
          </p:cNvSpPr>
          <p:nvPr>
            <p:ph type="ctrTitle"/>
          </p:nvPr>
        </p:nvSpPr>
        <p:spPr>
          <a:xfrm>
            <a:off x="613844" y="567664"/>
            <a:ext cx="10589793" cy="691661"/>
          </a:xfrm>
        </p:spPr>
        <p:txBody>
          <a:bodyPr>
            <a:noAutofit/>
          </a:bodyPr>
          <a:lstStyle/>
          <a:p>
            <a:r>
              <a:rPr lang="en-US" sz="3200" b="1" dirty="0"/>
              <a:t>Why does it matter how much water, land and energy we use?</a:t>
            </a:r>
          </a:p>
        </p:txBody>
      </p:sp>
      <p:sp>
        <p:nvSpPr>
          <p:cNvPr id="3" name="Text Placeholder 2">
            <a:extLst>
              <a:ext uri="{FF2B5EF4-FFF2-40B4-BE49-F238E27FC236}">
                <a16:creationId xmlns:a16="http://schemas.microsoft.com/office/drawing/2014/main" id="{63C02056-3F0E-6841-A8A5-323391F73CE7}"/>
              </a:ext>
            </a:extLst>
          </p:cNvPr>
          <p:cNvSpPr>
            <a:spLocks noGrp="1"/>
          </p:cNvSpPr>
          <p:nvPr>
            <p:ph type="body" sz="quarter" idx="10"/>
          </p:nvPr>
        </p:nvSpPr>
        <p:spPr>
          <a:xfrm>
            <a:off x="826492" y="3454838"/>
            <a:ext cx="4391759" cy="691661"/>
          </a:xfrm>
        </p:spPr>
        <p:txBody>
          <a:bodyPr>
            <a:normAutofit/>
          </a:bodyPr>
          <a:lstStyle/>
          <a:p>
            <a:pPr indent="0"/>
            <a:r>
              <a:rPr lang="en-GB" sz="2400" dirty="0">
                <a:solidFill>
                  <a:srgbClr val="000000"/>
                </a:solidFill>
              </a:rPr>
              <a:t>F</a:t>
            </a:r>
            <a:r>
              <a:rPr lang="en-GB" sz="2400" b="0" i="0" u="none" strike="noStrike" baseline="0" dirty="0">
                <a:solidFill>
                  <a:srgbClr val="000000"/>
                </a:solidFill>
                <a:latin typeface="Arial" panose="020B0604020202020204" pitchFamily="34" charset="0"/>
              </a:rPr>
              <a:t>resh water is limited</a:t>
            </a:r>
          </a:p>
        </p:txBody>
      </p:sp>
      <p:pic>
        <p:nvPicPr>
          <p:cNvPr id="6" name="Picture 5" descr="Logo, company name&#10;&#10;Description automatically generated">
            <a:extLst>
              <a:ext uri="{FF2B5EF4-FFF2-40B4-BE49-F238E27FC236}">
                <a16:creationId xmlns:a16="http://schemas.microsoft.com/office/drawing/2014/main" id="{4E37EB32-56B2-5B33-9AB6-6F70F462BF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44754" y="5575093"/>
            <a:ext cx="1717767" cy="1222257"/>
          </a:xfrm>
          <a:prstGeom prst="rect">
            <a:avLst/>
          </a:prstGeom>
        </p:spPr>
      </p:pic>
      <p:pic>
        <p:nvPicPr>
          <p:cNvPr id="11" name="Picture 10" descr="A picture containing blue, porcelain&#10;&#10;Description automatically generated">
            <a:extLst>
              <a:ext uri="{FF2B5EF4-FFF2-40B4-BE49-F238E27FC236}">
                <a16:creationId xmlns:a16="http://schemas.microsoft.com/office/drawing/2014/main" id="{99FF2F45-3293-0010-5729-A1F517DFEC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42582" y="1666510"/>
            <a:ext cx="3854511" cy="3692657"/>
          </a:xfrm>
          <a:prstGeom prst="rect">
            <a:avLst/>
          </a:prstGeom>
        </p:spPr>
      </p:pic>
      <p:pic>
        <p:nvPicPr>
          <p:cNvPr id="13" name="Picture 12" descr="A picture containing outdoor, sky, nature, desert&#10;&#10;Description automatically generated">
            <a:extLst>
              <a:ext uri="{FF2B5EF4-FFF2-40B4-BE49-F238E27FC236}">
                <a16:creationId xmlns:a16="http://schemas.microsoft.com/office/drawing/2014/main" id="{66CB57DE-F8E9-5D4C-F18A-E8F3F00EF0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3122" y="1472287"/>
            <a:ext cx="2680203" cy="1787695"/>
          </a:xfrm>
          <a:prstGeom prst="rect">
            <a:avLst/>
          </a:prstGeom>
          <a:ln w="28575">
            <a:solidFill>
              <a:schemeClr val="accent1"/>
            </a:solidFill>
          </a:ln>
        </p:spPr>
      </p:pic>
      <p:pic>
        <p:nvPicPr>
          <p:cNvPr id="15" name="Picture 14" descr="A picture containing nature, outdoor, water, snow&#10;&#10;Description automatically generated">
            <a:extLst>
              <a:ext uri="{FF2B5EF4-FFF2-40B4-BE49-F238E27FC236}">
                <a16:creationId xmlns:a16="http://schemas.microsoft.com/office/drawing/2014/main" id="{EED877C9-8C58-F63C-A641-95D5A06148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9285" y="1472287"/>
            <a:ext cx="2906821" cy="1787695"/>
          </a:xfrm>
          <a:prstGeom prst="rect">
            <a:avLst/>
          </a:prstGeom>
          <a:ln w="28575">
            <a:solidFill>
              <a:schemeClr val="accent1"/>
            </a:solidFill>
          </a:ln>
        </p:spPr>
      </p:pic>
      <p:sp>
        <p:nvSpPr>
          <p:cNvPr id="16" name="Text Placeholder 2">
            <a:extLst>
              <a:ext uri="{FF2B5EF4-FFF2-40B4-BE49-F238E27FC236}">
                <a16:creationId xmlns:a16="http://schemas.microsoft.com/office/drawing/2014/main" id="{7A5040B8-9219-F9E0-7830-2B5F1C7700C1}"/>
              </a:ext>
            </a:extLst>
          </p:cNvPr>
          <p:cNvSpPr txBox="1">
            <a:spLocks/>
          </p:cNvSpPr>
          <p:nvPr/>
        </p:nvSpPr>
        <p:spPr>
          <a:xfrm>
            <a:off x="816662" y="6050828"/>
            <a:ext cx="7868093" cy="691661"/>
          </a:xfrm>
          <a:prstGeom prst="rect">
            <a:avLst/>
          </a:prstGeom>
        </p:spPr>
        <p:txBody>
          <a:bodyPr vert="horz" lIns="91440" tIns="45720" rIns="91440" bIns="45720" rtlCol="0">
            <a:normAutofit fontScale="85000" lnSpcReduction="10000"/>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GB" sz="2400" dirty="0">
                <a:solidFill>
                  <a:srgbClr val="000000"/>
                </a:solidFill>
              </a:rPr>
              <a:t>The energy we need can create greenhouse gases (climate change) </a:t>
            </a:r>
          </a:p>
        </p:txBody>
      </p:sp>
      <p:sp>
        <p:nvSpPr>
          <p:cNvPr id="17" name="Text Placeholder 2">
            <a:extLst>
              <a:ext uri="{FF2B5EF4-FFF2-40B4-BE49-F238E27FC236}">
                <a16:creationId xmlns:a16="http://schemas.microsoft.com/office/drawing/2014/main" id="{5CFEA44A-7550-F2C1-5CBC-ADC38AC606FF}"/>
              </a:ext>
            </a:extLst>
          </p:cNvPr>
          <p:cNvSpPr txBox="1">
            <a:spLocks/>
          </p:cNvSpPr>
          <p:nvPr/>
        </p:nvSpPr>
        <p:spPr>
          <a:xfrm>
            <a:off x="4421157" y="3454838"/>
            <a:ext cx="2692790" cy="768725"/>
          </a:xfrm>
          <a:prstGeom prst="rect">
            <a:avLst/>
          </a:prstGeom>
        </p:spPr>
        <p:txBody>
          <a:bodyPr vert="horz" lIns="91440" tIns="45720" rIns="91440" bIns="45720" rtlCol="0">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GB" sz="2400" dirty="0">
                <a:solidFill>
                  <a:srgbClr val="000000"/>
                </a:solidFill>
              </a:rPr>
              <a:t>Land is limited</a:t>
            </a:r>
          </a:p>
        </p:txBody>
      </p:sp>
      <p:pic>
        <p:nvPicPr>
          <p:cNvPr id="19" name="Picture 18" descr="A picture containing smoke, sky, train, steam&#10;&#10;Description automatically generated">
            <a:extLst>
              <a:ext uri="{FF2B5EF4-FFF2-40B4-BE49-F238E27FC236}">
                <a16:creationId xmlns:a16="http://schemas.microsoft.com/office/drawing/2014/main" id="{01916D15-0202-A255-7020-8181B30AD1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4907" y="4146499"/>
            <a:ext cx="2790825" cy="1769383"/>
          </a:xfrm>
          <a:prstGeom prst="rect">
            <a:avLst/>
          </a:prstGeom>
          <a:ln w="28575">
            <a:solidFill>
              <a:schemeClr val="accent1"/>
            </a:solidFill>
          </a:ln>
        </p:spPr>
      </p:pic>
      <p:pic>
        <p:nvPicPr>
          <p:cNvPr id="21" name="Picture 20" descr="A picture containing text, way, scene, road&#10;&#10;Description automatically generated">
            <a:extLst>
              <a:ext uri="{FF2B5EF4-FFF2-40B4-BE49-F238E27FC236}">
                <a16:creationId xmlns:a16="http://schemas.microsoft.com/office/drawing/2014/main" id="{7EDA6FA8-5692-BEDA-E945-F23D3DB668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33932" y="4114404"/>
            <a:ext cx="2790825" cy="1833572"/>
          </a:xfrm>
          <a:prstGeom prst="rect">
            <a:avLst/>
          </a:prstGeom>
          <a:ln w="28575">
            <a:solidFill>
              <a:schemeClr val="accent1"/>
            </a:solidFill>
          </a:ln>
        </p:spPr>
      </p:pic>
    </p:spTree>
    <p:extLst>
      <p:ext uri="{BB962C8B-B14F-4D97-AF65-F5344CB8AC3E}">
        <p14:creationId xmlns:p14="http://schemas.microsoft.com/office/powerpoint/2010/main" val="96651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792-9E6B-8A4E-9A16-4FA2C0BC605A}"/>
              </a:ext>
            </a:extLst>
          </p:cNvPr>
          <p:cNvSpPr>
            <a:spLocks noGrp="1"/>
          </p:cNvSpPr>
          <p:nvPr>
            <p:ph type="ctrTitle"/>
          </p:nvPr>
        </p:nvSpPr>
        <p:spPr/>
        <p:txBody>
          <a:bodyPr>
            <a:normAutofit/>
          </a:bodyPr>
          <a:lstStyle/>
          <a:p>
            <a:r>
              <a:rPr lang="en-US" sz="3600" b="1" dirty="0"/>
              <a:t>What can we do?</a:t>
            </a:r>
          </a:p>
        </p:txBody>
      </p:sp>
      <p:sp>
        <p:nvSpPr>
          <p:cNvPr id="3" name="Text Placeholder 2">
            <a:extLst>
              <a:ext uri="{FF2B5EF4-FFF2-40B4-BE49-F238E27FC236}">
                <a16:creationId xmlns:a16="http://schemas.microsoft.com/office/drawing/2014/main" id="{63C02056-3F0E-6841-A8A5-323391F73CE7}"/>
              </a:ext>
            </a:extLst>
          </p:cNvPr>
          <p:cNvSpPr>
            <a:spLocks noGrp="1"/>
          </p:cNvSpPr>
          <p:nvPr>
            <p:ph type="body" sz="quarter" idx="10"/>
          </p:nvPr>
        </p:nvSpPr>
        <p:spPr>
          <a:xfrm>
            <a:off x="870080" y="1720589"/>
            <a:ext cx="10188445" cy="3892146"/>
          </a:xfrm>
        </p:spPr>
        <p:txBody>
          <a:bodyPr>
            <a:noAutofit/>
          </a:bodyPr>
          <a:lstStyle/>
          <a:p>
            <a:r>
              <a:rPr lang="en-GB" sz="2400" dirty="0"/>
              <a:t>This year’s Healthy Eating Week has five themes to help everyone eat well for themselves and the planet!</a:t>
            </a:r>
          </a:p>
          <a:p>
            <a:endParaRPr lang="en-US" sz="2400" dirty="0"/>
          </a:p>
        </p:txBody>
      </p:sp>
      <p:pic>
        <p:nvPicPr>
          <p:cNvPr id="5" name="Picture 4" descr="A picture containing chart&#10;&#10;Description automatically generated">
            <a:extLst>
              <a:ext uri="{FF2B5EF4-FFF2-40B4-BE49-F238E27FC236}">
                <a16:creationId xmlns:a16="http://schemas.microsoft.com/office/drawing/2014/main" id="{6A20C90A-ADC2-CA50-2824-8FE3E635D9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2625" y="3216058"/>
            <a:ext cx="2041658" cy="2041658"/>
          </a:xfrm>
          <a:prstGeom prst="rect">
            <a:avLst/>
          </a:prstGeom>
        </p:spPr>
      </p:pic>
      <p:pic>
        <p:nvPicPr>
          <p:cNvPr id="7" name="Picture 6" descr="Chart&#10;&#10;Description automatically generated">
            <a:extLst>
              <a:ext uri="{FF2B5EF4-FFF2-40B4-BE49-F238E27FC236}">
                <a16:creationId xmlns:a16="http://schemas.microsoft.com/office/drawing/2014/main" id="{09E6E2C2-D816-CBEF-6ECE-282B4B20D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891" y="3216058"/>
            <a:ext cx="2045113" cy="2041658"/>
          </a:xfrm>
          <a:prstGeom prst="rect">
            <a:avLst/>
          </a:prstGeom>
        </p:spPr>
      </p:pic>
      <p:pic>
        <p:nvPicPr>
          <p:cNvPr id="8" name="Picture 7" descr="A green and white logo&#10;&#10;Description automatically generated with low confidence">
            <a:extLst>
              <a:ext uri="{FF2B5EF4-FFF2-40B4-BE49-F238E27FC236}">
                <a16:creationId xmlns:a16="http://schemas.microsoft.com/office/drawing/2014/main" id="{1EE03E13-CD96-D6D7-253A-3F397C78A7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97892" y="3216058"/>
            <a:ext cx="2041658" cy="2041658"/>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F45990B0-5322-E86E-0341-513631F695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92910" y="3216058"/>
            <a:ext cx="2045113" cy="2041658"/>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id="{5A4D7857-5CE8-5E77-8066-84412FE72B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7928" y="3216058"/>
            <a:ext cx="2045113" cy="2041658"/>
          </a:xfrm>
          <a:prstGeom prst="rect">
            <a:avLst/>
          </a:prstGeom>
        </p:spPr>
      </p:pic>
    </p:spTree>
    <p:extLst>
      <p:ext uri="{BB962C8B-B14F-4D97-AF65-F5344CB8AC3E}">
        <p14:creationId xmlns:p14="http://schemas.microsoft.com/office/powerpoint/2010/main" val="258794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792-9E6B-8A4E-9A16-4FA2C0BC605A}"/>
              </a:ext>
            </a:extLst>
          </p:cNvPr>
          <p:cNvSpPr>
            <a:spLocks noGrp="1"/>
          </p:cNvSpPr>
          <p:nvPr>
            <p:ph type="ctrTitle"/>
          </p:nvPr>
        </p:nvSpPr>
        <p:spPr>
          <a:xfrm>
            <a:off x="613844" y="579708"/>
            <a:ext cx="10589793" cy="691661"/>
          </a:xfrm>
        </p:spPr>
        <p:txBody>
          <a:bodyPr>
            <a:normAutofit/>
          </a:bodyPr>
          <a:lstStyle/>
          <a:p>
            <a:r>
              <a:rPr lang="en-GB" sz="3200" b="1" dirty="0"/>
              <a:t>Focus on fibre – for meals and snacks</a:t>
            </a:r>
            <a:endParaRPr lang="en-US" sz="3200" b="1" dirty="0"/>
          </a:p>
        </p:txBody>
      </p:sp>
      <p:sp>
        <p:nvSpPr>
          <p:cNvPr id="3" name="Text Placeholder 2">
            <a:extLst>
              <a:ext uri="{FF2B5EF4-FFF2-40B4-BE49-F238E27FC236}">
                <a16:creationId xmlns:a16="http://schemas.microsoft.com/office/drawing/2014/main" id="{63C02056-3F0E-6841-A8A5-323391F73CE7}"/>
              </a:ext>
            </a:extLst>
          </p:cNvPr>
          <p:cNvSpPr>
            <a:spLocks noGrp="1"/>
          </p:cNvSpPr>
          <p:nvPr>
            <p:ph type="body" sz="quarter" idx="10"/>
          </p:nvPr>
        </p:nvSpPr>
        <p:spPr>
          <a:xfrm>
            <a:off x="808891" y="1553000"/>
            <a:ext cx="10589794" cy="4409649"/>
          </a:xfrm>
        </p:spPr>
        <p:txBody>
          <a:bodyPr>
            <a:normAutofit/>
          </a:bodyPr>
          <a:lstStyle/>
          <a:p>
            <a:endParaRPr lang="en-GB" sz="2400" b="1" dirty="0"/>
          </a:p>
          <a:p>
            <a:pPr indent="0"/>
            <a:endParaRPr lang="en-GB" sz="2400" dirty="0"/>
          </a:p>
          <a:p>
            <a:pPr indent="0"/>
            <a:r>
              <a:rPr lang="en-GB" sz="2400" dirty="0"/>
              <a:t>	</a:t>
            </a:r>
            <a:endParaRPr lang="en-GB" dirty="0"/>
          </a:p>
        </p:txBody>
      </p:sp>
      <p:pic>
        <p:nvPicPr>
          <p:cNvPr id="6" name="Picture 5" descr="Logo, company name&#10;&#10;Description automatically generated">
            <a:extLst>
              <a:ext uri="{FF2B5EF4-FFF2-40B4-BE49-F238E27FC236}">
                <a16:creationId xmlns:a16="http://schemas.microsoft.com/office/drawing/2014/main" id="{4E37EB32-56B2-5B33-9AB6-6F70F462BF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44754" y="5575093"/>
            <a:ext cx="1717767" cy="1222257"/>
          </a:xfrm>
          <a:prstGeom prst="rect">
            <a:avLst/>
          </a:prstGeom>
        </p:spPr>
      </p:pic>
      <p:pic>
        <p:nvPicPr>
          <p:cNvPr id="15" name="Picture 14" descr="Diagram&#10;&#10;Description automatically generated">
            <a:extLst>
              <a:ext uri="{FF2B5EF4-FFF2-40B4-BE49-F238E27FC236}">
                <a16:creationId xmlns:a16="http://schemas.microsoft.com/office/drawing/2014/main" id="{D00BA13D-8DFE-59D8-2E4D-C06F684627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9767" y="2388424"/>
            <a:ext cx="2038764" cy="3186669"/>
          </a:xfrm>
          <a:prstGeom prst="rect">
            <a:avLst/>
          </a:prstGeom>
        </p:spPr>
      </p:pic>
      <p:pic>
        <p:nvPicPr>
          <p:cNvPr id="16" name="Picture 15" descr="Chart&#10;&#10;Description automatically generated">
            <a:extLst>
              <a:ext uri="{FF2B5EF4-FFF2-40B4-BE49-F238E27FC236}">
                <a16:creationId xmlns:a16="http://schemas.microsoft.com/office/drawing/2014/main" id="{A5C6E280-942C-B274-B5FE-5A5D502C37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44754" y="374137"/>
            <a:ext cx="1352604" cy="1350319"/>
          </a:xfrm>
          <a:prstGeom prst="rect">
            <a:avLst/>
          </a:prstGeom>
        </p:spPr>
      </p:pic>
      <p:sp>
        <p:nvSpPr>
          <p:cNvPr id="13" name="TextBox 12">
            <a:extLst>
              <a:ext uri="{FF2B5EF4-FFF2-40B4-BE49-F238E27FC236}">
                <a16:creationId xmlns:a16="http://schemas.microsoft.com/office/drawing/2014/main" id="{EB8B449D-46BF-6C03-2187-CD8BE44F5A7D}"/>
              </a:ext>
            </a:extLst>
          </p:cNvPr>
          <p:cNvSpPr txBox="1"/>
          <p:nvPr/>
        </p:nvSpPr>
        <p:spPr>
          <a:xfrm>
            <a:off x="839945" y="1707718"/>
            <a:ext cx="5649059" cy="461665"/>
          </a:xfrm>
          <a:prstGeom prst="rect">
            <a:avLst/>
          </a:prstGeom>
          <a:noFill/>
        </p:spPr>
        <p:txBody>
          <a:bodyPr wrap="square" rtlCol="0">
            <a:spAutoFit/>
          </a:bodyPr>
          <a:lstStyle/>
          <a:p>
            <a:r>
              <a:rPr lang="en-GB" sz="2400" b="1" dirty="0"/>
              <a:t>Why do we need fibre?  </a:t>
            </a:r>
          </a:p>
        </p:txBody>
      </p:sp>
      <p:sp>
        <p:nvSpPr>
          <p:cNvPr id="17" name="TextBox 16">
            <a:extLst>
              <a:ext uri="{FF2B5EF4-FFF2-40B4-BE49-F238E27FC236}">
                <a16:creationId xmlns:a16="http://schemas.microsoft.com/office/drawing/2014/main" id="{D613679C-9A17-A492-BB87-697757383CAA}"/>
              </a:ext>
            </a:extLst>
          </p:cNvPr>
          <p:cNvSpPr txBox="1"/>
          <p:nvPr/>
        </p:nvSpPr>
        <p:spPr>
          <a:xfrm>
            <a:off x="387971" y="5720025"/>
            <a:ext cx="5649059" cy="461665"/>
          </a:xfrm>
          <a:prstGeom prst="rect">
            <a:avLst/>
          </a:prstGeom>
          <a:noFill/>
        </p:spPr>
        <p:txBody>
          <a:bodyPr wrap="square" rtlCol="0">
            <a:spAutoFit/>
          </a:bodyPr>
          <a:lstStyle/>
          <a:p>
            <a:pPr indent="0"/>
            <a:r>
              <a:rPr lang="en-GB" sz="2400" dirty="0"/>
              <a:t>To keep our digestive system healthy.</a:t>
            </a:r>
          </a:p>
        </p:txBody>
      </p:sp>
      <p:sp>
        <p:nvSpPr>
          <p:cNvPr id="18" name="TextBox 17">
            <a:extLst>
              <a:ext uri="{FF2B5EF4-FFF2-40B4-BE49-F238E27FC236}">
                <a16:creationId xmlns:a16="http://schemas.microsoft.com/office/drawing/2014/main" id="{2A00AEF9-9A11-633E-75D6-57196F3B4F47}"/>
              </a:ext>
            </a:extLst>
          </p:cNvPr>
          <p:cNvSpPr txBox="1"/>
          <p:nvPr/>
        </p:nvSpPr>
        <p:spPr>
          <a:xfrm>
            <a:off x="5521585" y="1693584"/>
            <a:ext cx="4911655" cy="461665"/>
          </a:xfrm>
          <a:prstGeom prst="rect">
            <a:avLst/>
          </a:prstGeom>
          <a:noFill/>
        </p:spPr>
        <p:txBody>
          <a:bodyPr wrap="square" rtlCol="0">
            <a:spAutoFit/>
          </a:bodyPr>
          <a:lstStyle/>
          <a:p>
            <a:r>
              <a:rPr lang="en-GB" sz="2400" b="1" dirty="0"/>
              <a:t>Where does fibre come from?</a:t>
            </a:r>
          </a:p>
        </p:txBody>
      </p:sp>
      <p:sp>
        <p:nvSpPr>
          <p:cNvPr id="20" name="TextBox 19">
            <a:extLst>
              <a:ext uri="{FF2B5EF4-FFF2-40B4-BE49-F238E27FC236}">
                <a16:creationId xmlns:a16="http://schemas.microsoft.com/office/drawing/2014/main" id="{1ABB67F9-FD26-A941-B797-99B08B3B5A3A}"/>
              </a:ext>
            </a:extLst>
          </p:cNvPr>
          <p:cNvSpPr txBox="1"/>
          <p:nvPr/>
        </p:nvSpPr>
        <p:spPr>
          <a:xfrm>
            <a:off x="9104083" y="4874765"/>
            <a:ext cx="2611900" cy="369332"/>
          </a:xfrm>
          <a:prstGeom prst="rect">
            <a:avLst/>
          </a:prstGeom>
          <a:noFill/>
        </p:spPr>
        <p:txBody>
          <a:bodyPr wrap="square" rtlCol="0">
            <a:spAutoFit/>
          </a:bodyPr>
          <a:lstStyle/>
          <a:p>
            <a:pPr algn="ctr"/>
            <a:r>
              <a:rPr lang="en-GB" dirty="0"/>
              <a:t>Fruit and vegetables </a:t>
            </a:r>
          </a:p>
        </p:txBody>
      </p:sp>
      <p:sp>
        <p:nvSpPr>
          <p:cNvPr id="21" name="TextBox 20">
            <a:extLst>
              <a:ext uri="{FF2B5EF4-FFF2-40B4-BE49-F238E27FC236}">
                <a16:creationId xmlns:a16="http://schemas.microsoft.com/office/drawing/2014/main" id="{553A6121-D096-9F11-E175-404CF473F9CE}"/>
              </a:ext>
            </a:extLst>
          </p:cNvPr>
          <p:cNvSpPr txBox="1"/>
          <p:nvPr/>
        </p:nvSpPr>
        <p:spPr>
          <a:xfrm>
            <a:off x="6037030" y="6211428"/>
            <a:ext cx="2995584" cy="369332"/>
          </a:xfrm>
          <a:prstGeom prst="rect">
            <a:avLst/>
          </a:prstGeom>
          <a:noFill/>
        </p:spPr>
        <p:txBody>
          <a:bodyPr wrap="square" rtlCol="0">
            <a:spAutoFit/>
          </a:bodyPr>
          <a:lstStyle/>
          <a:p>
            <a:pPr algn="ctr"/>
            <a:r>
              <a:rPr lang="en-GB" dirty="0"/>
              <a:t>Beans, peas and lentils</a:t>
            </a:r>
          </a:p>
        </p:txBody>
      </p:sp>
      <p:pic>
        <p:nvPicPr>
          <p:cNvPr id="22" name="Picture 21">
            <a:extLst>
              <a:ext uri="{FF2B5EF4-FFF2-40B4-BE49-F238E27FC236}">
                <a16:creationId xmlns:a16="http://schemas.microsoft.com/office/drawing/2014/main" id="{6B745B3A-499F-951A-75FB-5DE4444189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61327" y="2423906"/>
            <a:ext cx="3362093" cy="1820412"/>
          </a:xfrm>
          <a:prstGeom prst="rect">
            <a:avLst/>
          </a:prstGeom>
        </p:spPr>
      </p:pic>
      <p:pic>
        <p:nvPicPr>
          <p:cNvPr id="24" name="Picture 23" descr="A picture containing food, fruit, vegetable, dish&#10;&#10;Description automatically generated">
            <a:extLst>
              <a:ext uri="{FF2B5EF4-FFF2-40B4-BE49-F238E27FC236}">
                <a16:creationId xmlns:a16="http://schemas.microsoft.com/office/drawing/2014/main" id="{0BBC1652-BF5D-2027-695C-AA9D2FDA718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01908" y="3006066"/>
            <a:ext cx="3064327" cy="1768716"/>
          </a:xfrm>
          <a:prstGeom prst="rect">
            <a:avLst/>
          </a:prstGeom>
        </p:spPr>
      </p:pic>
      <p:pic>
        <p:nvPicPr>
          <p:cNvPr id="26" name="Picture 25" descr="A picture containing plate, fruit, bean, nut&#10;&#10;Description automatically generated">
            <a:extLst>
              <a:ext uri="{FF2B5EF4-FFF2-40B4-BE49-F238E27FC236}">
                <a16:creationId xmlns:a16="http://schemas.microsoft.com/office/drawing/2014/main" id="{6E06EA44-472D-725C-014F-D2A1C09286F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11267" y="4129101"/>
            <a:ext cx="2847974" cy="2092561"/>
          </a:xfrm>
          <a:prstGeom prst="rect">
            <a:avLst/>
          </a:prstGeom>
        </p:spPr>
      </p:pic>
      <p:sp>
        <p:nvSpPr>
          <p:cNvPr id="19" name="TextBox 18">
            <a:extLst>
              <a:ext uri="{FF2B5EF4-FFF2-40B4-BE49-F238E27FC236}">
                <a16:creationId xmlns:a16="http://schemas.microsoft.com/office/drawing/2014/main" id="{76EA9910-99A9-0E87-9BFC-D231563B1F3B}"/>
              </a:ext>
            </a:extLst>
          </p:cNvPr>
          <p:cNvSpPr txBox="1"/>
          <p:nvPr/>
        </p:nvSpPr>
        <p:spPr>
          <a:xfrm>
            <a:off x="7959518" y="2468728"/>
            <a:ext cx="2146192" cy="369332"/>
          </a:xfrm>
          <a:prstGeom prst="rect">
            <a:avLst/>
          </a:prstGeom>
          <a:noFill/>
        </p:spPr>
        <p:txBody>
          <a:bodyPr wrap="square" rtlCol="0">
            <a:spAutoFit/>
          </a:bodyPr>
          <a:lstStyle/>
          <a:p>
            <a:pPr algn="ctr"/>
            <a:r>
              <a:rPr lang="en-GB" dirty="0"/>
              <a:t>Wholegrain foods</a:t>
            </a:r>
          </a:p>
        </p:txBody>
      </p:sp>
    </p:spTree>
    <p:extLst>
      <p:ext uri="{BB962C8B-B14F-4D97-AF65-F5344CB8AC3E}">
        <p14:creationId xmlns:p14="http://schemas.microsoft.com/office/powerpoint/2010/main" val="110672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792-9E6B-8A4E-9A16-4FA2C0BC605A}"/>
              </a:ext>
            </a:extLst>
          </p:cNvPr>
          <p:cNvSpPr>
            <a:spLocks noGrp="1"/>
          </p:cNvSpPr>
          <p:nvPr>
            <p:ph type="ctrTitle"/>
          </p:nvPr>
        </p:nvSpPr>
        <p:spPr>
          <a:xfrm>
            <a:off x="638435" y="409161"/>
            <a:ext cx="10589793" cy="691661"/>
          </a:xfrm>
        </p:spPr>
        <p:txBody>
          <a:bodyPr>
            <a:normAutofit/>
          </a:bodyPr>
          <a:lstStyle/>
          <a:p>
            <a:r>
              <a:rPr lang="en-GB" sz="3200" b="1" dirty="0"/>
              <a:t>Find the fibre!</a:t>
            </a:r>
            <a:endParaRPr lang="en-US" sz="3200" b="1" dirty="0"/>
          </a:p>
        </p:txBody>
      </p:sp>
      <p:pic>
        <p:nvPicPr>
          <p:cNvPr id="6" name="Picture 5" descr="Logo, company name&#10;&#10;Description automatically generated">
            <a:extLst>
              <a:ext uri="{FF2B5EF4-FFF2-40B4-BE49-F238E27FC236}">
                <a16:creationId xmlns:a16="http://schemas.microsoft.com/office/drawing/2014/main" id="{4E37EB32-56B2-5B33-9AB6-6F70F462BF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44754" y="5575093"/>
            <a:ext cx="1717767" cy="1222257"/>
          </a:xfrm>
          <a:prstGeom prst="rect">
            <a:avLst/>
          </a:prstGeom>
        </p:spPr>
      </p:pic>
      <p:pic>
        <p:nvPicPr>
          <p:cNvPr id="16" name="Picture 15" descr="Chart&#10;&#10;Description automatically generated">
            <a:extLst>
              <a:ext uri="{FF2B5EF4-FFF2-40B4-BE49-F238E27FC236}">
                <a16:creationId xmlns:a16="http://schemas.microsoft.com/office/drawing/2014/main" id="{A5C6E280-942C-B274-B5FE-5A5D502C37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4754" y="374137"/>
            <a:ext cx="1352604" cy="1350319"/>
          </a:xfrm>
          <a:prstGeom prst="rect">
            <a:avLst/>
          </a:prstGeom>
        </p:spPr>
      </p:pic>
      <p:sp>
        <p:nvSpPr>
          <p:cNvPr id="17" name="TextBox 16">
            <a:extLst>
              <a:ext uri="{FF2B5EF4-FFF2-40B4-BE49-F238E27FC236}">
                <a16:creationId xmlns:a16="http://schemas.microsoft.com/office/drawing/2014/main" id="{D613679C-9A17-A492-BB87-697757383CAA}"/>
              </a:ext>
            </a:extLst>
          </p:cNvPr>
          <p:cNvSpPr txBox="1"/>
          <p:nvPr/>
        </p:nvSpPr>
        <p:spPr>
          <a:xfrm>
            <a:off x="8185080" y="2341405"/>
            <a:ext cx="2847975" cy="461665"/>
          </a:xfrm>
          <a:prstGeom prst="rect">
            <a:avLst/>
          </a:prstGeom>
          <a:noFill/>
        </p:spPr>
        <p:txBody>
          <a:bodyPr wrap="square" rtlCol="0">
            <a:spAutoFit/>
          </a:bodyPr>
          <a:lstStyle/>
          <a:p>
            <a:pPr indent="0"/>
            <a:r>
              <a:rPr lang="en-GB" sz="2400" dirty="0"/>
              <a:t>Wholemeal bread</a:t>
            </a:r>
          </a:p>
        </p:txBody>
      </p:sp>
      <p:pic>
        <p:nvPicPr>
          <p:cNvPr id="5" name="Picture 4" descr="A sandwich with tomatoes and lettuce&#10;&#10;Description automatically generated with low confidence">
            <a:extLst>
              <a:ext uri="{FF2B5EF4-FFF2-40B4-BE49-F238E27FC236}">
                <a16:creationId xmlns:a16="http://schemas.microsoft.com/office/drawing/2014/main" id="{3379A7C3-84FF-4796-171B-4B2FA5B936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897"/>
          <a:stretch/>
        </p:blipFill>
        <p:spPr>
          <a:xfrm>
            <a:off x="4550624" y="1795124"/>
            <a:ext cx="2953317" cy="2008785"/>
          </a:xfrm>
          <a:prstGeom prst="rect">
            <a:avLst/>
          </a:prstGeom>
        </p:spPr>
      </p:pic>
      <p:sp>
        <p:nvSpPr>
          <p:cNvPr id="23" name="TextBox 22">
            <a:extLst>
              <a:ext uri="{FF2B5EF4-FFF2-40B4-BE49-F238E27FC236}">
                <a16:creationId xmlns:a16="http://schemas.microsoft.com/office/drawing/2014/main" id="{52D25E67-5A40-7D73-885B-0CBF63C876B3}"/>
              </a:ext>
            </a:extLst>
          </p:cNvPr>
          <p:cNvSpPr txBox="1"/>
          <p:nvPr/>
        </p:nvSpPr>
        <p:spPr>
          <a:xfrm>
            <a:off x="8160487" y="3049365"/>
            <a:ext cx="2897159" cy="461665"/>
          </a:xfrm>
          <a:prstGeom prst="rect">
            <a:avLst/>
          </a:prstGeom>
          <a:noFill/>
        </p:spPr>
        <p:txBody>
          <a:bodyPr wrap="square" rtlCol="0">
            <a:spAutoFit/>
          </a:bodyPr>
          <a:lstStyle/>
          <a:p>
            <a:pPr indent="0"/>
            <a:r>
              <a:rPr lang="en-GB" sz="2400" dirty="0"/>
              <a:t>Tomato and lettuce</a:t>
            </a:r>
          </a:p>
        </p:txBody>
      </p:sp>
      <p:sp>
        <p:nvSpPr>
          <p:cNvPr id="20" name="TextBox 19">
            <a:extLst>
              <a:ext uri="{FF2B5EF4-FFF2-40B4-BE49-F238E27FC236}">
                <a16:creationId xmlns:a16="http://schemas.microsoft.com/office/drawing/2014/main" id="{1ABB67F9-FD26-A941-B797-99B08B3B5A3A}"/>
              </a:ext>
            </a:extLst>
          </p:cNvPr>
          <p:cNvSpPr txBox="1"/>
          <p:nvPr/>
        </p:nvSpPr>
        <p:spPr>
          <a:xfrm>
            <a:off x="651309" y="4489959"/>
            <a:ext cx="2611900" cy="369332"/>
          </a:xfrm>
          <a:prstGeom prst="rect">
            <a:avLst/>
          </a:prstGeom>
          <a:noFill/>
        </p:spPr>
        <p:txBody>
          <a:bodyPr wrap="square" rtlCol="0">
            <a:spAutoFit/>
          </a:bodyPr>
          <a:lstStyle/>
          <a:p>
            <a:pPr algn="ctr"/>
            <a:r>
              <a:rPr lang="en-GB" dirty="0"/>
              <a:t>Fruit and vegetables </a:t>
            </a:r>
          </a:p>
        </p:txBody>
      </p:sp>
      <p:pic>
        <p:nvPicPr>
          <p:cNvPr id="22" name="Picture 21">
            <a:extLst>
              <a:ext uri="{FF2B5EF4-FFF2-40B4-BE49-F238E27FC236}">
                <a16:creationId xmlns:a16="http://schemas.microsoft.com/office/drawing/2014/main" id="{6B745B3A-499F-951A-75FB-5DE4444189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8246" y="1931009"/>
            <a:ext cx="1545015" cy="836551"/>
          </a:xfrm>
          <a:prstGeom prst="rect">
            <a:avLst/>
          </a:prstGeom>
        </p:spPr>
      </p:pic>
      <p:pic>
        <p:nvPicPr>
          <p:cNvPr id="24" name="Picture 23" descr="A picture containing food, fruit, vegetable, dish&#10;&#10;Description automatically generated">
            <a:extLst>
              <a:ext uri="{FF2B5EF4-FFF2-40B4-BE49-F238E27FC236}">
                <a16:creationId xmlns:a16="http://schemas.microsoft.com/office/drawing/2014/main" id="{0BBC1652-BF5D-2027-695C-AA9D2FDA718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21023" y="3411456"/>
            <a:ext cx="1699462" cy="980922"/>
          </a:xfrm>
          <a:prstGeom prst="rect">
            <a:avLst/>
          </a:prstGeom>
        </p:spPr>
      </p:pic>
      <p:pic>
        <p:nvPicPr>
          <p:cNvPr id="26" name="Picture 25" descr="A picture containing plate, fruit, bean, nut&#10;&#10;Description automatically generated">
            <a:extLst>
              <a:ext uri="{FF2B5EF4-FFF2-40B4-BE49-F238E27FC236}">
                <a16:creationId xmlns:a16="http://schemas.microsoft.com/office/drawing/2014/main" id="{6E06EA44-472D-725C-014F-D2A1C09286F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68529" y="4893143"/>
            <a:ext cx="1404450" cy="1031926"/>
          </a:xfrm>
          <a:prstGeom prst="rect">
            <a:avLst/>
          </a:prstGeom>
        </p:spPr>
      </p:pic>
      <p:sp>
        <p:nvSpPr>
          <p:cNvPr id="19" name="TextBox 18">
            <a:extLst>
              <a:ext uri="{FF2B5EF4-FFF2-40B4-BE49-F238E27FC236}">
                <a16:creationId xmlns:a16="http://schemas.microsoft.com/office/drawing/2014/main" id="{76EA9910-99A9-0E87-9BFC-D231563B1F3B}"/>
              </a:ext>
            </a:extLst>
          </p:cNvPr>
          <p:cNvSpPr txBox="1"/>
          <p:nvPr/>
        </p:nvSpPr>
        <p:spPr>
          <a:xfrm>
            <a:off x="797658" y="2893681"/>
            <a:ext cx="2146192" cy="369332"/>
          </a:xfrm>
          <a:prstGeom prst="rect">
            <a:avLst/>
          </a:prstGeom>
          <a:noFill/>
        </p:spPr>
        <p:txBody>
          <a:bodyPr wrap="square" rtlCol="0">
            <a:spAutoFit/>
          </a:bodyPr>
          <a:lstStyle/>
          <a:p>
            <a:pPr algn="ctr"/>
            <a:r>
              <a:rPr lang="en-GB" dirty="0"/>
              <a:t>Wholegrain foods</a:t>
            </a:r>
          </a:p>
        </p:txBody>
      </p:sp>
      <p:sp>
        <p:nvSpPr>
          <p:cNvPr id="21" name="TextBox 20">
            <a:extLst>
              <a:ext uri="{FF2B5EF4-FFF2-40B4-BE49-F238E27FC236}">
                <a16:creationId xmlns:a16="http://schemas.microsoft.com/office/drawing/2014/main" id="{553A6121-D096-9F11-E175-404CF473F9CE}"/>
              </a:ext>
            </a:extLst>
          </p:cNvPr>
          <p:cNvSpPr txBox="1"/>
          <p:nvPr/>
        </p:nvSpPr>
        <p:spPr>
          <a:xfrm>
            <a:off x="632308" y="5908655"/>
            <a:ext cx="2995584" cy="369332"/>
          </a:xfrm>
          <a:prstGeom prst="rect">
            <a:avLst/>
          </a:prstGeom>
          <a:noFill/>
        </p:spPr>
        <p:txBody>
          <a:bodyPr wrap="square" rtlCol="0">
            <a:spAutoFit/>
          </a:bodyPr>
          <a:lstStyle/>
          <a:p>
            <a:pPr algn="ctr"/>
            <a:r>
              <a:rPr lang="en-GB" dirty="0"/>
              <a:t>Beans, peas and lentils</a:t>
            </a:r>
          </a:p>
        </p:txBody>
      </p:sp>
      <p:sp>
        <p:nvSpPr>
          <p:cNvPr id="7" name="Rectangle 6">
            <a:extLst>
              <a:ext uri="{FF2B5EF4-FFF2-40B4-BE49-F238E27FC236}">
                <a16:creationId xmlns:a16="http://schemas.microsoft.com/office/drawing/2014/main" id="{BB6D49BC-3281-4822-3D69-E36A8DF96A50}"/>
              </a:ext>
            </a:extLst>
          </p:cNvPr>
          <p:cNvSpPr/>
          <p:nvPr/>
        </p:nvSpPr>
        <p:spPr>
          <a:xfrm>
            <a:off x="707861" y="1271369"/>
            <a:ext cx="2995584" cy="5234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AD4AF2E-01A3-773F-98EF-DA3F1D75F297}"/>
              </a:ext>
            </a:extLst>
          </p:cNvPr>
          <p:cNvSpPr txBox="1"/>
          <p:nvPr/>
        </p:nvSpPr>
        <p:spPr>
          <a:xfrm>
            <a:off x="767627" y="1334090"/>
            <a:ext cx="2802785" cy="369332"/>
          </a:xfrm>
          <a:prstGeom prst="rect">
            <a:avLst/>
          </a:prstGeom>
          <a:noFill/>
        </p:spPr>
        <p:txBody>
          <a:bodyPr wrap="square" rtlCol="0">
            <a:spAutoFit/>
          </a:bodyPr>
          <a:lstStyle/>
          <a:p>
            <a:pPr algn="ctr"/>
            <a:r>
              <a:rPr lang="en-GB" b="1" dirty="0"/>
              <a:t>Foods that provide fibre</a:t>
            </a:r>
          </a:p>
        </p:txBody>
      </p:sp>
      <p:pic>
        <p:nvPicPr>
          <p:cNvPr id="29" name="Picture 28" descr="A plate of food&#10;&#10;Description automatically generated with low confidence">
            <a:extLst>
              <a:ext uri="{FF2B5EF4-FFF2-40B4-BE49-F238E27FC236}">
                <a16:creationId xmlns:a16="http://schemas.microsoft.com/office/drawing/2014/main" id="{318B7ABB-3932-3C18-9645-B3E13D7C4FE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306461" y="4038872"/>
            <a:ext cx="3523674" cy="2008785"/>
          </a:xfrm>
          <a:prstGeom prst="rect">
            <a:avLst/>
          </a:prstGeom>
        </p:spPr>
      </p:pic>
      <p:sp>
        <p:nvSpPr>
          <p:cNvPr id="30" name="TextBox 29">
            <a:extLst>
              <a:ext uri="{FF2B5EF4-FFF2-40B4-BE49-F238E27FC236}">
                <a16:creationId xmlns:a16="http://schemas.microsoft.com/office/drawing/2014/main" id="{891AC2A1-847C-C574-6D5F-016554FCCA1C}"/>
              </a:ext>
            </a:extLst>
          </p:cNvPr>
          <p:cNvSpPr txBox="1"/>
          <p:nvPr/>
        </p:nvSpPr>
        <p:spPr>
          <a:xfrm>
            <a:off x="8075197" y="4299946"/>
            <a:ext cx="2847975" cy="461665"/>
          </a:xfrm>
          <a:prstGeom prst="rect">
            <a:avLst/>
          </a:prstGeom>
          <a:noFill/>
        </p:spPr>
        <p:txBody>
          <a:bodyPr wrap="square" rtlCol="0">
            <a:spAutoFit/>
          </a:bodyPr>
          <a:lstStyle/>
          <a:p>
            <a:pPr indent="0"/>
            <a:r>
              <a:rPr lang="en-GB" sz="2400" dirty="0"/>
              <a:t>Potato with skin on</a:t>
            </a:r>
          </a:p>
        </p:txBody>
      </p:sp>
      <p:sp>
        <p:nvSpPr>
          <p:cNvPr id="31" name="TextBox 30">
            <a:extLst>
              <a:ext uri="{FF2B5EF4-FFF2-40B4-BE49-F238E27FC236}">
                <a16:creationId xmlns:a16="http://schemas.microsoft.com/office/drawing/2014/main" id="{E9175CEB-B06F-4274-DB84-DE600AE73E94}"/>
              </a:ext>
            </a:extLst>
          </p:cNvPr>
          <p:cNvSpPr txBox="1"/>
          <p:nvPr/>
        </p:nvSpPr>
        <p:spPr>
          <a:xfrm>
            <a:off x="8135896" y="5007524"/>
            <a:ext cx="2897159" cy="461665"/>
          </a:xfrm>
          <a:prstGeom prst="rect">
            <a:avLst/>
          </a:prstGeom>
          <a:noFill/>
        </p:spPr>
        <p:txBody>
          <a:bodyPr wrap="square" rtlCol="0">
            <a:spAutoFit/>
          </a:bodyPr>
          <a:lstStyle/>
          <a:p>
            <a:pPr indent="0"/>
            <a:r>
              <a:rPr lang="en-GB" sz="2400" dirty="0"/>
              <a:t>Beans</a:t>
            </a:r>
          </a:p>
        </p:txBody>
      </p:sp>
      <p:sp>
        <p:nvSpPr>
          <p:cNvPr id="27" name="TextBox 26">
            <a:extLst>
              <a:ext uri="{FF2B5EF4-FFF2-40B4-BE49-F238E27FC236}">
                <a16:creationId xmlns:a16="http://schemas.microsoft.com/office/drawing/2014/main" id="{801C14F9-354E-7AE4-D2F3-F85FC938E1BA}"/>
              </a:ext>
            </a:extLst>
          </p:cNvPr>
          <p:cNvSpPr txBox="1"/>
          <p:nvPr/>
        </p:nvSpPr>
        <p:spPr>
          <a:xfrm>
            <a:off x="4550623" y="1156887"/>
            <a:ext cx="5661097" cy="461665"/>
          </a:xfrm>
          <a:prstGeom prst="rect">
            <a:avLst/>
          </a:prstGeom>
          <a:noFill/>
        </p:spPr>
        <p:txBody>
          <a:bodyPr wrap="square" rtlCol="0">
            <a:spAutoFit/>
          </a:bodyPr>
          <a:lstStyle/>
          <a:p>
            <a:pPr indent="0"/>
            <a:r>
              <a:rPr lang="en-GB" sz="2400" b="1" dirty="0"/>
              <a:t>Where is the fibre in these dishes?</a:t>
            </a:r>
          </a:p>
        </p:txBody>
      </p:sp>
    </p:spTree>
    <p:extLst>
      <p:ext uri="{BB962C8B-B14F-4D97-AF65-F5344CB8AC3E}">
        <p14:creationId xmlns:p14="http://schemas.microsoft.com/office/powerpoint/2010/main" val="391502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30" grpId="0"/>
      <p:bldP spid="31" grpId="0"/>
      <p:bldP spid="27" grpId="0"/>
    </p:bldLst>
  </p:timing>
</p:sld>
</file>

<file path=ppt/theme/theme1.xml><?xml version="1.0" encoding="utf-8"?>
<a:theme xmlns:a="http://schemas.openxmlformats.org/drawingml/2006/main" name="Office Theme">
  <a:themeElements>
    <a:clrScheme name="BNF">
      <a:dk1>
        <a:srgbClr val="000000"/>
      </a:dk1>
      <a:lt1>
        <a:srgbClr val="FFFFFF"/>
      </a:lt1>
      <a:dk2>
        <a:srgbClr val="000000"/>
      </a:dk2>
      <a:lt2>
        <a:srgbClr val="E7E6E6"/>
      </a:lt2>
      <a:accent1>
        <a:srgbClr val="53B058"/>
      </a:accent1>
      <a:accent2>
        <a:srgbClr val="E53812"/>
      </a:accent2>
      <a:accent3>
        <a:srgbClr val="FDC92F"/>
      </a:accent3>
      <a:accent4>
        <a:srgbClr val="DB7850"/>
      </a:accent4>
      <a:accent5>
        <a:srgbClr val="226E9D"/>
      </a:accent5>
      <a:accent6>
        <a:srgbClr val="EC696D"/>
      </a:accent6>
      <a:hlink>
        <a:srgbClr val="0563C1"/>
      </a:hlink>
      <a:folHlink>
        <a:srgbClr val="EB67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BNF-PPT-Core_Final" id="{AD3BEF57-7A73-47C5-B7D9-06433EB0FEA4}" vid="{F059A07C-06E5-44E5-B6A2-3BA7FD668F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53071f4-7f44-43fd-895c-8e7b6a3746b0" xsi:nil="true"/>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93F1269-12CB-4DC7-B489-454ED5B98202}">
  <ds:schemaRefs>
    <ds:schemaRef ds:uri="http://schemas.microsoft.com/sharepoint/v3/contenttype/forms"/>
  </ds:schemaRefs>
</ds:datastoreItem>
</file>

<file path=customXml/itemProps2.xml><?xml version="1.0" encoding="utf-8"?>
<ds:datastoreItem xmlns:ds="http://schemas.openxmlformats.org/officeDocument/2006/customXml" ds:itemID="{0DFE9003-C807-498C-B9B6-56A3CEAFC7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2607A0-CB04-499A-863B-3B807C1C2487}">
  <ds:schemaRefs>
    <ds:schemaRef ds:uri="c53071f4-7f44-43fd-895c-8e7b6a3746b0"/>
    <ds:schemaRef ds:uri="http://purl.org/dc/dcmitype/"/>
    <ds:schemaRef ds:uri="ead97cfe-a968-427f-b02b-893e6ba0355a"/>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BNF-PPT-Core_Final</Template>
  <TotalTime>509</TotalTime>
  <Words>641</Words>
  <Application>Microsoft Office PowerPoint</Application>
  <PresentationFormat>Widescreen</PresentationFormat>
  <Paragraphs>100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Georgia</vt:lpstr>
      <vt:lpstr>Helvetica</vt:lpstr>
      <vt:lpstr>Office Theme</vt:lpstr>
      <vt:lpstr>Eat well for you and the planet!</vt:lpstr>
      <vt:lpstr>Eat well for you and the planet!</vt:lpstr>
      <vt:lpstr>Eat well for you and the planet!</vt:lpstr>
      <vt:lpstr>A lot goes into producing our food!</vt:lpstr>
      <vt:lpstr>A lot goes into producing our food!</vt:lpstr>
      <vt:lpstr>Why does it matter how much water, land and energy we use?</vt:lpstr>
      <vt:lpstr>What can we do?</vt:lpstr>
      <vt:lpstr>Focus on fibre – for meals and snacks</vt:lpstr>
      <vt:lpstr>Find the fibre!</vt:lpstr>
      <vt:lpstr>The Eatwell Guide</vt:lpstr>
      <vt:lpstr>The Eatwell Guide</vt:lpstr>
      <vt:lpstr>Get at least 5 A DAY – put plenty on your plate</vt:lpstr>
      <vt:lpstr>Vary your protein – be more creative</vt:lpstr>
      <vt:lpstr>Vary your protein – be more creative</vt:lpstr>
      <vt:lpstr>Stay hydrated – fill up from the tap </vt:lpstr>
      <vt:lpstr>Reduce food waste – know your portions</vt:lpstr>
      <vt:lpstr>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Theobald</dc:creator>
  <cp:lastModifiedBy>Sarah Coe</cp:lastModifiedBy>
  <cp:revision>2</cp:revision>
  <dcterms:created xsi:type="dcterms:W3CDTF">2022-05-06T13:01:19Z</dcterms:created>
  <dcterms:modified xsi:type="dcterms:W3CDTF">2022-06-10T14:32:57Z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MediaServiceImageTags">
    <vt:lpwstr/>
  </property>
</Properties>
</file>